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2"/>
  </p:notesMasterIdLst>
  <p:handoutMasterIdLst>
    <p:handoutMasterId r:id="rId23"/>
  </p:handoutMasterIdLst>
  <p:sldIdLst>
    <p:sldId id="256" r:id="rId3"/>
    <p:sldId id="265" r:id="rId4"/>
    <p:sldId id="274" r:id="rId5"/>
    <p:sldId id="276" r:id="rId6"/>
    <p:sldId id="277" r:id="rId7"/>
    <p:sldId id="275" r:id="rId8"/>
    <p:sldId id="288" r:id="rId9"/>
    <p:sldId id="287" r:id="rId10"/>
    <p:sldId id="286" r:id="rId11"/>
    <p:sldId id="285" r:id="rId12"/>
    <p:sldId id="284" r:id="rId13"/>
    <p:sldId id="283" r:id="rId14"/>
    <p:sldId id="282" r:id="rId15"/>
    <p:sldId id="281" r:id="rId16"/>
    <p:sldId id="278" r:id="rId17"/>
    <p:sldId id="280" r:id="rId18"/>
    <p:sldId id="279" r:id="rId19"/>
    <p:sldId id="289" r:id="rId20"/>
    <p:sldId id="263" r:id="rId21"/>
  </p:sldIdLst>
  <p:sldSz cx="12192000" cy="6858000"/>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887C"/>
    <a:srgbClr val="4472C4"/>
    <a:srgbClr val="D5E3CF"/>
    <a:srgbClr val="EBF1E9"/>
    <a:srgbClr val="0074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9" d="100"/>
          <a:sy n="39" d="100"/>
        </p:scale>
        <p:origin x="872" y="2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5" d="100"/>
          <a:sy n="55" d="100"/>
        </p:scale>
        <p:origin x="288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340476-CEC4-4E7D-8C9A-3ED10E36A32E}"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en-ZA"/>
        </a:p>
      </dgm:t>
    </dgm:pt>
    <dgm:pt modelId="{528046A6-6769-412F-AA6D-DA0B72257DF7}">
      <dgm:prSet phldrT="[Text]"/>
      <dgm:spPr>
        <a:xfrm rot="16200000">
          <a:off x="-1324105" y="2311152"/>
          <a:ext cx="3774317" cy="531457"/>
        </a:xfrm>
        <a:solidFill>
          <a:srgbClr val="FFC000"/>
        </a:solidFill>
        <a:ln>
          <a:noFill/>
        </a:ln>
        <a:effectLst/>
      </dgm:spPr>
      <dgm:t>
        <a:bodyPr anchor="ctr"/>
        <a:lstStyle/>
        <a:p>
          <a:pPr algn="ctr"/>
          <a:r>
            <a:rPr lang="en-ZA" b="1" dirty="0" smtClean="0">
              <a:solidFill>
                <a:sysClr val="windowText" lastClr="000000"/>
              </a:solidFill>
              <a:latin typeface="Trebuchet MS" panose="020B0603020202020204"/>
              <a:ea typeface="+mn-ea"/>
              <a:cs typeface="+mn-cs"/>
            </a:rPr>
            <a:t>Pre-Democratic Dispensation</a:t>
          </a:r>
          <a:endParaRPr lang="en-ZA" b="1" dirty="0">
            <a:solidFill>
              <a:sysClr val="windowText" lastClr="000000"/>
            </a:solidFill>
            <a:latin typeface="Trebuchet MS" panose="020B0603020202020204"/>
            <a:ea typeface="+mn-ea"/>
            <a:cs typeface="+mn-cs"/>
          </a:endParaRPr>
        </a:p>
      </dgm:t>
    </dgm:pt>
    <dgm:pt modelId="{A0FFAE62-DC2E-4706-B854-96C78836D3ED}" type="parTrans" cxnId="{7A05550C-0E77-4AEE-A042-DE151076818D}">
      <dgm:prSet/>
      <dgm:spPr/>
      <dgm:t>
        <a:bodyPr/>
        <a:lstStyle/>
        <a:p>
          <a:endParaRPr lang="en-ZA"/>
        </a:p>
      </dgm:t>
    </dgm:pt>
    <dgm:pt modelId="{1D4A69B8-B167-4B27-920B-5BEB14A2B005}" type="sibTrans" cxnId="{7A05550C-0E77-4AEE-A042-DE151076818D}">
      <dgm:prSet/>
      <dgm:spPr/>
      <dgm:t>
        <a:bodyPr/>
        <a:lstStyle/>
        <a:p>
          <a:endParaRPr lang="en-ZA"/>
        </a:p>
      </dgm:t>
    </dgm:pt>
    <dgm:pt modelId="{43CB105D-53BB-4EB6-90D2-D8F49B02891E}">
      <dgm:prSet phldrT="[Text]" custT="1"/>
      <dgm:spPr>
        <a:xfrm>
          <a:off x="828781" y="680324"/>
          <a:ext cx="2647221" cy="3774317"/>
        </a:xfrm>
        <a:solidFill>
          <a:sysClr val="windowText" lastClr="000000"/>
        </a:solidFill>
        <a:ln w="12700" cap="flat" cmpd="sng" algn="ctr">
          <a:solidFill>
            <a:sysClr val="window" lastClr="FFFFFF">
              <a:hueOff val="0"/>
              <a:satOff val="0"/>
              <a:lumOff val="0"/>
              <a:alphaOff val="0"/>
            </a:sysClr>
          </a:solidFill>
          <a:prstDash val="solid"/>
          <a:miter lim="800000"/>
        </a:ln>
        <a:effectLst/>
      </dgm:spPr>
      <dgm:t>
        <a:bodyPr/>
        <a:lstStyle/>
        <a:p>
          <a:r>
            <a:rPr lang="en-ZA" sz="2000" dirty="0" smtClean="0">
              <a:solidFill>
                <a:sysClr val="window" lastClr="FFFFFF"/>
              </a:solidFill>
              <a:latin typeface="Trebuchet MS" panose="020B0603020202020204"/>
              <a:ea typeface="+mn-ea"/>
              <a:cs typeface="+mn-cs"/>
            </a:rPr>
            <a:t>Separate &amp; Fragmented Approaches to HRD (Specific focus on employee development)</a:t>
          </a:r>
          <a:endParaRPr lang="en-ZA" sz="2000" i="1" dirty="0">
            <a:solidFill>
              <a:sysClr val="window" lastClr="FFFFFF"/>
            </a:solidFill>
            <a:latin typeface="Trebuchet MS" panose="020B0603020202020204"/>
            <a:ea typeface="+mn-ea"/>
            <a:cs typeface="+mn-cs"/>
          </a:endParaRPr>
        </a:p>
      </dgm:t>
    </dgm:pt>
    <dgm:pt modelId="{C3580BEA-27E4-4584-9AFC-5C1C6317A28F}" type="parTrans" cxnId="{5CD78510-8B8D-4B81-8F35-1FED502D100C}">
      <dgm:prSet/>
      <dgm:spPr/>
      <dgm:t>
        <a:bodyPr/>
        <a:lstStyle/>
        <a:p>
          <a:endParaRPr lang="en-ZA"/>
        </a:p>
      </dgm:t>
    </dgm:pt>
    <dgm:pt modelId="{4CBC5C67-6E67-487D-9EE6-9E48E64C2760}" type="sibTrans" cxnId="{5CD78510-8B8D-4B81-8F35-1FED502D100C}">
      <dgm:prSet/>
      <dgm:spPr/>
      <dgm:t>
        <a:bodyPr/>
        <a:lstStyle/>
        <a:p>
          <a:endParaRPr lang="en-ZA"/>
        </a:p>
      </dgm:t>
    </dgm:pt>
    <dgm:pt modelId="{6E75B85A-A022-4A99-840B-7A28D148D674}">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South African Qualifications Authority Act </a:t>
          </a:r>
          <a:r>
            <a:rPr lang="en-ZA" sz="1600" b="1" dirty="0" smtClean="0">
              <a:solidFill>
                <a:sysClr val="windowText" lastClr="000000"/>
              </a:solidFill>
              <a:latin typeface="Trebuchet MS" panose="020B0603020202020204"/>
              <a:ea typeface="+mn-ea"/>
              <a:cs typeface="+mn-cs"/>
            </a:rPr>
            <a:t>(1995)</a:t>
          </a:r>
          <a:endParaRPr lang="en-ZA" sz="1600" b="1" dirty="0">
            <a:solidFill>
              <a:sysClr val="windowText" lastClr="000000"/>
            </a:solidFill>
            <a:latin typeface="Trebuchet MS" panose="020B0603020202020204"/>
            <a:ea typeface="+mn-ea"/>
            <a:cs typeface="+mn-cs"/>
          </a:endParaRPr>
        </a:p>
      </dgm:t>
    </dgm:pt>
    <dgm:pt modelId="{7004F6A0-40D1-45BC-A0FB-30E043A181B5}" type="parTrans" cxnId="{79D7D0BD-9479-42B2-8F6A-6A4790CBF575}">
      <dgm:prSet/>
      <dgm:spPr/>
      <dgm:t>
        <a:bodyPr/>
        <a:lstStyle/>
        <a:p>
          <a:endParaRPr lang="en-ZA"/>
        </a:p>
      </dgm:t>
    </dgm:pt>
    <dgm:pt modelId="{FB376D2E-5E99-434E-B5A0-EA76D683B404}" type="sibTrans" cxnId="{79D7D0BD-9479-42B2-8F6A-6A4790CBF575}">
      <dgm:prSet/>
      <dgm:spPr/>
      <dgm:t>
        <a:bodyPr/>
        <a:lstStyle/>
        <a:p>
          <a:endParaRPr lang="en-ZA"/>
        </a:p>
      </dgm:t>
    </dgm:pt>
    <dgm:pt modelId="{B9D55B5B-075E-4B6C-BD9C-EFC850A331EA}">
      <dgm:prSet phldrT="[Text]"/>
      <dgm:spPr>
        <a:xfrm rot="16200000">
          <a:off x="7000448" y="2445391"/>
          <a:ext cx="3461312" cy="531457"/>
        </a:xfrm>
        <a:solidFill>
          <a:srgbClr val="00B0F0"/>
        </a:solidFill>
        <a:ln>
          <a:noFill/>
        </a:ln>
        <a:effectLst/>
      </dgm:spPr>
      <dgm:t>
        <a:bodyPr anchor="ctr"/>
        <a:lstStyle/>
        <a:p>
          <a:pPr algn="ctr"/>
          <a:r>
            <a:rPr lang="en-ZA" b="1" dirty="0" smtClean="0">
              <a:solidFill>
                <a:sysClr val="windowText" lastClr="000000"/>
              </a:solidFill>
              <a:latin typeface="Trebuchet MS" panose="020B0603020202020204"/>
              <a:ea typeface="+mn-ea"/>
              <a:cs typeface="+mn-cs"/>
            </a:rPr>
            <a:t>Public Service Human Resource Development Strategies</a:t>
          </a:r>
          <a:endParaRPr lang="en-ZA" b="1" dirty="0">
            <a:solidFill>
              <a:sysClr val="windowText" lastClr="000000"/>
            </a:solidFill>
            <a:latin typeface="Trebuchet MS" panose="020B0603020202020204"/>
            <a:ea typeface="+mn-ea"/>
            <a:cs typeface="+mn-cs"/>
          </a:endParaRPr>
        </a:p>
      </dgm:t>
    </dgm:pt>
    <dgm:pt modelId="{E525542D-7905-4ED8-A3B3-41A81C6C2C63}" type="parTrans" cxnId="{BE774080-D87E-4065-B2A0-DF220D09ACA9}">
      <dgm:prSet/>
      <dgm:spPr/>
      <dgm:t>
        <a:bodyPr/>
        <a:lstStyle/>
        <a:p>
          <a:endParaRPr lang="en-ZA"/>
        </a:p>
      </dgm:t>
    </dgm:pt>
    <dgm:pt modelId="{6C0F2D5A-B07C-4192-95A4-757B28C681E4}" type="sibTrans" cxnId="{BE774080-D87E-4065-B2A0-DF220D09ACA9}">
      <dgm:prSet/>
      <dgm:spPr/>
      <dgm:t>
        <a:bodyPr/>
        <a:lstStyle/>
        <a:p>
          <a:endParaRPr lang="en-ZA"/>
        </a:p>
      </dgm:t>
    </dgm:pt>
    <dgm:pt modelId="{9A3B5409-D27B-49E8-A3B8-68372D69902E}">
      <dgm:prSet phldrT="[Text]" custT="1"/>
      <dgm:spPr>
        <a:xfrm>
          <a:off x="9001844" y="404692"/>
          <a:ext cx="2892830" cy="4208250"/>
        </a:xfrm>
        <a:solidFill>
          <a:srgbClr val="F0941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sz="1800" dirty="0" smtClean="0">
              <a:solidFill>
                <a:sysClr val="windowText" lastClr="000000"/>
              </a:solidFill>
              <a:latin typeface="Trebuchet MS" panose="020B0603020202020204"/>
              <a:ea typeface="+mn-ea"/>
              <a:cs typeface="+mn-cs"/>
            </a:rPr>
            <a:t>Human Resource Development Strategy I </a:t>
          </a:r>
          <a:r>
            <a:rPr lang="en-ZA" sz="1800" b="1" dirty="0" smtClean="0">
              <a:solidFill>
                <a:sysClr val="windowText" lastClr="000000"/>
              </a:solidFill>
              <a:latin typeface="Trebuchet MS" panose="020B0603020202020204"/>
              <a:ea typeface="+mn-ea"/>
              <a:cs typeface="+mn-cs"/>
            </a:rPr>
            <a:t>(2002 – 2006)</a:t>
          </a:r>
          <a:endParaRPr lang="en-ZA" sz="1800" b="1" dirty="0">
            <a:solidFill>
              <a:sysClr val="windowText" lastClr="000000"/>
            </a:solidFill>
            <a:latin typeface="Trebuchet MS" panose="020B0603020202020204"/>
            <a:ea typeface="+mn-ea"/>
            <a:cs typeface="+mn-cs"/>
          </a:endParaRPr>
        </a:p>
      </dgm:t>
    </dgm:pt>
    <dgm:pt modelId="{30A3D898-470F-4EBB-B652-A78130EBF769}" type="parTrans" cxnId="{2E4AB5F9-5602-4E31-9445-484A835C1EB8}">
      <dgm:prSet/>
      <dgm:spPr/>
      <dgm:t>
        <a:bodyPr/>
        <a:lstStyle/>
        <a:p>
          <a:endParaRPr lang="en-ZA"/>
        </a:p>
      </dgm:t>
    </dgm:pt>
    <dgm:pt modelId="{B3570569-D235-45F0-8053-8CB726A6471E}" type="sibTrans" cxnId="{2E4AB5F9-5602-4E31-9445-484A835C1EB8}">
      <dgm:prSet/>
      <dgm:spPr/>
      <dgm:t>
        <a:bodyPr/>
        <a:lstStyle/>
        <a:p>
          <a:endParaRPr lang="en-ZA"/>
        </a:p>
      </dgm:t>
    </dgm:pt>
    <dgm:pt modelId="{5F0AA89E-1C7F-4F8C-B5B2-F878A92F83CA}">
      <dgm:prSet phldrT="[Text]" custT="1"/>
      <dgm:spPr>
        <a:xfrm>
          <a:off x="9001844" y="404692"/>
          <a:ext cx="2892830" cy="4208250"/>
        </a:xfrm>
        <a:solidFill>
          <a:srgbClr val="F0941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sz="1800" dirty="0" smtClean="0">
              <a:solidFill>
                <a:sysClr val="windowText" lastClr="000000"/>
              </a:solidFill>
              <a:latin typeface="Trebuchet MS" panose="020B0603020202020204"/>
              <a:ea typeface="+mn-ea"/>
              <a:cs typeface="+mn-cs"/>
            </a:rPr>
            <a:t>PS HRD Strategic Framework: Vision 2015 </a:t>
          </a:r>
          <a:r>
            <a:rPr lang="en-ZA" sz="1800" b="1" dirty="0" smtClean="0">
              <a:solidFill>
                <a:sysClr val="windowText" lastClr="000000"/>
              </a:solidFill>
              <a:latin typeface="Trebuchet MS" panose="020B0603020202020204"/>
              <a:ea typeface="+mn-ea"/>
              <a:cs typeface="+mn-cs"/>
            </a:rPr>
            <a:t>(2007-2015</a:t>
          </a:r>
          <a:r>
            <a:rPr lang="en-ZA" sz="1800" dirty="0" smtClean="0">
              <a:solidFill>
                <a:sysClr val="windowText" lastClr="000000"/>
              </a:solidFill>
              <a:latin typeface="Trebuchet MS" panose="020B0603020202020204"/>
              <a:ea typeface="+mn-ea"/>
              <a:cs typeface="+mn-cs"/>
            </a:rPr>
            <a:t>)</a:t>
          </a:r>
          <a:endParaRPr lang="en-ZA" sz="1800" dirty="0">
            <a:solidFill>
              <a:sysClr val="windowText" lastClr="000000"/>
            </a:solidFill>
            <a:latin typeface="Trebuchet MS" panose="020B0603020202020204"/>
            <a:ea typeface="+mn-ea"/>
            <a:cs typeface="+mn-cs"/>
          </a:endParaRPr>
        </a:p>
      </dgm:t>
    </dgm:pt>
    <dgm:pt modelId="{1A834E01-A728-4D54-AE27-80BEF41AFE4B}" type="parTrans" cxnId="{0CE203C8-CEF7-4F9F-BDF6-A4A8A7C373B0}">
      <dgm:prSet/>
      <dgm:spPr/>
      <dgm:t>
        <a:bodyPr/>
        <a:lstStyle/>
        <a:p>
          <a:endParaRPr lang="en-ZA"/>
        </a:p>
      </dgm:t>
    </dgm:pt>
    <dgm:pt modelId="{307194D6-40D7-4D60-9C4C-91F76AAC6886}" type="sibTrans" cxnId="{0CE203C8-CEF7-4F9F-BDF6-A4A8A7C373B0}">
      <dgm:prSet/>
      <dgm:spPr/>
      <dgm:t>
        <a:bodyPr/>
        <a:lstStyle/>
        <a:p>
          <a:endParaRPr lang="en-ZA"/>
        </a:p>
      </dgm:t>
    </dgm:pt>
    <dgm:pt modelId="{928D178D-D4CF-40F8-9F1B-685DB6EEA3E1}">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WP- PS-HRM Transformation </a:t>
          </a:r>
          <a:r>
            <a:rPr lang="en-ZA" sz="1600" b="1" dirty="0" smtClean="0">
              <a:solidFill>
                <a:sysClr val="windowText" lastClr="000000"/>
              </a:solidFill>
              <a:latin typeface="Trebuchet MS" panose="020B0603020202020204"/>
              <a:ea typeface="+mn-ea"/>
              <a:cs typeface="+mn-cs"/>
            </a:rPr>
            <a:t>(1995)</a:t>
          </a:r>
          <a:endParaRPr lang="en-ZA" sz="1600" b="1" dirty="0">
            <a:solidFill>
              <a:sysClr val="windowText" lastClr="000000"/>
            </a:solidFill>
            <a:latin typeface="Trebuchet MS" panose="020B0603020202020204"/>
            <a:ea typeface="+mn-ea"/>
            <a:cs typeface="+mn-cs"/>
          </a:endParaRPr>
        </a:p>
      </dgm:t>
    </dgm:pt>
    <dgm:pt modelId="{A1825082-0D1D-482F-94A7-04D95258DD99}" type="parTrans" cxnId="{DE9461BE-9F17-459C-AD9A-29593C03B7B1}">
      <dgm:prSet/>
      <dgm:spPr/>
      <dgm:t>
        <a:bodyPr/>
        <a:lstStyle/>
        <a:p>
          <a:endParaRPr lang="en-ZA"/>
        </a:p>
      </dgm:t>
    </dgm:pt>
    <dgm:pt modelId="{4A577C4F-7F31-4C94-AE4B-A740F9B6E0F4}" type="sibTrans" cxnId="{DE9461BE-9F17-459C-AD9A-29593C03B7B1}">
      <dgm:prSet/>
      <dgm:spPr/>
      <dgm:t>
        <a:bodyPr/>
        <a:lstStyle/>
        <a:p>
          <a:endParaRPr lang="en-ZA"/>
        </a:p>
      </dgm:t>
    </dgm:pt>
    <dgm:pt modelId="{17FCF1EB-B4FF-4598-BEF6-5F5F94C31D50}">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Skills Development Act </a:t>
          </a:r>
          <a:r>
            <a:rPr lang="en-ZA" sz="1600" b="1" dirty="0" smtClean="0">
              <a:solidFill>
                <a:sysClr val="windowText" lastClr="000000"/>
              </a:solidFill>
              <a:latin typeface="Trebuchet MS" panose="020B0603020202020204"/>
              <a:ea typeface="+mn-ea"/>
              <a:cs typeface="+mn-cs"/>
            </a:rPr>
            <a:t>(1998)</a:t>
          </a:r>
          <a:endParaRPr lang="en-ZA" sz="1600" b="1" dirty="0">
            <a:solidFill>
              <a:sysClr val="windowText" lastClr="000000"/>
            </a:solidFill>
            <a:latin typeface="Trebuchet MS" panose="020B0603020202020204"/>
            <a:ea typeface="+mn-ea"/>
            <a:cs typeface="+mn-cs"/>
          </a:endParaRPr>
        </a:p>
      </dgm:t>
    </dgm:pt>
    <dgm:pt modelId="{0E96328D-2FE6-46A0-8191-10BD0B6D6A3C}" type="parTrans" cxnId="{8A3C7263-30BC-45EE-A57F-20621D249FBE}">
      <dgm:prSet/>
      <dgm:spPr/>
      <dgm:t>
        <a:bodyPr/>
        <a:lstStyle/>
        <a:p>
          <a:endParaRPr lang="en-ZA"/>
        </a:p>
      </dgm:t>
    </dgm:pt>
    <dgm:pt modelId="{3F08A4FC-1B4F-4D03-AA48-0B8673C6DE6B}" type="sibTrans" cxnId="{8A3C7263-30BC-45EE-A57F-20621D249FBE}">
      <dgm:prSet/>
      <dgm:spPr/>
      <dgm:t>
        <a:bodyPr/>
        <a:lstStyle/>
        <a:p>
          <a:endParaRPr lang="en-ZA"/>
        </a:p>
      </dgm:t>
    </dgm:pt>
    <dgm:pt modelId="{28FFE9F4-8610-449C-A65C-3C212BC25DE1}">
      <dgm:prSet phldrT="[Text]"/>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endParaRPr lang="en-ZA" sz="1400" dirty="0">
            <a:solidFill>
              <a:sysClr val="window" lastClr="FFFFFF"/>
            </a:solidFill>
            <a:latin typeface="Trebuchet MS" panose="020B0603020202020204"/>
            <a:ea typeface="+mn-ea"/>
            <a:cs typeface="+mn-cs"/>
          </a:endParaRPr>
        </a:p>
      </dgm:t>
    </dgm:pt>
    <dgm:pt modelId="{235AAD7D-C3B6-4FDC-B6EE-B3F7757CD8D7}" type="parTrans" cxnId="{6861F20B-E4FB-4279-BF83-9CB54E45FC0E}">
      <dgm:prSet/>
      <dgm:spPr/>
      <dgm:t>
        <a:bodyPr/>
        <a:lstStyle/>
        <a:p>
          <a:endParaRPr lang="en-ZA"/>
        </a:p>
      </dgm:t>
    </dgm:pt>
    <dgm:pt modelId="{DAC9E4ED-D3D4-44DF-859C-E50D6863091E}" type="sibTrans" cxnId="{6861F20B-E4FB-4279-BF83-9CB54E45FC0E}">
      <dgm:prSet/>
      <dgm:spPr/>
      <dgm:t>
        <a:bodyPr/>
        <a:lstStyle/>
        <a:p>
          <a:endParaRPr lang="en-ZA"/>
        </a:p>
      </dgm:t>
    </dgm:pt>
    <dgm:pt modelId="{C54DEE7A-5BE5-4815-9613-D288C5DA8B1A}">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Employment Equity Act </a:t>
          </a:r>
          <a:r>
            <a:rPr lang="en-ZA" sz="1600" b="1" dirty="0" smtClean="0">
              <a:solidFill>
                <a:sysClr val="windowText" lastClr="000000"/>
              </a:solidFill>
              <a:latin typeface="Trebuchet MS" panose="020B0603020202020204"/>
              <a:ea typeface="+mn-ea"/>
              <a:cs typeface="+mn-cs"/>
            </a:rPr>
            <a:t>(1998)</a:t>
          </a:r>
          <a:endParaRPr lang="en-ZA" sz="1600" b="1" dirty="0">
            <a:solidFill>
              <a:sysClr val="windowText" lastClr="000000"/>
            </a:solidFill>
            <a:latin typeface="Trebuchet MS" panose="020B0603020202020204"/>
            <a:ea typeface="+mn-ea"/>
            <a:cs typeface="+mn-cs"/>
          </a:endParaRPr>
        </a:p>
      </dgm:t>
    </dgm:pt>
    <dgm:pt modelId="{0B6AF06B-2A7E-416E-8D67-78229939E91E}" type="parTrans" cxnId="{D6FA39B8-956B-4A01-80B3-81DBB4F413C4}">
      <dgm:prSet/>
      <dgm:spPr/>
      <dgm:t>
        <a:bodyPr/>
        <a:lstStyle/>
        <a:p>
          <a:endParaRPr lang="en-ZA"/>
        </a:p>
      </dgm:t>
    </dgm:pt>
    <dgm:pt modelId="{CC82E904-ED79-4B76-B895-0D5EF67D6E45}" type="sibTrans" cxnId="{D6FA39B8-956B-4A01-80B3-81DBB4F413C4}">
      <dgm:prSet/>
      <dgm:spPr/>
      <dgm:t>
        <a:bodyPr/>
        <a:lstStyle/>
        <a:p>
          <a:endParaRPr lang="en-ZA"/>
        </a:p>
      </dgm:t>
    </dgm:pt>
    <dgm:pt modelId="{0DD6A98E-5218-4F39-87F5-CA5254227E75}">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Economic Growth Transformation Policies</a:t>
          </a:r>
          <a:endParaRPr lang="en-ZA" sz="1600" dirty="0">
            <a:solidFill>
              <a:sysClr val="windowText" lastClr="000000"/>
            </a:solidFill>
            <a:latin typeface="Trebuchet MS" panose="020B0603020202020204"/>
            <a:ea typeface="+mn-ea"/>
            <a:cs typeface="+mn-cs"/>
          </a:endParaRPr>
        </a:p>
      </dgm:t>
    </dgm:pt>
    <dgm:pt modelId="{9A10A85B-1334-4952-9C55-D544ABB920B7}" type="parTrans" cxnId="{13A1C784-FF6C-442B-929B-F32CF7EA55CB}">
      <dgm:prSet/>
      <dgm:spPr/>
      <dgm:t>
        <a:bodyPr/>
        <a:lstStyle/>
        <a:p>
          <a:endParaRPr lang="en-ZA"/>
        </a:p>
      </dgm:t>
    </dgm:pt>
    <dgm:pt modelId="{D7FA7FB5-6B6E-4830-92B8-2D04EE904D9D}" type="sibTrans" cxnId="{13A1C784-FF6C-442B-929B-F32CF7EA55CB}">
      <dgm:prSet/>
      <dgm:spPr/>
      <dgm:t>
        <a:bodyPr/>
        <a:lstStyle/>
        <a:p>
          <a:endParaRPr lang="en-ZA"/>
        </a:p>
      </dgm:t>
    </dgm:pt>
    <dgm:pt modelId="{1F7AF29C-BE7F-4ACF-BC9F-4E2236424143}">
      <dgm:prSet phldrT="[Text]"/>
      <dgm:spPr>
        <a:xfrm rot="16200000">
          <a:off x="2204055" y="2256629"/>
          <a:ext cx="3543894" cy="531457"/>
        </a:xfrm>
        <a:solidFill>
          <a:srgbClr val="9D360E">
            <a:lumMod val="40000"/>
            <a:lumOff val="60000"/>
          </a:srgbClr>
        </a:solidFill>
        <a:ln>
          <a:noFill/>
        </a:ln>
        <a:effectLst/>
      </dgm:spPr>
      <dgm:t>
        <a:bodyPr anchor="ctr"/>
        <a:lstStyle/>
        <a:p>
          <a:pPr algn="ctr"/>
          <a:r>
            <a:rPr lang="en-ZA" b="1" dirty="0" smtClean="0">
              <a:solidFill>
                <a:sysClr val="windowText" lastClr="000000"/>
              </a:solidFill>
              <a:latin typeface="Trebuchet MS" panose="020B0603020202020204"/>
              <a:ea typeface="+mn-ea"/>
              <a:cs typeface="+mn-cs"/>
            </a:rPr>
            <a:t>Laying the legal foundation for</a:t>
          </a:r>
          <a:r>
            <a:rPr lang="en-ZA" b="1" dirty="0" smtClean="0">
              <a:solidFill>
                <a:sysClr val="window" lastClr="FFFFFF">
                  <a:hueOff val="0"/>
                  <a:satOff val="0"/>
                  <a:lumOff val="0"/>
                  <a:alphaOff val="0"/>
                </a:sysClr>
              </a:solidFill>
              <a:latin typeface="Trebuchet MS" panose="020B0603020202020204"/>
              <a:ea typeface="+mn-ea"/>
              <a:cs typeface="+mn-cs"/>
            </a:rPr>
            <a:t> </a:t>
          </a:r>
          <a:r>
            <a:rPr lang="en-ZA" b="1" dirty="0" smtClean="0">
              <a:solidFill>
                <a:sysClr val="windowText" lastClr="000000"/>
              </a:solidFill>
              <a:latin typeface="Trebuchet MS" panose="020B0603020202020204"/>
              <a:ea typeface="+mn-ea"/>
              <a:cs typeface="+mn-cs"/>
            </a:rPr>
            <a:t>transformation (development focus)</a:t>
          </a:r>
          <a:endParaRPr lang="en-ZA" b="1" dirty="0">
            <a:solidFill>
              <a:sysClr val="windowText" lastClr="000000"/>
            </a:solidFill>
            <a:latin typeface="Trebuchet MS" panose="020B0603020202020204"/>
            <a:ea typeface="+mn-ea"/>
            <a:cs typeface="+mn-cs"/>
          </a:endParaRPr>
        </a:p>
      </dgm:t>
    </dgm:pt>
    <dgm:pt modelId="{4FFA4BB9-4F90-41CC-8F9C-254A87F948CA}" type="sibTrans" cxnId="{C05282A2-118C-497C-A827-930DA3EF51FB}">
      <dgm:prSet/>
      <dgm:spPr/>
      <dgm:t>
        <a:bodyPr/>
        <a:lstStyle/>
        <a:p>
          <a:endParaRPr lang="en-ZA"/>
        </a:p>
      </dgm:t>
    </dgm:pt>
    <dgm:pt modelId="{29525F8A-30DA-4E6E-8B6C-CE4D725E2046}" type="parTrans" cxnId="{C05282A2-118C-497C-A827-930DA3EF51FB}">
      <dgm:prSet/>
      <dgm:spPr/>
      <dgm:t>
        <a:bodyPr/>
        <a:lstStyle/>
        <a:p>
          <a:endParaRPr lang="en-ZA"/>
        </a:p>
      </dgm:t>
    </dgm:pt>
    <dgm:pt modelId="{2B4EC721-700F-494F-8149-BDCE527BD0F4}">
      <dgm:prSet phldrT="[Text]" custT="1"/>
      <dgm:spPr>
        <a:xfrm>
          <a:off x="9001844" y="404692"/>
          <a:ext cx="2892830" cy="4208250"/>
        </a:xfrm>
        <a:solidFill>
          <a:srgbClr val="F0941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sz="1800" u="sng" dirty="0" smtClean="0">
              <a:solidFill>
                <a:sysClr val="windowText" lastClr="000000"/>
              </a:solidFill>
              <a:latin typeface="Trebuchet MS" panose="020B0603020202020204"/>
              <a:ea typeface="+mn-ea"/>
              <a:cs typeface="+mn-cs"/>
            </a:rPr>
            <a:t>Revised Public Service Human Resource Development Strategic Framework 2020 towards and beyond the NDP 2030 (Draft)</a:t>
          </a:r>
          <a:endParaRPr lang="en-ZA" sz="1800" u="sng" dirty="0">
            <a:solidFill>
              <a:sysClr val="windowText" lastClr="000000"/>
            </a:solidFill>
            <a:latin typeface="Trebuchet MS" panose="020B0603020202020204"/>
            <a:ea typeface="+mn-ea"/>
            <a:cs typeface="+mn-cs"/>
          </a:endParaRPr>
        </a:p>
      </dgm:t>
    </dgm:pt>
    <dgm:pt modelId="{0C21519F-37EF-4695-B065-539B14333BB3}" type="parTrans" cxnId="{FBD8D715-A49B-449F-991E-92B3B0809DD0}">
      <dgm:prSet/>
      <dgm:spPr/>
      <dgm:t>
        <a:bodyPr/>
        <a:lstStyle/>
        <a:p>
          <a:endParaRPr lang="en-ZA"/>
        </a:p>
      </dgm:t>
    </dgm:pt>
    <dgm:pt modelId="{9E88C031-854C-4C54-B329-E9EACED07AD1}" type="sibTrans" cxnId="{FBD8D715-A49B-449F-991E-92B3B0809DD0}">
      <dgm:prSet/>
      <dgm:spPr/>
      <dgm:t>
        <a:bodyPr/>
        <a:lstStyle/>
        <a:p>
          <a:endParaRPr lang="en-ZA"/>
        </a:p>
      </dgm:t>
    </dgm:pt>
    <dgm:pt modelId="{6B5424ED-10A3-4383-8A61-297C28A036D0}">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South African Constitution – S195 </a:t>
          </a:r>
          <a:r>
            <a:rPr lang="en-ZA" sz="1600" b="1" dirty="0" smtClean="0">
              <a:solidFill>
                <a:sysClr val="windowText" lastClr="000000"/>
              </a:solidFill>
              <a:latin typeface="Trebuchet MS" panose="020B0603020202020204"/>
              <a:ea typeface="+mn-ea"/>
              <a:cs typeface="+mn-cs"/>
            </a:rPr>
            <a:t>(1996)</a:t>
          </a:r>
          <a:endParaRPr lang="en-ZA" sz="1600" b="1" dirty="0">
            <a:solidFill>
              <a:sysClr val="windowText" lastClr="000000"/>
            </a:solidFill>
            <a:latin typeface="Trebuchet MS" panose="020B0603020202020204"/>
            <a:ea typeface="+mn-ea"/>
            <a:cs typeface="+mn-cs"/>
          </a:endParaRPr>
        </a:p>
      </dgm:t>
    </dgm:pt>
    <dgm:pt modelId="{77B82F57-CF1F-472D-835F-8882B3904515}" type="parTrans" cxnId="{CACC8100-7D7D-4FF6-9F38-B9ABE6982A22}">
      <dgm:prSet/>
      <dgm:spPr/>
      <dgm:t>
        <a:bodyPr/>
        <a:lstStyle/>
        <a:p>
          <a:endParaRPr lang="en-ZA"/>
        </a:p>
      </dgm:t>
    </dgm:pt>
    <dgm:pt modelId="{8564C885-9628-4573-B6FC-28CA6D1BECD9}" type="sibTrans" cxnId="{CACC8100-7D7D-4FF6-9F38-B9ABE6982A22}">
      <dgm:prSet/>
      <dgm:spPr/>
      <dgm:t>
        <a:bodyPr/>
        <a:lstStyle/>
        <a:p>
          <a:endParaRPr lang="en-ZA"/>
        </a:p>
      </dgm:t>
    </dgm:pt>
    <dgm:pt modelId="{0F1EB5D2-8401-4B8F-A142-09F11DA8431F}">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WP- Public Service Education &amp; Training </a:t>
          </a:r>
          <a:r>
            <a:rPr lang="en-ZA" sz="1600" b="1" dirty="0" smtClean="0">
              <a:solidFill>
                <a:sysClr val="windowText" lastClr="000000"/>
              </a:solidFill>
              <a:latin typeface="Trebuchet MS" panose="020B0603020202020204"/>
              <a:ea typeface="+mn-ea"/>
              <a:cs typeface="+mn-cs"/>
            </a:rPr>
            <a:t>(1997)</a:t>
          </a:r>
          <a:endParaRPr lang="en-ZA" sz="1600" b="1" dirty="0">
            <a:solidFill>
              <a:sysClr val="windowText" lastClr="000000"/>
            </a:solidFill>
            <a:latin typeface="Trebuchet MS" panose="020B0603020202020204"/>
            <a:ea typeface="+mn-ea"/>
            <a:cs typeface="+mn-cs"/>
          </a:endParaRPr>
        </a:p>
      </dgm:t>
    </dgm:pt>
    <dgm:pt modelId="{424D015D-2722-42C4-B5FE-47C62A49DB13}" type="parTrans" cxnId="{4D9118AF-2104-4F2A-8745-CCF47DA783C5}">
      <dgm:prSet/>
      <dgm:spPr/>
      <dgm:t>
        <a:bodyPr/>
        <a:lstStyle/>
        <a:p>
          <a:endParaRPr lang="en-US"/>
        </a:p>
      </dgm:t>
    </dgm:pt>
    <dgm:pt modelId="{4B626D9C-245C-4F13-9A79-D58D6597708A}" type="sibTrans" cxnId="{4D9118AF-2104-4F2A-8745-CCF47DA783C5}">
      <dgm:prSet/>
      <dgm:spPr/>
      <dgm:t>
        <a:bodyPr/>
        <a:lstStyle/>
        <a:p>
          <a:endParaRPr lang="en-US"/>
        </a:p>
      </dgm:t>
    </dgm:pt>
    <dgm:pt modelId="{F1FAA3F5-CCB3-42B2-B5E7-1959DDBDC398}">
      <dgm:prSet phldrT="[Text]" custT="1"/>
      <dgm:spPr>
        <a:xfrm>
          <a:off x="828781" y="680324"/>
          <a:ext cx="2647221" cy="3774317"/>
        </a:xfrm>
        <a:solidFill>
          <a:sysClr val="windowText" lastClr="000000"/>
        </a:solidFill>
        <a:ln w="12700" cap="flat" cmpd="sng" algn="ctr">
          <a:solidFill>
            <a:sysClr val="window" lastClr="FFFFFF">
              <a:hueOff val="0"/>
              <a:satOff val="0"/>
              <a:lumOff val="0"/>
              <a:alphaOff val="0"/>
            </a:sysClr>
          </a:solidFill>
          <a:prstDash val="solid"/>
          <a:miter lim="800000"/>
        </a:ln>
        <a:effectLst/>
      </dgm:spPr>
      <dgm:t>
        <a:bodyPr/>
        <a:lstStyle/>
        <a:p>
          <a:r>
            <a:rPr lang="en-ZA" sz="2000" dirty="0" smtClean="0">
              <a:solidFill>
                <a:sysClr val="window" lastClr="FFFFFF"/>
              </a:solidFill>
              <a:latin typeface="Trebuchet MS" panose="020B0603020202020204"/>
              <a:ea typeface="+mn-ea"/>
              <a:cs typeface="+mn-cs"/>
            </a:rPr>
            <a:t>(</a:t>
          </a:r>
          <a:r>
            <a:rPr lang="en-ZA" sz="2000" i="1" dirty="0" smtClean="0">
              <a:solidFill>
                <a:sysClr val="window" lastClr="FFFFFF"/>
              </a:solidFill>
              <a:latin typeface="Trebuchet MS" panose="020B0603020202020204"/>
              <a:ea typeface="+mn-ea"/>
              <a:cs typeface="+mn-cs"/>
            </a:rPr>
            <a:t>Apartheid South Africa, multiple Bantustans/TBVC States and self-determination States) </a:t>
          </a:r>
          <a:endParaRPr lang="en-ZA" sz="2000" i="1" dirty="0">
            <a:solidFill>
              <a:sysClr val="window" lastClr="FFFFFF"/>
            </a:solidFill>
            <a:latin typeface="Trebuchet MS" panose="020B0603020202020204"/>
            <a:ea typeface="+mn-ea"/>
            <a:cs typeface="+mn-cs"/>
          </a:endParaRPr>
        </a:p>
      </dgm:t>
    </dgm:pt>
    <dgm:pt modelId="{C6DD4948-0EDA-428D-8D6E-D258D5516933}" type="parTrans" cxnId="{F45E162E-C945-47AC-8640-88FFFA3ED3B7}">
      <dgm:prSet/>
      <dgm:spPr/>
      <dgm:t>
        <a:bodyPr/>
        <a:lstStyle/>
        <a:p>
          <a:endParaRPr lang="en-ZA"/>
        </a:p>
      </dgm:t>
    </dgm:pt>
    <dgm:pt modelId="{944A6FAE-A1EE-4D1F-A116-1BFB36D28193}" type="sibTrans" cxnId="{F45E162E-C945-47AC-8640-88FFFA3ED3B7}">
      <dgm:prSet/>
      <dgm:spPr/>
      <dgm:t>
        <a:bodyPr/>
        <a:lstStyle/>
        <a:p>
          <a:endParaRPr lang="en-ZA"/>
        </a:p>
      </dgm:t>
    </dgm:pt>
    <dgm:pt modelId="{EF50B9EB-3C61-4DC5-ACAF-4E99113956DB}">
      <dgm:prSet phldrT="[Text]" custT="1"/>
      <dgm:spPr>
        <a:xfrm>
          <a:off x="828781" y="680324"/>
          <a:ext cx="2647221" cy="3774317"/>
        </a:xfrm>
        <a:solidFill>
          <a:sysClr val="windowText" lastClr="000000"/>
        </a:solidFill>
        <a:ln w="12700" cap="flat" cmpd="sng" algn="ctr">
          <a:solidFill>
            <a:sysClr val="window" lastClr="FFFFFF">
              <a:hueOff val="0"/>
              <a:satOff val="0"/>
              <a:lumOff val="0"/>
              <a:alphaOff val="0"/>
            </a:sysClr>
          </a:solidFill>
          <a:prstDash val="solid"/>
          <a:miter lim="800000"/>
        </a:ln>
        <a:effectLst/>
      </dgm:spPr>
      <dgm:t>
        <a:bodyPr/>
        <a:lstStyle/>
        <a:p>
          <a:endParaRPr lang="en-ZA" sz="2000" i="1" dirty="0">
            <a:solidFill>
              <a:sysClr val="window" lastClr="FFFFFF"/>
            </a:solidFill>
            <a:latin typeface="Trebuchet MS" panose="020B0603020202020204"/>
            <a:ea typeface="+mn-ea"/>
            <a:cs typeface="+mn-cs"/>
          </a:endParaRPr>
        </a:p>
      </dgm:t>
    </dgm:pt>
    <dgm:pt modelId="{9E711A0E-1AA5-428A-9B84-F60786D66347}" type="parTrans" cxnId="{80754F69-603D-405F-BA3A-0167D01E7B8D}">
      <dgm:prSet/>
      <dgm:spPr/>
      <dgm:t>
        <a:bodyPr/>
        <a:lstStyle/>
        <a:p>
          <a:endParaRPr lang="en-ZA"/>
        </a:p>
      </dgm:t>
    </dgm:pt>
    <dgm:pt modelId="{4061E5F1-B943-4995-B51C-16997FDAF12E}" type="sibTrans" cxnId="{80754F69-603D-405F-BA3A-0167D01E7B8D}">
      <dgm:prSet/>
      <dgm:spPr/>
      <dgm:t>
        <a:bodyPr/>
        <a:lstStyle/>
        <a:p>
          <a:endParaRPr lang="en-ZA"/>
        </a:p>
      </dgm:t>
    </dgm:pt>
    <dgm:pt modelId="{AD6345F0-21B6-4A6B-81EC-BC2767036D2A}">
      <dgm:prSet phldrT="[Text]" custT="1"/>
      <dgm:spPr>
        <a:xfrm>
          <a:off x="4149406" y="733860"/>
          <a:ext cx="3709604" cy="3728572"/>
        </a:xfrm>
        <a:solidFill>
          <a:srgbClr val="92D050"/>
        </a:solidFill>
        <a:ln w="12700" cap="flat" cmpd="sng" algn="ctr">
          <a:solidFill>
            <a:sysClr val="window" lastClr="FFFFFF">
              <a:hueOff val="0"/>
              <a:satOff val="0"/>
              <a:lumOff val="0"/>
              <a:alphaOff val="0"/>
            </a:sysClr>
          </a:solidFill>
          <a:prstDash val="solid"/>
          <a:miter lim="800000"/>
        </a:ln>
        <a:effectLst/>
      </dgm:spPr>
      <dgm:t>
        <a:bodyPr/>
        <a:lstStyle/>
        <a:p>
          <a:r>
            <a:rPr lang="en-ZA" sz="1600" dirty="0" smtClean="0">
              <a:solidFill>
                <a:sysClr val="windowText" lastClr="000000"/>
              </a:solidFill>
              <a:latin typeface="Trebuchet MS" panose="020B0603020202020204"/>
              <a:ea typeface="+mn-ea"/>
              <a:cs typeface="+mn-cs"/>
            </a:rPr>
            <a:t>The Public Service Act </a:t>
          </a:r>
          <a:r>
            <a:rPr lang="en-ZA" sz="1600" b="1" dirty="0" smtClean="0">
              <a:solidFill>
                <a:sysClr val="windowText" lastClr="000000"/>
              </a:solidFill>
              <a:latin typeface="Trebuchet MS" panose="020B0603020202020204"/>
              <a:ea typeface="+mn-ea"/>
              <a:cs typeface="+mn-cs"/>
            </a:rPr>
            <a:t>(1994)</a:t>
          </a:r>
          <a:endParaRPr lang="en-ZA" sz="1600" b="1" dirty="0">
            <a:solidFill>
              <a:sysClr val="windowText" lastClr="000000"/>
            </a:solidFill>
            <a:latin typeface="Trebuchet MS" panose="020B0603020202020204"/>
            <a:ea typeface="+mn-ea"/>
            <a:cs typeface="+mn-cs"/>
          </a:endParaRPr>
        </a:p>
      </dgm:t>
    </dgm:pt>
    <dgm:pt modelId="{66A7A33E-2363-4B74-8493-6BE4C51027C8}" type="parTrans" cxnId="{B9C58208-6C91-46AE-B236-D871ECE5D467}">
      <dgm:prSet/>
      <dgm:spPr/>
      <dgm:t>
        <a:bodyPr/>
        <a:lstStyle/>
        <a:p>
          <a:endParaRPr lang="en-ZA"/>
        </a:p>
      </dgm:t>
    </dgm:pt>
    <dgm:pt modelId="{39669339-A1E2-4DD3-9655-3FF84A47B3F7}" type="sibTrans" cxnId="{B9C58208-6C91-46AE-B236-D871ECE5D467}">
      <dgm:prSet/>
      <dgm:spPr/>
      <dgm:t>
        <a:bodyPr/>
        <a:lstStyle/>
        <a:p>
          <a:endParaRPr lang="en-ZA"/>
        </a:p>
      </dgm:t>
    </dgm:pt>
    <dgm:pt modelId="{9AF94659-ED28-4C05-8C0C-E5A9BD426EDE}" type="pres">
      <dgm:prSet presAssocID="{35340476-CEC4-4E7D-8C9A-3ED10E36A32E}" presName="linearFlow" presStyleCnt="0">
        <dgm:presLayoutVars>
          <dgm:dir/>
          <dgm:animLvl val="lvl"/>
          <dgm:resizeHandles/>
        </dgm:presLayoutVars>
      </dgm:prSet>
      <dgm:spPr/>
      <dgm:t>
        <a:bodyPr/>
        <a:lstStyle/>
        <a:p>
          <a:endParaRPr lang="en-ZA"/>
        </a:p>
      </dgm:t>
    </dgm:pt>
    <dgm:pt modelId="{BF5F7DE1-D259-4C31-B1B8-A1CDE0FB804B}" type="pres">
      <dgm:prSet presAssocID="{528046A6-6769-412F-AA6D-DA0B72257DF7}" presName="compositeNode" presStyleCnt="0">
        <dgm:presLayoutVars>
          <dgm:bulletEnabled val="1"/>
        </dgm:presLayoutVars>
      </dgm:prSet>
      <dgm:spPr/>
    </dgm:pt>
    <dgm:pt modelId="{F32B2DC9-A981-4F17-B8EE-12BFAEFD2464}" type="pres">
      <dgm:prSet presAssocID="{528046A6-6769-412F-AA6D-DA0B72257DF7}" presName="image" presStyleLbl="fgImgPlace1" presStyleIdx="0" presStyleCnt="3" custScaleY="50842" custLinFactNeighborX="21615" custLinFactNeighborY="-19779"/>
      <dgm:spPr>
        <a:xfrm>
          <a:off x="527073" y="0"/>
          <a:ext cx="1062914" cy="830678"/>
        </a:xfrm>
        <a:prstGeom prst="rect">
          <a:avLst/>
        </a:prstGeom>
        <a:solidFill>
          <a:srgbClr val="FF0000"/>
        </a:solidFill>
        <a:ln w="12700" cap="flat" cmpd="sng" algn="ctr">
          <a:solidFill>
            <a:sysClr val="window" lastClr="FFFFFF">
              <a:hueOff val="0"/>
              <a:satOff val="0"/>
              <a:lumOff val="0"/>
              <a:alphaOff val="0"/>
            </a:sysClr>
          </a:solidFill>
          <a:prstDash val="solid"/>
          <a:miter lim="800000"/>
        </a:ln>
        <a:effectLst/>
      </dgm:spPr>
      <dgm:t>
        <a:bodyPr/>
        <a:lstStyle/>
        <a:p>
          <a:endParaRPr lang="en-ZA"/>
        </a:p>
      </dgm:t>
    </dgm:pt>
    <dgm:pt modelId="{D98C6B6D-5D00-45C9-B571-536C2A467DBE}" type="pres">
      <dgm:prSet presAssocID="{528046A6-6769-412F-AA6D-DA0B72257DF7}" presName="childNode" presStyleLbl="node1" presStyleIdx="0" presStyleCnt="3" custScaleY="111740" custLinFactNeighborY="-249">
        <dgm:presLayoutVars>
          <dgm:bulletEnabled val="1"/>
        </dgm:presLayoutVars>
      </dgm:prSet>
      <dgm:spPr>
        <a:prstGeom prst="rect">
          <a:avLst/>
        </a:prstGeom>
      </dgm:spPr>
      <dgm:t>
        <a:bodyPr/>
        <a:lstStyle/>
        <a:p>
          <a:endParaRPr lang="en-ZA"/>
        </a:p>
      </dgm:t>
    </dgm:pt>
    <dgm:pt modelId="{F24BCC2C-9FAF-4849-9D94-FDAC69B0A623}" type="pres">
      <dgm:prSet presAssocID="{528046A6-6769-412F-AA6D-DA0B72257DF7}" presName="parentNode" presStyleLbl="revTx" presStyleIdx="0" presStyleCnt="3" custScaleY="107316" custLinFactNeighborX="-978" custLinFactNeighborY="1324">
        <dgm:presLayoutVars>
          <dgm:chMax val="0"/>
          <dgm:bulletEnabled val="1"/>
        </dgm:presLayoutVars>
      </dgm:prSet>
      <dgm:spPr>
        <a:prstGeom prst="rect">
          <a:avLst/>
        </a:prstGeom>
      </dgm:spPr>
      <dgm:t>
        <a:bodyPr/>
        <a:lstStyle/>
        <a:p>
          <a:endParaRPr lang="en-ZA"/>
        </a:p>
      </dgm:t>
    </dgm:pt>
    <dgm:pt modelId="{ECBBA215-6665-4BC0-9965-9B5A9A3E5D24}" type="pres">
      <dgm:prSet presAssocID="{1D4A69B8-B167-4B27-920B-5BEB14A2B005}" presName="sibTrans" presStyleCnt="0"/>
      <dgm:spPr/>
    </dgm:pt>
    <dgm:pt modelId="{1FCDB6FA-FFC4-47A4-B25F-0F350AA4CD32}" type="pres">
      <dgm:prSet presAssocID="{1F7AF29C-BE7F-4ACF-BC9F-4E2236424143}" presName="compositeNode" presStyleCnt="0">
        <dgm:presLayoutVars>
          <dgm:bulletEnabled val="1"/>
        </dgm:presLayoutVars>
      </dgm:prSet>
      <dgm:spPr/>
    </dgm:pt>
    <dgm:pt modelId="{9F4FC5D0-419A-4BA7-8C6C-570955A30DD7}" type="pres">
      <dgm:prSet presAssocID="{1F7AF29C-BE7F-4ACF-BC9F-4E2236424143}" presName="image" presStyleLbl="fgImgPlace1" presStyleIdx="1" presStyleCnt="3" custScaleX="118519" custScaleY="55575" custLinFactNeighborX="-13064" custLinFactNeighborY="-10698"/>
      <dgm:spPr>
        <a:xfrm>
          <a:off x="4387228" y="396533"/>
          <a:ext cx="285583" cy="365111"/>
        </a:xfrm>
        <a:prstGeom prst="rect">
          <a:avLst/>
        </a:prstGeom>
        <a:solidFill>
          <a:srgbClr val="F0941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endParaRPr lang="en-ZA"/>
        </a:p>
      </dgm:t>
    </dgm:pt>
    <dgm:pt modelId="{CFF3C5B1-65C2-47A4-A077-75938F3030A1}" type="pres">
      <dgm:prSet presAssocID="{1F7AF29C-BE7F-4ACF-BC9F-4E2236424143}" presName="childNode" presStyleLbl="node1" presStyleIdx="1" presStyleCnt="3" custScaleX="129987" custScaleY="112289" custLinFactNeighborX="-4286" custLinFactNeighborY="3696">
        <dgm:presLayoutVars>
          <dgm:bulletEnabled val="1"/>
        </dgm:presLayoutVars>
      </dgm:prSet>
      <dgm:spPr>
        <a:prstGeom prst="rect">
          <a:avLst/>
        </a:prstGeom>
      </dgm:spPr>
      <dgm:t>
        <a:bodyPr/>
        <a:lstStyle/>
        <a:p>
          <a:endParaRPr lang="en-ZA"/>
        </a:p>
      </dgm:t>
    </dgm:pt>
    <dgm:pt modelId="{D84E0033-7826-4096-8250-5BDF2DCC830F}" type="pres">
      <dgm:prSet presAssocID="{1F7AF29C-BE7F-4ACF-BC9F-4E2236424143}" presName="parentNode" presStyleLbl="revTx" presStyleIdx="1" presStyleCnt="3" custScaleY="102374" custLinFactNeighborX="-94648" custLinFactNeighborY="5137">
        <dgm:presLayoutVars>
          <dgm:chMax val="0"/>
          <dgm:bulletEnabled val="1"/>
        </dgm:presLayoutVars>
      </dgm:prSet>
      <dgm:spPr>
        <a:prstGeom prst="rect">
          <a:avLst/>
        </a:prstGeom>
      </dgm:spPr>
      <dgm:t>
        <a:bodyPr/>
        <a:lstStyle/>
        <a:p>
          <a:endParaRPr lang="en-ZA"/>
        </a:p>
      </dgm:t>
    </dgm:pt>
    <dgm:pt modelId="{369D30CA-20AE-4F29-A36C-FA72B4B02B24}" type="pres">
      <dgm:prSet presAssocID="{4FFA4BB9-4F90-41CC-8F9C-254A87F948CA}" presName="sibTrans" presStyleCnt="0"/>
      <dgm:spPr/>
    </dgm:pt>
    <dgm:pt modelId="{B6D6EFEC-5D4E-4BB6-BEBA-3E7F248D58AD}" type="pres">
      <dgm:prSet presAssocID="{B9D55B5B-075E-4B6C-BD9C-EFC850A331EA}" presName="compositeNode" presStyleCnt="0">
        <dgm:presLayoutVars>
          <dgm:bulletEnabled val="1"/>
        </dgm:presLayoutVars>
      </dgm:prSet>
      <dgm:spPr/>
    </dgm:pt>
    <dgm:pt modelId="{6D52AE87-86F0-4BF5-9F0D-89279D538D22}" type="pres">
      <dgm:prSet presAssocID="{B9D55B5B-075E-4B6C-BD9C-EFC850A331EA}" presName="image" presStyleLbl="fgImgPlace1" presStyleIdx="2" presStyleCnt="3" custScaleY="61790" custLinFactNeighborX="-32920" custLinFactNeighborY="-13396"/>
      <dgm:spPr>
        <a:xfrm>
          <a:off x="8243280" y="0"/>
          <a:ext cx="1062914" cy="937767"/>
        </a:xfrm>
        <a:prstGeom prst="rect">
          <a:avLst/>
        </a:prstGeom>
        <a:solidFill>
          <a:srgbClr val="0070C0"/>
        </a:solidFill>
        <a:ln w="12700" cap="flat" cmpd="sng" algn="ctr">
          <a:solidFill>
            <a:sysClr val="window" lastClr="FFFFFF">
              <a:hueOff val="0"/>
              <a:satOff val="0"/>
              <a:lumOff val="0"/>
              <a:alphaOff val="0"/>
            </a:sysClr>
          </a:solidFill>
          <a:prstDash val="solid"/>
          <a:miter lim="800000"/>
        </a:ln>
        <a:effectLst/>
      </dgm:spPr>
      <dgm:t>
        <a:bodyPr/>
        <a:lstStyle/>
        <a:p>
          <a:endParaRPr lang="en-ZA"/>
        </a:p>
      </dgm:t>
    </dgm:pt>
    <dgm:pt modelId="{E4509963-F4A5-472B-BF31-8A3AD23829CD}" type="pres">
      <dgm:prSet presAssocID="{B9D55B5B-075E-4B6C-BD9C-EFC850A331EA}" presName="childNode" presStyleLbl="node1" presStyleIdx="2" presStyleCnt="3" custScaleX="109278" custScaleY="111497" custLinFactNeighborY="-3222">
        <dgm:presLayoutVars>
          <dgm:bulletEnabled val="1"/>
        </dgm:presLayoutVars>
      </dgm:prSet>
      <dgm:spPr>
        <a:prstGeom prst="rect">
          <a:avLst/>
        </a:prstGeom>
      </dgm:spPr>
      <dgm:t>
        <a:bodyPr/>
        <a:lstStyle/>
        <a:p>
          <a:endParaRPr lang="en-ZA"/>
        </a:p>
      </dgm:t>
    </dgm:pt>
    <dgm:pt modelId="{6DABE3D1-7B62-4C21-BF05-E6E360C61266}" type="pres">
      <dgm:prSet presAssocID="{B9D55B5B-075E-4B6C-BD9C-EFC850A331EA}" presName="parentNode" presStyleLbl="revTx" presStyleIdx="2" presStyleCnt="3" custScaleY="100048" custLinFactNeighborX="-24050" custLinFactNeighborY="2138">
        <dgm:presLayoutVars>
          <dgm:chMax val="0"/>
          <dgm:bulletEnabled val="1"/>
        </dgm:presLayoutVars>
      </dgm:prSet>
      <dgm:spPr>
        <a:prstGeom prst="rect">
          <a:avLst/>
        </a:prstGeom>
      </dgm:spPr>
      <dgm:t>
        <a:bodyPr/>
        <a:lstStyle/>
        <a:p>
          <a:endParaRPr lang="en-ZA"/>
        </a:p>
      </dgm:t>
    </dgm:pt>
  </dgm:ptLst>
  <dgm:cxnLst>
    <dgm:cxn modelId="{5CD78510-8B8D-4B81-8F35-1FED502D100C}" srcId="{528046A6-6769-412F-AA6D-DA0B72257DF7}" destId="{43CB105D-53BB-4EB6-90D2-D8F49B02891E}" srcOrd="0" destOrd="0" parTransId="{C3580BEA-27E4-4584-9AFC-5C1C6317A28F}" sibTransId="{4CBC5C67-6E67-487D-9EE6-9E48E64C2760}"/>
    <dgm:cxn modelId="{4D9118AF-2104-4F2A-8745-CCF47DA783C5}" srcId="{1F7AF29C-BE7F-4ACF-BC9F-4E2236424143}" destId="{0F1EB5D2-8401-4B8F-A142-09F11DA8431F}" srcOrd="4" destOrd="0" parTransId="{424D015D-2722-42C4-B5FE-47C62A49DB13}" sibTransId="{4B626D9C-245C-4F13-9A79-D58D6597708A}"/>
    <dgm:cxn modelId="{DE9461BE-9F17-459C-AD9A-29593C03B7B1}" srcId="{1F7AF29C-BE7F-4ACF-BC9F-4E2236424143}" destId="{928D178D-D4CF-40F8-9F1B-685DB6EEA3E1}" srcOrd="3" destOrd="0" parTransId="{A1825082-0D1D-482F-94A7-04D95258DD99}" sibTransId="{4A577C4F-7F31-4C94-AE4B-A740F9B6E0F4}"/>
    <dgm:cxn modelId="{35E7AD11-76BF-4636-8353-8175E5458DF8}" type="presOf" srcId="{F1FAA3F5-CCB3-42B2-B5E7-1959DDBDC398}" destId="{D98C6B6D-5D00-45C9-B571-536C2A467DBE}" srcOrd="0" destOrd="2" presId="urn:microsoft.com/office/officeart/2005/8/layout/hList2"/>
    <dgm:cxn modelId="{62A80B5E-1AC0-48B9-A838-D7C0E10EFC30}" type="presOf" srcId="{C54DEE7A-5BE5-4815-9613-D288C5DA8B1A}" destId="{CFF3C5B1-65C2-47A4-A077-75938F3030A1}" srcOrd="0" destOrd="6" presId="urn:microsoft.com/office/officeart/2005/8/layout/hList2"/>
    <dgm:cxn modelId="{98E98FB3-F862-4123-99FB-FB3B0C8D1A08}" type="presOf" srcId="{928D178D-D4CF-40F8-9F1B-685DB6EEA3E1}" destId="{CFF3C5B1-65C2-47A4-A077-75938F3030A1}" srcOrd="0" destOrd="3" presId="urn:microsoft.com/office/officeart/2005/8/layout/hList2"/>
    <dgm:cxn modelId="{CC4150EA-39EF-4955-9164-F0F144C283B4}" type="presOf" srcId="{2B4EC721-700F-494F-8149-BDCE527BD0F4}" destId="{E4509963-F4A5-472B-BF31-8A3AD23829CD}" srcOrd="0" destOrd="2" presId="urn:microsoft.com/office/officeart/2005/8/layout/hList2"/>
    <dgm:cxn modelId="{49BDE659-5A8E-4081-965C-2A08B5DAF9F3}" type="presOf" srcId="{28FFE9F4-8610-449C-A65C-3C212BC25DE1}" destId="{CFF3C5B1-65C2-47A4-A077-75938F3030A1}" srcOrd="0" destOrd="8" presId="urn:microsoft.com/office/officeart/2005/8/layout/hList2"/>
    <dgm:cxn modelId="{8A33118D-A5A2-4E73-9C88-F6C026B1179F}" type="presOf" srcId="{1F7AF29C-BE7F-4ACF-BC9F-4E2236424143}" destId="{D84E0033-7826-4096-8250-5BDF2DCC830F}" srcOrd="0" destOrd="0" presId="urn:microsoft.com/office/officeart/2005/8/layout/hList2"/>
    <dgm:cxn modelId="{B8EC2FAD-A309-40EB-969B-7B35A269CE6B}" type="presOf" srcId="{0DD6A98E-5218-4F39-87F5-CA5254227E75}" destId="{CFF3C5B1-65C2-47A4-A077-75938F3030A1}" srcOrd="0" destOrd="7" presId="urn:microsoft.com/office/officeart/2005/8/layout/hList2"/>
    <dgm:cxn modelId="{5761E0AB-71E1-4018-A106-74462EC9965B}" type="presOf" srcId="{EF50B9EB-3C61-4DC5-ACAF-4E99113956DB}" destId="{D98C6B6D-5D00-45C9-B571-536C2A467DBE}" srcOrd="0" destOrd="1" presId="urn:microsoft.com/office/officeart/2005/8/layout/hList2"/>
    <dgm:cxn modelId="{F45E162E-C945-47AC-8640-88FFFA3ED3B7}" srcId="{528046A6-6769-412F-AA6D-DA0B72257DF7}" destId="{F1FAA3F5-CCB3-42B2-B5E7-1959DDBDC398}" srcOrd="2" destOrd="0" parTransId="{C6DD4948-0EDA-428D-8D6E-D258D5516933}" sibTransId="{944A6FAE-A1EE-4D1F-A116-1BFB36D28193}"/>
    <dgm:cxn modelId="{B9C58208-6C91-46AE-B236-D871ECE5D467}" srcId="{1F7AF29C-BE7F-4ACF-BC9F-4E2236424143}" destId="{AD6345F0-21B6-4A6B-81EC-BC2767036D2A}" srcOrd="1" destOrd="0" parTransId="{66A7A33E-2363-4B74-8493-6BE4C51027C8}" sibTransId="{39669339-A1E2-4DD3-9655-3FF84A47B3F7}"/>
    <dgm:cxn modelId="{C05282A2-118C-497C-A827-930DA3EF51FB}" srcId="{35340476-CEC4-4E7D-8C9A-3ED10E36A32E}" destId="{1F7AF29C-BE7F-4ACF-BC9F-4E2236424143}" srcOrd="1" destOrd="0" parTransId="{29525F8A-30DA-4E6E-8B6C-CE4D725E2046}" sibTransId="{4FFA4BB9-4F90-41CC-8F9C-254A87F948CA}"/>
    <dgm:cxn modelId="{523E8364-B135-411A-8968-B8C0B63AD8D7}" type="presOf" srcId="{9A3B5409-D27B-49E8-A3B8-68372D69902E}" destId="{E4509963-F4A5-472B-BF31-8A3AD23829CD}" srcOrd="0" destOrd="0" presId="urn:microsoft.com/office/officeart/2005/8/layout/hList2"/>
    <dgm:cxn modelId="{D6FA39B8-956B-4A01-80B3-81DBB4F413C4}" srcId="{1F7AF29C-BE7F-4ACF-BC9F-4E2236424143}" destId="{C54DEE7A-5BE5-4815-9613-D288C5DA8B1A}" srcOrd="6" destOrd="0" parTransId="{0B6AF06B-2A7E-416E-8D67-78229939E91E}" sibTransId="{CC82E904-ED79-4B76-B895-0D5EF67D6E45}"/>
    <dgm:cxn modelId="{7A05550C-0E77-4AEE-A042-DE151076818D}" srcId="{35340476-CEC4-4E7D-8C9A-3ED10E36A32E}" destId="{528046A6-6769-412F-AA6D-DA0B72257DF7}" srcOrd="0" destOrd="0" parTransId="{A0FFAE62-DC2E-4706-B854-96C78836D3ED}" sibTransId="{1D4A69B8-B167-4B27-920B-5BEB14A2B005}"/>
    <dgm:cxn modelId="{79D7D0BD-9479-42B2-8F6A-6A4790CBF575}" srcId="{1F7AF29C-BE7F-4ACF-BC9F-4E2236424143}" destId="{6E75B85A-A022-4A99-840B-7A28D148D674}" srcOrd="2" destOrd="0" parTransId="{7004F6A0-40D1-45BC-A0FB-30E043A181B5}" sibTransId="{FB376D2E-5E99-434E-B5A0-EA76D683B404}"/>
    <dgm:cxn modelId="{7572BB42-B9F2-4364-A4D2-9715EE3E2E37}" type="presOf" srcId="{B9D55B5B-075E-4B6C-BD9C-EFC850A331EA}" destId="{6DABE3D1-7B62-4C21-BF05-E6E360C61266}" srcOrd="0" destOrd="0" presId="urn:microsoft.com/office/officeart/2005/8/layout/hList2"/>
    <dgm:cxn modelId="{19BDD8A9-380A-4F0F-AF59-42941788405E}" type="presOf" srcId="{6B5424ED-10A3-4383-8A61-297C28A036D0}" destId="{CFF3C5B1-65C2-47A4-A077-75938F3030A1}" srcOrd="0" destOrd="0" presId="urn:microsoft.com/office/officeart/2005/8/layout/hList2"/>
    <dgm:cxn modelId="{35563A6F-112D-46B9-869D-1B9D94962259}" type="presOf" srcId="{35340476-CEC4-4E7D-8C9A-3ED10E36A32E}" destId="{9AF94659-ED28-4C05-8C0C-E5A9BD426EDE}" srcOrd="0" destOrd="0" presId="urn:microsoft.com/office/officeart/2005/8/layout/hList2"/>
    <dgm:cxn modelId="{F40EFF5B-5FE7-48B7-B8D0-4DEE29E164CC}" type="presOf" srcId="{0F1EB5D2-8401-4B8F-A142-09F11DA8431F}" destId="{CFF3C5B1-65C2-47A4-A077-75938F3030A1}" srcOrd="0" destOrd="4" presId="urn:microsoft.com/office/officeart/2005/8/layout/hList2"/>
    <dgm:cxn modelId="{FBD8D715-A49B-449F-991E-92B3B0809DD0}" srcId="{B9D55B5B-075E-4B6C-BD9C-EFC850A331EA}" destId="{2B4EC721-700F-494F-8149-BDCE527BD0F4}" srcOrd="2" destOrd="0" parTransId="{0C21519F-37EF-4695-B065-539B14333BB3}" sibTransId="{9E88C031-854C-4C54-B329-E9EACED07AD1}"/>
    <dgm:cxn modelId="{13A1C784-FF6C-442B-929B-F32CF7EA55CB}" srcId="{1F7AF29C-BE7F-4ACF-BC9F-4E2236424143}" destId="{0DD6A98E-5218-4F39-87F5-CA5254227E75}" srcOrd="7" destOrd="0" parTransId="{9A10A85B-1334-4952-9C55-D544ABB920B7}" sibTransId="{D7FA7FB5-6B6E-4830-92B8-2D04EE904D9D}"/>
    <dgm:cxn modelId="{8A3C7263-30BC-45EE-A57F-20621D249FBE}" srcId="{1F7AF29C-BE7F-4ACF-BC9F-4E2236424143}" destId="{17FCF1EB-B4FF-4598-BEF6-5F5F94C31D50}" srcOrd="5" destOrd="0" parTransId="{0E96328D-2FE6-46A0-8191-10BD0B6D6A3C}" sibTransId="{3F08A4FC-1B4F-4D03-AA48-0B8673C6DE6B}"/>
    <dgm:cxn modelId="{CACC8100-7D7D-4FF6-9F38-B9ABE6982A22}" srcId="{1F7AF29C-BE7F-4ACF-BC9F-4E2236424143}" destId="{6B5424ED-10A3-4383-8A61-297C28A036D0}" srcOrd="0" destOrd="0" parTransId="{77B82F57-CF1F-472D-835F-8882B3904515}" sibTransId="{8564C885-9628-4573-B6FC-28CA6D1BECD9}"/>
    <dgm:cxn modelId="{6861F20B-E4FB-4279-BF83-9CB54E45FC0E}" srcId="{1F7AF29C-BE7F-4ACF-BC9F-4E2236424143}" destId="{28FFE9F4-8610-449C-A65C-3C212BC25DE1}" srcOrd="8" destOrd="0" parTransId="{235AAD7D-C3B6-4FDC-B6EE-B3F7757CD8D7}" sibTransId="{DAC9E4ED-D3D4-44DF-859C-E50D6863091E}"/>
    <dgm:cxn modelId="{BE774080-D87E-4065-B2A0-DF220D09ACA9}" srcId="{35340476-CEC4-4E7D-8C9A-3ED10E36A32E}" destId="{B9D55B5B-075E-4B6C-BD9C-EFC850A331EA}" srcOrd="2" destOrd="0" parTransId="{E525542D-7905-4ED8-A3B3-41A81C6C2C63}" sibTransId="{6C0F2D5A-B07C-4192-95A4-757B28C681E4}"/>
    <dgm:cxn modelId="{2E4AB5F9-5602-4E31-9445-484A835C1EB8}" srcId="{B9D55B5B-075E-4B6C-BD9C-EFC850A331EA}" destId="{9A3B5409-D27B-49E8-A3B8-68372D69902E}" srcOrd="0" destOrd="0" parTransId="{30A3D898-470F-4EBB-B652-A78130EBF769}" sibTransId="{B3570569-D235-45F0-8053-8CB726A6471E}"/>
    <dgm:cxn modelId="{80754F69-603D-405F-BA3A-0167D01E7B8D}" srcId="{528046A6-6769-412F-AA6D-DA0B72257DF7}" destId="{EF50B9EB-3C61-4DC5-ACAF-4E99113956DB}" srcOrd="1" destOrd="0" parTransId="{9E711A0E-1AA5-428A-9B84-F60786D66347}" sibTransId="{4061E5F1-B943-4995-B51C-16997FDAF12E}"/>
    <dgm:cxn modelId="{660216DE-5787-4680-A7BB-4DFAAB0782AB}" type="presOf" srcId="{AD6345F0-21B6-4A6B-81EC-BC2767036D2A}" destId="{CFF3C5B1-65C2-47A4-A077-75938F3030A1}" srcOrd="0" destOrd="1" presId="urn:microsoft.com/office/officeart/2005/8/layout/hList2"/>
    <dgm:cxn modelId="{AEC34F2E-1F46-45B7-BF7F-1DCC9C0E7500}" type="presOf" srcId="{17FCF1EB-B4FF-4598-BEF6-5F5F94C31D50}" destId="{CFF3C5B1-65C2-47A4-A077-75938F3030A1}" srcOrd="0" destOrd="5" presId="urn:microsoft.com/office/officeart/2005/8/layout/hList2"/>
    <dgm:cxn modelId="{230544D0-6955-4FE7-95B3-EE989EA3F1DD}" type="presOf" srcId="{6E75B85A-A022-4A99-840B-7A28D148D674}" destId="{CFF3C5B1-65C2-47A4-A077-75938F3030A1}" srcOrd="0" destOrd="2" presId="urn:microsoft.com/office/officeart/2005/8/layout/hList2"/>
    <dgm:cxn modelId="{DB016B0C-5286-4A21-88EC-B8D6709BFF8C}" type="presOf" srcId="{43CB105D-53BB-4EB6-90D2-D8F49B02891E}" destId="{D98C6B6D-5D00-45C9-B571-536C2A467DBE}" srcOrd="0" destOrd="0" presId="urn:microsoft.com/office/officeart/2005/8/layout/hList2"/>
    <dgm:cxn modelId="{9D8F9CE0-1831-4CE7-B454-AAECFFD2121E}" type="presOf" srcId="{5F0AA89E-1C7F-4F8C-B5B2-F878A92F83CA}" destId="{E4509963-F4A5-472B-BF31-8A3AD23829CD}" srcOrd="0" destOrd="1" presId="urn:microsoft.com/office/officeart/2005/8/layout/hList2"/>
    <dgm:cxn modelId="{68542665-67C6-4E56-95D3-FC4089C0B431}" type="presOf" srcId="{528046A6-6769-412F-AA6D-DA0B72257DF7}" destId="{F24BCC2C-9FAF-4849-9D94-FDAC69B0A623}" srcOrd="0" destOrd="0" presId="urn:microsoft.com/office/officeart/2005/8/layout/hList2"/>
    <dgm:cxn modelId="{0CE203C8-CEF7-4F9F-BDF6-A4A8A7C373B0}" srcId="{B9D55B5B-075E-4B6C-BD9C-EFC850A331EA}" destId="{5F0AA89E-1C7F-4F8C-B5B2-F878A92F83CA}" srcOrd="1" destOrd="0" parTransId="{1A834E01-A728-4D54-AE27-80BEF41AFE4B}" sibTransId="{307194D6-40D7-4D60-9C4C-91F76AAC6886}"/>
    <dgm:cxn modelId="{00C33B17-6004-4642-A91B-B0727D7127F2}" type="presParOf" srcId="{9AF94659-ED28-4C05-8C0C-E5A9BD426EDE}" destId="{BF5F7DE1-D259-4C31-B1B8-A1CDE0FB804B}" srcOrd="0" destOrd="0" presId="urn:microsoft.com/office/officeart/2005/8/layout/hList2"/>
    <dgm:cxn modelId="{0D6E3317-E764-43FF-BD5C-26C461A0CDAA}" type="presParOf" srcId="{BF5F7DE1-D259-4C31-B1B8-A1CDE0FB804B}" destId="{F32B2DC9-A981-4F17-B8EE-12BFAEFD2464}" srcOrd="0" destOrd="0" presId="urn:microsoft.com/office/officeart/2005/8/layout/hList2"/>
    <dgm:cxn modelId="{77E8E23E-BDF0-4F6C-8D66-1E12723C64E4}" type="presParOf" srcId="{BF5F7DE1-D259-4C31-B1B8-A1CDE0FB804B}" destId="{D98C6B6D-5D00-45C9-B571-536C2A467DBE}" srcOrd="1" destOrd="0" presId="urn:microsoft.com/office/officeart/2005/8/layout/hList2"/>
    <dgm:cxn modelId="{108875A5-A5D8-44AB-A036-D7FE32458DB2}" type="presParOf" srcId="{BF5F7DE1-D259-4C31-B1B8-A1CDE0FB804B}" destId="{F24BCC2C-9FAF-4849-9D94-FDAC69B0A623}" srcOrd="2" destOrd="0" presId="urn:microsoft.com/office/officeart/2005/8/layout/hList2"/>
    <dgm:cxn modelId="{062E5D28-0B43-47D6-BA7F-AB6AF9B1709C}" type="presParOf" srcId="{9AF94659-ED28-4C05-8C0C-E5A9BD426EDE}" destId="{ECBBA215-6665-4BC0-9965-9B5A9A3E5D24}" srcOrd="1" destOrd="0" presId="urn:microsoft.com/office/officeart/2005/8/layout/hList2"/>
    <dgm:cxn modelId="{024688F2-8B19-4D84-A58C-5A982D8E27CF}" type="presParOf" srcId="{9AF94659-ED28-4C05-8C0C-E5A9BD426EDE}" destId="{1FCDB6FA-FFC4-47A4-B25F-0F350AA4CD32}" srcOrd="2" destOrd="0" presId="urn:microsoft.com/office/officeart/2005/8/layout/hList2"/>
    <dgm:cxn modelId="{DC7D0BF3-8F4D-4DFC-973F-31350A220A3A}" type="presParOf" srcId="{1FCDB6FA-FFC4-47A4-B25F-0F350AA4CD32}" destId="{9F4FC5D0-419A-4BA7-8C6C-570955A30DD7}" srcOrd="0" destOrd="0" presId="urn:microsoft.com/office/officeart/2005/8/layout/hList2"/>
    <dgm:cxn modelId="{EBF7A1E9-F179-41A3-8D40-09B4DA0EFB4C}" type="presParOf" srcId="{1FCDB6FA-FFC4-47A4-B25F-0F350AA4CD32}" destId="{CFF3C5B1-65C2-47A4-A077-75938F3030A1}" srcOrd="1" destOrd="0" presId="urn:microsoft.com/office/officeart/2005/8/layout/hList2"/>
    <dgm:cxn modelId="{36A097A0-560B-444A-A33F-A1467016BFB7}" type="presParOf" srcId="{1FCDB6FA-FFC4-47A4-B25F-0F350AA4CD32}" destId="{D84E0033-7826-4096-8250-5BDF2DCC830F}" srcOrd="2" destOrd="0" presId="urn:microsoft.com/office/officeart/2005/8/layout/hList2"/>
    <dgm:cxn modelId="{1B80F60A-779C-47D7-A48E-E57195554D90}" type="presParOf" srcId="{9AF94659-ED28-4C05-8C0C-E5A9BD426EDE}" destId="{369D30CA-20AE-4F29-A36C-FA72B4B02B24}" srcOrd="3" destOrd="0" presId="urn:microsoft.com/office/officeart/2005/8/layout/hList2"/>
    <dgm:cxn modelId="{7A9C99F8-F4F3-45D5-9D18-CFA3FAFD4C78}" type="presParOf" srcId="{9AF94659-ED28-4C05-8C0C-E5A9BD426EDE}" destId="{B6D6EFEC-5D4E-4BB6-BEBA-3E7F248D58AD}" srcOrd="4" destOrd="0" presId="urn:microsoft.com/office/officeart/2005/8/layout/hList2"/>
    <dgm:cxn modelId="{CC7264FE-3865-487C-8DFD-D1B57A563052}" type="presParOf" srcId="{B6D6EFEC-5D4E-4BB6-BEBA-3E7F248D58AD}" destId="{6D52AE87-86F0-4BF5-9F0D-89279D538D22}" srcOrd="0" destOrd="0" presId="urn:microsoft.com/office/officeart/2005/8/layout/hList2"/>
    <dgm:cxn modelId="{E1C59CD3-F682-446C-A70C-DC2C0F09F83C}" type="presParOf" srcId="{B6D6EFEC-5D4E-4BB6-BEBA-3E7F248D58AD}" destId="{E4509963-F4A5-472B-BF31-8A3AD23829CD}" srcOrd="1" destOrd="0" presId="urn:microsoft.com/office/officeart/2005/8/layout/hList2"/>
    <dgm:cxn modelId="{30838A76-B6A2-4F34-9B08-3CD4600348E5}" type="presParOf" srcId="{B6D6EFEC-5D4E-4BB6-BEBA-3E7F248D58AD}" destId="{6DABE3D1-7B62-4C21-BF05-E6E360C61266}" srcOrd="2" destOrd="0" presId="urn:microsoft.com/office/officeart/2005/8/layout/hList2"/>
  </dgm:cxnLst>
  <dgm:bg>
    <a:solidFill>
      <a:schemeClr val="tx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4BCC2C-9FAF-4849-9D94-FDAC69B0A623}">
      <dsp:nvSpPr>
        <dsp:cNvPr id="0" name=""/>
        <dsp:cNvSpPr/>
      </dsp:nvSpPr>
      <dsp:spPr>
        <a:xfrm rot="16200000">
          <a:off x="-1532242" y="2218235"/>
          <a:ext cx="3936986" cy="544751"/>
        </a:xfrm>
        <a:prstGeom prst="rect">
          <a:avLst/>
        </a:prstGeom>
        <a:solidFill>
          <a:srgbClr val="FFC00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480441" bIns="0" numCol="1" spcCol="1270" anchor="ctr" anchorCtr="0">
          <a:noAutofit/>
        </a:bodyPr>
        <a:lstStyle/>
        <a:p>
          <a:pPr lvl="0" algn="ctr" defTabSz="666750">
            <a:lnSpc>
              <a:spcPct val="90000"/>
            </a:lnSpc>
            <a:spcBef>
              <a:spcPct val="0"/>
            </a:spcBef>
            <a:spcAft>
              <a:spcPct val="35000"/>
            </a:spcAft>
          </a:pPr>
          <a:r>
            <a:rPr lang="en-ZA" sz="1500" b="1" kern="1200" dirty="0" smtClean="0">
              <a:solidFill>
                <a:sysClr val="windowText" lastClr="000000"/>
              </a:solidFill>
              <a:latin typeface="Trebuchet MS" panose="020B0603020202020204"/>
              <a:ea typeface="+mn-ea"/>
              <a:cs typeface="+mn-cs"/>
            </a:rPr>
            <a:t>Pre-Democratic Dispensation</a:t>
          </a:r>
          <a:endParaRPr lang="en-ZA" sz="1500" b="1" kern="1200" dirty="0">
            <a:solidFill>
              <a:sysClr val="windowText" lastClr="000000"/>
            </a:solidFill>
            <a:latin typeface="Trebuchet MS" panose="020B0603020202020204"/>
            <a:ea typeface="+mn-ea"/>
            <a:cs typeface="+mn-cs"/>
          </a:endParaRPr>
        </a:p>
      </dsp:txBody>
      <dsp:txXfrm>
        <a:off x="-1532242" y="2218235"/>
        <a:ext cx="3936986" cy="544751"/>
      </dsp:txXfrm>
    </dsp:sp>
    <dsp:sp modelId="{D98C6B6D-5D00-45C9-B571-536C2A467DBE}">
      <dsp:nvSpPr>
        <dsp:cNvPr id="0" name=""/>
        <dsp:cNvSpPr/>
      </dsp:nvSpPr>
      <dsp:spPr>
        <a:xfrm>
          <a:off x="713953" y="383261"/>
          <a:ext cx="2713441" cy="4099284"/>
        </a:xfrm>
        <a:prstGeom prst="rect">
          <a:avLst/>
        </a:prstGeom>
        <a:solidFill>
          <a:sysClr val="windowText" lastClr="00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480441" rIns="142240" bIns="142240" numCol="1" spcCol="1270" anchor="t" anchorCtr="0">
          <a:noAutofit/>
        </a:bodyPr>
        <a:lstStyle/>
        <a:p>
          <a:pPr marL="228600" lvl="1" indent="-228600" algn="l" defTabSz="889000">
            <a:lnSpc>
              <a:spcPct val="90000"/>
            </a:lnSpc>
            <a:spcBef>
              <a:spcPct val="0"/>
            </a:spcBef>
            <a:spcAft>
              <a:spcPct val="15000"/>
            </a:spcAft>
            <a:buChar char="••"/>
          </a:pPr>
          <a:r>
            <a:rPr lang="en-ZA" sz="2000" kern="1200" dirty="0" smtClean="0">
              <a:solidFill>
                <a:sysClr val="window" lastClr="FFFFFF"/>
              </a:solidFill>
              <a:latin typeface="Trebuchet MS" panose="020B0603020202020204"/>
              <a:ea typeface="+mn-ea"/>
              <a:cs typeface="+mn-cs"/>
            </a:rPr>
            <a:t>Separate &amp; Fragmented Approaches to HRD (Specific focus on employee development)</a:t>
          </a:r>
          <a:endParaRPr lang="en-ZA" sz="2000" i="1" kern="1200" dirty="0">
            <a:solidFill>
              <a:sysClr val="window" lastClr="FFFFFF"/>
            </a:solidFill>
            <a:latin typeface="Trebuchet MS" panose="020B0603020202020204"/>
            <a:ea typeface="+mn-ea"/>
            <a:cs typeface="+mn-cs"/>
          </a:endParaRPr>
        </a:p>
        <a:p>
          <a:pPr marL="228600" lvl="1" indent="-228600" algn="l" defTabSz="889000">
            <a:lnSpc>
              <a:spcPct val="90000"/>
            </a:lnSpc>
            <a:spcBef>
              <a:spcPct val="0"/>
            </a:spcBef>
            <a:spcAft>
              <a:spcPct val="15000"/>
            </a:spcAft>
            <a:buChar char="••"/>
          </a:pPr>
          <a:endParaRPr lang="en-ZA" sz="2000" i="1" kern="1200" dirty="0">
            <a:solidFill>
              <a:sysClr val="window" lastClr="FFFFFF"/>
            </a:solidFill>
            <a:latin typeface="Trebuchet MS" panose="020B0603020202020204"/>
            <a:ea typeface="+mn-ea"/>
            <a:cs typeface="+mn-cs"/>
          </a:endParaRPr>
        </a:p>
        <a:p>
          <a:pPr marL="228600" lvl="1" indent="-228600" algn="l" defTabSz="889000">
            <a:lnSpc>
              <a:spcPct val="90000"/>
            </a:lnSpc>
            <a:spcBef>
              <a:spcPct val="0"/>
            </a:spcBef>
            <a:spcAft>
              <a:spcPct val="15000"/>
            </a:spcAft>
            <a:buChar char="••"/>
          </a:pPr>
          <a:r>
            <a:rPr lang="en-ZA" sz="2000" kern="1200" dirty="0" smtClean="0">
              <a:solidFill>
                <a:sysClr val="window" lastClr="FFFFFF"/>
              </a:solidFill>
              <a:latin typeface="Trebuchet MS" panose="020B0603020202020204"/>
              <a:ea typeface="+mn-ea"/>
              <a:cs typeface="+mn-cs"/>
            </a:rPr>
            <a:t>(</a:t>
          </a:r>
          <a:r>
            <a:rPr lang="en-ZA" sz="2000" i="1" kern="1200" dirty="0" smtClean="0">
              <a:solidFill>
                <a:sysClr val="window" lastClr="FFFFFF"/>
              </a:solidFill>
              <a:latin typeface="Trebuchet MS" panose="020B0603020202020204"/>
              <a:ea typeface="+mn-ea"/>
              <a:cs typeface="+mn-cs"/>
            </a:rPr>
            <a:t>Apartheid South Africa, multiple Bantustans/TBVC States and self-determination States) </a:t>
          </a:r>
          <a:endParaRPr lang="en-ZA" sz="2000" i="1" kern="1200" dirty="0">
            <a:solidFill>
              <a:sysClr val="window" lastClr="FFFFFF"/>
            </a:solidFill>
            <a:latin typeface="Trebuchet MS" panose="020B0603020202020204"/>
            <a:ea typeface="+mn-ea"/>
            <a:cs typeface="+mn-cs"/>
          </a:endParaRPr>
        </a:p>
      </dsp:txBody>
      <dsp:txXfrm>
        <a:off x="713953" y="383261"/>
        <a:ext cx="2713441" cy="4099284"/>
      </dsp:txXfrm>
    </dsp:sp>
    <dsp:sp modelId="{F32B2DC9-A981-4F17-B8EE-12BFAEFD2464}">
      <dsp:nvSpPr>
        <dsp:cNvPr id="0" name=""/>
        <dsp:cNvSpPr/>
      </dsp:nvSpPr>
      <dsp:spPr>
        <a:xfrm>
          <a:off x="404698" y="0"/>
          <a:ext cx="1089503" cy="553925"/>
        </a:xfrm>
        <a:prstGeom prst="rect">
          <a:avLst/>
        </a:prstGeom>
        <a:solidFill>
          <a:srgbClr val="FF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D84E0033-7826-4096-8250-5BDF2DCC830F}">
      <dsp:nvSpPr>
        <dsp:cNvPr id="0" name=""/>
        <dsp:cNvSpPr/>
      </dsp:nvSpPr>
      <dsp:spPr>
        <a:xfrm rot="16200000">
          <a:off x="2129923" y="2383901"/>
          <a:ext cx="3755684" cy="544751"/>
        </a:xfrm>
        <a:prstGeom prst="rect">
          <a:avLst/>
        </a:prstGeom>
        <a:solidFill>
          <a:srgbClr val="9D360E">
            <a:lumMod val="40000"/>
            <a:lumOff val="60000"/>
          </a:srgbClr>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480441" bIns="0" numCol="1" spcCol="1270" anchor="ctr" anchorCtr="0">
          <a:noAutofit/>
        </a:bodyPr>
        <a:lstStyle/>
        <a:p>
          <a:pPr lvl="0" algn="ctr" defTabSz="666750">
            <a:lnSpc>
              <a:spcPct val="90000"/>
            </a:lnSpc>
            <a:spcBef>
              <a:spcPct val="0"/>
            </a:spcBef>
            <a:spcAft>
              <a:spcPct val="35000"/>
            </a:spcAft>
          </a:pPr>
          <a:r>
            <a:rPr lang="en-ZA" sz="1500" b="1" kern="1200" dirty="0" smtClean="0">
              <a:solidFill>
                <a:sysClr val="windowText" lastClr="000000"/>
              </a:solidFill>
              <a:latin typeface="Trebuchet MS" panose="020B0603020202020204"/>
              <a:ea typeface="+mn-ea"/>
              <a:cs typeface="+mn-cs"/>
            </a:rPr>
            <a:t>Laying the legal foundation for</a:t>
          </a:r>
          <a:r>
            <a:rPr lang="en-ZA" sz="1500" b="1" kern="1200" dirty="0" smtClean="0">
              <a:solidFill>
                <a:sysClr val="window" lastClr="FFFFFF">
                  <a:hueOff val="0"/>
                  <a:satOff val="0"/>
                  <a:lumOff val="0"/>
                  <a:alphaOff val="0"/>
                </a:sysClr>
              </a:solidFill>
              <a:latin typeface="Trebuchet MS" panose="020B0603020202020204"/>
              <a:ea typeface="+mn-ea"/>
              <a:cs typeface="+mn-cs"/>
            </a:rPr>
            <a:t> </a:t>
          </a:r>
          <a:r>
            <a:rPr lang="en-ZA" sz="1500" b="1" kern="1200" dirty="0" smtClean="0">
              <a:solidFill>
                <a:sysClr val="windowText" lastClr="000000"/>
              </a:solidFill>
              <a:latin typeface="Trebuchet MS" panose="020B0603020202020204"/>
              <a:ea typeface="+mn-ea"/>
              <a:cs typeface="+mn-cs"/>
            </a:rPr>
            <a:t>transformation (development focus)</a:t>
          </a:r>
          <a:endParaRPr lang="en-ZA" sz="1500" b="1" kern="1200" dirty="0">
            <a:solidFill>
              <a:sysClr val="windowText" lastClr="000000"/>
            </a:solidFill>
            <a:latin typeface="Trebuchet MS" panose="020B0603020202020204"/>
            <a:ea typeface="+mn-ea"/>
            <a:cs typeface="+mn-cs"/>
          </a:endParaRPr>
        </a:p>
      </dsp:txBody>
      <dsp:txXfrm>
        <a:off x="2129923" y="2383901"/>
        <a:ext cx="3755684" cy="544751"/>
      </dsp:txXfrm>
    </dsp:sp>
    <dsp:sp modelId="{CFF3C5B1-65C2-47A4-A077-75938F3030A1}">
      <dsp:nvSpPr>
        <dsp:cNvPr id="0" name=""/>
        <dsp:cNvSpPr/>
      </dsp:nvSpPr>
      <dsp:spPr>
        <a:xfrm>
          <a:off x="4272600" y="543700"/>
          <a:ext cx="3527120" cy="4119425"/>
        </a:xfrm>
        <a:prstGeom prst="rect">
          <a:avLst/>
        </a:prstGeom>
        <a:solidFill>
          <a:srgbClr val="92D05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80441" rIns="113792" bIns="113792" numCol="1" spcCol="1270" anchor="t" anchorCtr="0">
          <a:noAutofit/>
        </a:bodyPr>
        <a:lstStyle/>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South African Constitution – S195 </a:t>
          </a:r>
          <a:r>
            <a:rPr lang="en-ZA" sz="1600" b="1" kern="1200" dirty="0" smtClean="0">
              <a:solidFill>
                <a:sysClr val="windowText" lastClr="000000"/>
              </a:solidFill>
              <a:latin typeface="Trebuchet MS" panose="020B0603020202020204"/>
              <a:ea typeface="+mn-ea"/>
              <a:cs typeface="+mn-cs"/>
            </a:rPr>
            <a:t>(1996)</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Public Service Act </a:t>
          </a:r>
          <a:r>
            <a:rPr lang="en-ZA" sz="1600" b="1" kern="1200" dirty="0" smtClean="0">
              <a:solidFill>
                <a:sysClr val="windowText" lastClr="000000"/>
              </a:solidFill>
              <a:latin typeface="Trebuchet MS" panose="020B0603020202020204"/>
              <a:ea typeface="+mn-ea"/>
              <a:cs typeface="+mn-cs"/>
            </a:rPr>
            <a:t>(1994)</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South African Qualifications Authority Act </a:t>
          </a:r>
          <a:r>
            <a:rPr lang="en-ZA" sz="1600" b="1" kern="1200" dirty="0" smtClean="0">
              <a:solidFill>
                <a:sysClr val="windowText" lastClr="000000"/>
              </a:solidFill>
              <a:latin typeface="Trebuchet MS" panose="020B0603020202020204"/>
              <a:ea typeface="+mn-ea"/>
              <a:cs typeface="+mn-cs"/>
            </a:rPr>
            <a:t>(1995)</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WP- PS-HRM Transformation </a:t>
          </a:r>
          <a:r>
            <a:rPr lang="en-ZA" sz="1600" b="1" kern="1200" dirty="0" smtClean="0">
              <a:solidFill>
                <a:sysClr val="windowText" lastClr="000000"/>
              </a:solidFill>
              <a:latin typeface="Trebuchet MS" panose="020B0603020202020204"/>
              <a:ea typeface="+mn-ea"/>
              <a:cs typeface="+mn-cs"/>
            </a:rPr>
            <a:t>(1995)</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WP- Public Service Education &amp; Training </a:t>
          </a:r>
          <a:r>
            <a:rPr lang="en-ZA" sz="1600" b="1" kern="1200" dirty="0" smtClean="0">
              <a:solidFill>
                <a:sysClr val="windowText" lastClr="000000"/>
              </a:solidFill>
              <a:latin typeface="Trebuchet MS" panose="020B0603020202020204"/>
              <a:ea typeface="+mn-ea"/>
              <a:cs typeface="+mn-cs"/>
            </a:rPr>
            <a:t>(1997)</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Skills Development Act </a:t>
          </a:r>
          <a:r>
            <a:rPr lang="en-ZA" sz="1600" b="1" kern="1200" dirty="0" smtClean="0">
              <a:solidFill>
                <a:sysClr val="windowText" lastClr="000000"/>
              </a:solidFill>
              <a:latin typeface="Trebuchet MS" panose="020B0603020202020204"/>
              <a:ea typeface="+mn-ea"/>
              <a:cs typeface="+mn-cs"/>
            </a:rPr>
            <a:t>(1998)</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The Employment Equity Act </a:t>
          </a:r>
          <a:r>
            <a:rPr lang="en-ZA" sz="1600" b="1" kern="1200" dirty="0" smtClean="0">
              <a:solidFill>
                <a:sysClr val="windowText" lastClr="000000"/>
              </a:solidFill>
              <a:latin typeface="Trebuchet MS" panose="020B0603020202020204"/>
              <a:ea typeface="+mn-ea"/>
              <a:cs typeface="+mn-cs"/>
            </a:rPr>
            <a:t>(1998)</a:t>
          </a:r>
          <a:endParaRPr lang="en-ZA" sz="1600" b="1" kern="1200" dirty="0">
            <a:solidFill>
              <a:sysClr val="windowText" lastClr="000000"/>
            </a:solidFill>
            <a:latin typeface="Trebuchet MS" panose="020B0603020202020204"/>
            <a:ea typeface="+mn-ea"/>
            <a:cs typeface="+mn-cs"/>
          </a:endParaRPr>
        </a:p>
        <a:p>
          <a:pPr marL="171450" lvl="1" indent="-171450" algn="l" defTabSz="711200">
            <a:lnSpc>
              <a:spcPct val="90000"/>
            </a:lnSpc>
            <a:spcBef>
              <a:spcPct val="0"/>
            </a:spcBef>
            <a:spcAft>
              <a:spcPct val="15000"/>
            </a:spcAft>
            <a:buChar char="••"/>
          </a:pPr>
          <a:r>
            <a:rPr lang="en-ZA" sz="1600" kern="1200" dirty="0" smtClean="0">
              <a:solidFill>
                <a:sysClr val="windowText" lastClr="000000"/>
              </a:solidFill>
              <a:latin typeface="Trebuchet MS" panose="020B0603020202020204"/>
              <a:ea typeface="+mn-ea"/>
              <a:cs typeface="+mn-cs"/>
            </a:rPr>
            <a:t>Economic Growth Transformation Policies</a:t>
          </a:r>
          <a:endParaRPr lang="en-ZA" sz="1600" kern="1200" dirty="0">
            <a:solidFill>
              <a:sysClr val="windowText" lastClr="000000"/>
            </a:solidFill>
            <a:latin typeface="Trebuchet MS" panose="020B0603020202020204"/>
            <a:ea typeface="+mn-ea"/>
            <a:cs typeface="+mn-cs"/>
          </a:endParaRPr>
        </a:p>
        <a:p>
          <a:pPr marL="114300" lvl="1" indent="-114300" algn="l" defTabSz="622300">
            <a:lnSpc>
              <a:spcPct val="90000"/>
            </a:lnSpc>
            <a:spcBef>
              <a:spcPct val="0"/>
            </a:spcBef>
            <a:spcAft>
              <a:spcPct val="15000"/>
            </a:spcAft>
            <a:buChar char="••"/>
          </a:pPr>
          <a:endParaRPr lang="en-ZA" sz="1400" kern="1200" dirty="0">
            <a:solidFill>
              <a:sysClr val="window" lastClr="FFFFFF"/>
            </a:solidFill>
            <a:latin typeface="Trebuchet MS" panose="020B0603020202020204"/>
            <a:ea typeface="+mn-ea"/>
            <a:cs typeface="+mn-cs"/>
          </a:endParaRPr>
        </a:p>
      </dsp:txBody>
      <dsp:txXfrm>
        <a:off x="4272600" y="543700"/>
        <a:ext cx="3527120" cy="4119425"/>
      </dsp:txXfrm>
    </dsp:sp>
    <dsp:sp modelId="{9F4FC5D0-419A-4BA7-8C6C-570955A30DD7}">
      <dsp:nvSpPr>
        <dsp:cNvPr id="0" name=""/>
        <dsp:cNvSpPr/>
      </dsp:nvSpPr>
      <dsp:spPr>
        <a:xfrm>
          <a:off x="4007771" y="39904"/>
          <a:ext cx="1291268" cy="605491"/>
        </a:xfrm>
        <a:prstGeom prst="rect">
          <a:avLst/>
        </a:prstGeom>
        <a:solidFill>
          <a:srgbClr val="F0941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6DABE3D1-7B62-4C21-BF05-E6E360C61266}">
      <dsp:nvSpPr>
        <dsp:cNvPr id="0" name=""/>
        <dsp:cNvSpPr/>
      </dsp:nvSpPr>
      <dsp:spPr>
        <a:xfrm rot="16200000">
          <a:off x="6944915" y="2307736"/>
          <a:ext cx="3670352" cy="544751"/>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0" tIns="0" rIns="480441" bIns="0" numCol="1" spcCol="1270" anchor="ctr" anchorCtr="0">
          <a:noAutofit/>
        </a:bodyPr>
        <a:lstStyle/>
        <a:p>
          <a:pPr lvl="0" algn="ctr" defTabSz="666750">
            <a:lnSpc>
              <a:spcPct val="90000"/>
            </a:lnSpc>
            <a:spcBef>
              <a:spcPct val="0"/>
            </a:spcBef>
            <a:spcAft>
              <a:spcPct val="35000"/>
            </a:spcAft>
          </a:pPr>
          <a:r>
            <a:rPr lang="en-ZA" sz="1500" b="1" kern="1200" dirty="0" smtClean="0">
              <a:solidFill>
                <a:sysClr val="windowText" lastClr="000000"/>
              </a:solidFill>
              <a:latin typeface="Trebuchet MS" panose="020B0603020202020204"/>
              <a:ea typeface="+mn-ea"/>
              <a:cs typeface="+mn-cs"/>
            </a:rPr>
            <a:t>Public Service Human Resource Development Strategies</a:t>
          </a:r>
          <a:endParaRPr lang="en-ZA" sz="1500" b="1" kern="1200" dirty="0">
            <a:solidFill>
              <a:sysClr val="windowText" lastClr="000000"/>
            </a:solidFill>
            <a:latin typeface="Trebuchet MS" panose="020B0603020202020204"/>
            <a:ea typeface="+mn-ea"/>
            <a:cs typeface="+mn-cs"/>
          </a:endParaRPr>
        </a:p>
      </dsp:txBody>
      <dsp:txXfrm>
        <a:off x="6944915" y="2307736"/>
        <a:ext cx="3670352" cy="544751"/>
      </dsp:txXfrm>
    </dsp:sp>
    <dsp:sp modelId="{E4509963-F4A5-472B-BF31-8A3AD23829CD}">
      <dsp:nvSpPr>
        <dsp:cNvPr id="0" name=""/>
        <dsp:cNvSpPr/>
      </dsp:nvSpPr>
      <dsp:spPr>
        <a:xfrm>
          <a:off x="9057603" y="338291"/>
          <a:ext cx="2965194" cy="4090369"/>
        </a:xfrm>
        <a:prstGeom prst="rect">
          <a:avLst/>
        </a:prstGeom>
        <a:solidFill>
          <a:srgbClr val="F0941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480441" rIns="128016" bIns="128016" numCol="1" spcCol="1270" anchor="t" anchorCtr="0">
          <a:noAutofit/>
        </a:bodyPr>
        <a:lstStyle/>
        <a:p>
          <a:pPr marL="171450" lvl="1" indent="-171450" algn="l" defTabSz="800100">
            <a:lnSpc>
              <a:spcPct val="90000"/>
            </a:lnSpc>
            <a:spcBef>
              <a:spcPct val="0"/>
            </a:spcBef>
            <a:spcAft>
              <a:spcPct val="15000"/>
            </a:spcAft>
            <a:buChar char="••"/>
          </a:pPr>
          <a:r>
            <a:rPr lang="en-ZA" sz="1800" kern="1200" dirty="0" smtClean="0">
              <a:solidFill>
                <a:sysClr val="windowText" lastClr="000000"/>
              </a:solidFill>
              <a:latin typeface="Trebuchet MS" panose="020B0603020202020204"/>
              <a:ea typeface="+mn-ea"/>
              <a:cs typeface="+mn-cs"/>
            </a:rPr>
            <a:t>Human Resource Development Strategy I </a:t>
          </a:r>
          <a:r>
            <a:rPr lang="en-ZA" sz="1800" b="1" kern="1200" dirty="0" smtClean="0">
              <a:solidFill>
                <a:sysClr val="windowText" lastClr="000000"/>
              </a:solidFill>
              <a:latin typeface="Trebuchet MS" panose="020B0603020202020204"/>
              <a:ea typeface="+mn-ea"/>
              <a:cs typeface="+mn-cs"/>
            </a:rPr>
            <a:t>(2002 – 2006)</a:t>
          </a:r>
          <a:endParaRPr lang="en-ZA" sz="1800" b="1" kern="1200" dirty="0">
            <a:solidFill>
              <a:sysClr val="windowText" lastClr="000000"/>
            </a:solidFill>
            <a:latin typeface="Trebuchet MS" panose="020B0603020202020204"/>
            <a:ea typeface="+mn-ea"/>
            <a:cs typeface="+mn-cs"/>
          </a:endParaRPr>
        </a:p>
        <a:p>
          <a:pPr marL="171450" lvl="1" indent="-171450" algn="l" defTabSz="800100">
            <a:lnSpc>
              <a:spcPct val="90000"/>
            </a:lnSpc>
            <a:spcBef>
              <a:spcPct val="0"/>
            </a:spcBef>
            <a:spcAft>
              <a:spcPct val="15000"/>
            </a:spcAft>
            <a:buChar char="••"/>
          </a:pPr>
          <a:r>
            <a:rPr lang="en-ZA" sz="1800" kern="1200" dirty="0" smtClean="0">
              <a:solidFill>
                <a:sysClr val="windowText" lastClr="000000"/>
              </a:solidFill>
              <a:latin typeface="Trebuchet MS" panose="020B0603020202020204"/>
              <a:ea typeface="+mn-ea"/>
              <a:cs typeface="+mn-cs"/>
            </a:rPr>
            <a:t>PS HRD Strategic Framework: Vision 2015 </a:t>
          </a:r>
          <a:r>
            <a:rPr lang="en-ZA" sz="1800" b="1" kern="1200" dirty="0" smtClean="0">
              <a:solidFill>
                <a:sysClr val="windowText" lastClr="000000"/>
              </a:solidFill>
              <a:latin typeface="Trebuchet MS" panose="020B0603020202020204"/>
              <a:ea typeface="+mn-ea"/>
              <a:cs typeface="+mn-cs"/>
            </a:rPr>
            <a:t>(2007-2015</a:t>
          </a:r>
          <a:r>
            <a:rPr lang="en-ZA" sz="1800" kern="1200" dirty="0" smtClean="0">
              <a:solidFill>
                <a:sysClr val="windowText" lastClr="000000"/>
              </a:solidFill>
              <a:latin typeface="Trebuchet MS" panose="020B0603020202020204"/>
              <a:ea typeface="+mn-ea"/>
              <a:cs typeface="+mn-cs"/>
            </a:rPr>
            <a:t>)</a:t>
          </a:r>
          <a:endParaRPr lang="en-ZA" sz="1800" kern="1200" dirty="0">
            <a:solidFill>
              <a:sysClr val="windowText" lastClr="000000"/>
            </a:solidFill>
            <a:latin typeface="Trebuchet MS" panose="020B0603020202020204"/>
            <a:ea typeface="+mn-ea"/>
            <a:cs typeface="+mn-cs"/>
          </a:endParaRPr>
        </a:p>
        <a:p>
          <a:pPr marL="171450" lvl="1" indent="-171450" algn="l" defTabSz="800100">
            <a:lnSpc>
              <a:spcPct val="90000"/>
            </a:lnSpc>
            <a:spcBef>
              <a:spcPct val="0"/>
            </a:spcBef>
            <a:spcAft>
              <a:spcPct val="15000"/>
            </a:spcAft>
            <a:buChar char="••"/>
          </a:pPr>
          <a:r>
            <a:rPr lang="en-ZA" sz="1800" u="sng" kern="1200" dirty="0" smtClean="0">
              <a:solidFill>
                <a:sysClr val="windowText" lastClr="000000"/>
              </a:solidFill>
              <a:latin typeface="Trebuchet MS" panose="020B0603020202020204"/>
              <a:ea typeface="+mn-ea"/>
              <a:cs typeface="+mn-cs"/>
            </a:rPr>
            <a:t>Revised Public Service Human Resource Development Strategic Framework 2020 towards and beyond the NDP 2030 (Draft)</a:t>
          </a:r>
          <a:endParaRPr lang="en-ZA" sz="1800" u="sng" kern="1200" dirty="0">
            <a:solidFill>
              <a:sysClr val="windowText" lastClr="000000"/>
            </a:solidFill>
            <a:latin typeface="Trebuchet MS" panose="020B0603020202020204"/>
            <a:ea typeface="+mn-ea"/>
            <a:cs typeface="+mn-cs"/>
          </a:endParaRPr>
        </a:p>
      </dsp:txBody>
      <dsp:txXfrm>
        <a:off x="9057603" y="338291"/>
        <a:ext cx="2965194" cy="4090369"/>
      </dsp:txXfrm>
    </dsp:sp>
    <dsp:sp modelId="{6D52AE87-86F0-4BF5-9F0D-89279D538D22}">
      <dsp:nvSpPr>
        <dsp:cNvPr id="0" name=""/>
        <dsp:cNvSpPr/>
      </dsp:nvSpPr>
      <dsp:spPr>
        <a:xfrm>
          <a:off x="8280064" y="10509"/>
          <a:ext cx="1089503" cy="673204"/>
        </a:xfrm>
        <a:prstGeom prst="rect">
          <a:avLst/>
        </a:prstGeom>
        <a:solidFill>
          <a:srgbClr val="0070C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4EE1BB-9C14-45A8-AE8E-BDFE05C74344}"/>
              </a:ext>
            </a:extLst>
          </p:cNvPr>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ZA"/>
          </a:p>
        </p:txBody>
      </p:sp>
      <p:sp>
        <p:nvSpPr>
          <p:cNvPr id="3" name="Date Placeholder 2">
            <a:extLst>
              <a:ext uri="{FF2B5EF4-FFF2-40B4-BE49-F238E27FC236}">
                <a16:creationId xmlns:a16="http://schemas.microsoft.com/office/drawing/2014/main" id="{899B39A0-41A8-46FD-B63C-2ED2B636DDA2}"/>
              </a:ext>
            </a:extLst>
          </p:cNvPr>
          <p:cNvSpPr>
            <a:spLocks noGrp="1"/>
          </p:cNvSpPr>
          <p:nvPr>
            <p:ph type="dt" sz="quarter" idx="1"/>
          </p:nvPr>
        </p:nvSpPr>
        <p:spPr>
          <a:xfrm>
            <a:off x="3898102" y="0"/>
            <a:ext cx="2982119" cy="466434"/>
          </a:xfrm>
          <a:prstGeom prst="rect">
            <a:avLst/>
          </a:prstGeom>
        </p:spPr>
        <p:txBody>
          <a:bodyPr vert="horz" lIns="92446" tIns="46223" rIns="92446" bIns="46223" rtlCol="0"/>
          <a:lstStyle>
            <a:lvl1pPr algn="r">
              <a:defRPr sz="1200"/>
            </a:lvl1pPr>
          </a:lstStyle>
          <a:p>
            <a:fld id="{DE036BBA-69BB-4759-AE3A-1709D7839D1C}" type="datetimeFigureOut">
              <a:rPr lang="en-ZA" smtClean="0"/>
              <a:t>2021/05/18</a:t>
            </a:fld>
            <a:endParaRPr lang="en-ZA"/>
          </a:p>
        </p:txBody>
      </p:sp>
      <p:sp>
        <p:nvSpPr>
          <p:cNvPr id="4" name="Footer Placeholder 3">
            <a:extLst>
              <a:ext uri="{FF2B5EF4-FFF2-40B4-BE49-F238E27FC236}">
                <a16:creationId xmlns:a16="http://schemas.microsoft.com/office/drawing/2014/main" id="{4868A843-6889-4DCF-8A65-93659054062B}"/>
              </a:ext>
            </a:extLst>
          </p:cNvPr>
          <p:cNvSpPr>
            <a:spLocks noGrp="1"/>
          </p:cNvSpPr>
          <p:nvPr>
            <p:ph type="ftr" sz="quarter" idx="2"/>
          </p:nvPr>
        </p:nvSpPr>
        <p:spPr>
          <a:xfrm>
            <a:off x="0" y="8829967"/>
            <a:ext cx="2982119" cy="466433"/>
          </a:xfrm>
          <a:prstGeom prst="rect">
            <a:avLst/>
          </a:prstGeom>
        </p:spPr>
        <p:txBody>
          <a:bodyPr vert="horz" lIns="92446" tIns="46223" rIns="92446" bIns="46223" rtlCol="0" anchor="b"/>
          <a:lstStyle>
            <a:lvl1pPr algn="l">
              <a:defRPr sz="1200"/>
            </a:lvl1pPr>
          </a:lstStyle>
          <a:p>
            <a:endParaRPr lang="en-ZA"/>
          </a:p>
        </p:txBody>
      </p:sp>
      <p:sp>
        <p:nvSpPr>
          <p:cNvPr id="5" name="Slide Number Placeholder 4">
            <a:extLst>
              <a:ext uri="{FF2B5EF4-FFF2-40B4-BE49-F238E27FC236}">
                <a16:creationId xmlns:a16="http://schemas.microsoft.com/office/drawing/2014/main" id="{B6CFC8C6-1A62-4D17-A4AE-97F3CBEBE7CE}"/>
              </a:ext>
            </a:extLst>
          </p:cNvPr>
          <p:cNvSpPr>
            <a:spLocks noGrp="1"/>
          </p:cNvSpPr>
          <p:nvPr>
            <p:ph type="sldNum" sz="quarter" idx="3"/>
          </p:nvPr>
        </p:nvSpPr>
        <p:spPr>
          <a:xfrm>
            <a:off x="3898102" y="8829967"/>
            <a:ext cx="2982119" cy="466433"/>
          </a:xfrm>
          <a:prstGeom prst="rect">
            <a:avLst/>
          </a:prstGeom>
        </p:spPr>
        <p:txBody>
          <a:bodyPr vert="horz" lIns="92446" tIns="46223" rIns="92446" bIns="46223" rtlCol="0" anchor="b"/>
          <a:lstStyle>
            <a:lvl1pPr algn="r">
              <a:defRPr sz="1200"/>
            </a:lvl1pPr>
          </a:lstStyle>
          <a:p>
            <a:fld id="{B3AF35B8-14A6-4F46-A74A-32CB809E849E}" type="slidenum">
              <a:rPr lang="en-ZA" smtClean="0"/>
              <a:t>‹#›</a:t>
            </a:fld>
            <a:endParaRPr lang="en-ZA"/>
          </a:p>
        </p:txBody>
      </p:sp>
    </p:spTree>
    <p:extLst>
      <p:ext uri="{BB962C8B-B14F-4D97-AF65-F5344CB8AC3E}">
        <p14:creationId xmlns:p14="http://schemas.microsoft.com/office/powerpoint/2010/main" val="738913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6434"/>
          </a:xfrm>
          <a:prstGeom prst="rect">
            <a:avLst/>
          </a:prstGeom>
        </p:spPr>
        <p:txBody>
          <a:bodyPr vert="horz" lIns="92446" tIns="46223" rIns="92446" bIns="46223" rtlCol="0"/>
          <a:lstStyle>
            <a:lvl1pPr algn="l">
              <a:defRPr sz="1200"/>
            </a:lvl1pPr>
          </a:lstStyle>
          <a:p>
            <a:endParaRPr lang="en-ZA"/>
          </a:p>
        </p:txBody>
      </p:sp>
      <p:sp>
        <p:nvSpPr>
          <p:cNvPr id="3" name="Date Placeholder 2"/>
          <p:cNvSpPr>
            <a:spLocks noGrp="1"/>
          </p:cNvSpPr>
          <p:nvPr>
            <p:ph type="dt" idx="1"/>
          </p:nvPr>
        </p:nvSpPr>
        <p:spPr>
          <a:xfrm>
            <a:off x="3898102" y="0"/>
            <a:ext cx="2982119" cy="466434"/>
          </a:xfrm>
          <a:prstGeom prst="rect">
            <a:avLst/>
          </a:prstGeom>
        </p:spPr>
        <p:txBody>
          <a:bodyPr vert="horz" lIns="92446" tIns="46223" rIns="92446" bIns="46223" rtlCol="0"/>
          <a:lstStyle>
            <a:lvl1pPr algn="r">
              <a:defRPr sz="1200"/>
            </a:lvl1pPr>
          </a:lstStyle>
          <a:p>
            <a:fld id="{F0551E30-9CBC-48E8-9E2C-D05142E5B40F}" type="datetimeFigureOut">
              <a:rPr lang="en-ZA" smtClean="0"/>
              <a:t>2021/05/18</a:t>
            </a:fld>
            <a:endParaRPr lang="en-ZA"/>
          </a:p>
        </p:txBody>
      </p:sp>
      <p:sp>
        <p:nvSpPr>
          <p:cNvPr id="4" name="Slide Image Placeholder 3"/>
          <p:cNvSpPr>
            <a:spLocks noGrp="1" noRot="1" noChangeAspect="1"/>
          </p:cNvSpPr>
          <p:nvPr>
            <p:ph type="sldImg" idx="2"/>
          </p:nvPr>
        </p:nvSpPr>
        <p:spPr>
          <a:xfrm>
            <a:off x="654050" y="1162050"/>
            <a:ext cx="5575300" cy="3136900"/>
          </a:xfrm>
          <a:prstGeom prst="rect">
            <a:avLst/>
          </a:prstGeom>
          <a:noFill/>
          <a:ln w="12700">
            <a:solidFill>
              <a:prstClr val="black"/>
            </a:solidFill>
          </a:ln>
        </p:spPr>
        <p:txBody>
          <a:bodyPr vert="horz" lIns="92446" tIns="46223" rIns="92446" bIns="46223" rtlCol="0" anchor="ctr"/>
          <a:lstStyle/>
          <a:p>
            <a:endParaRPr lang="en-ZA"/>
          </a:p>
        </p:txBody>
      </p:sp>
      <p:sp>
        <p:nvSpPr>
          <p:cNvPr id="5" name="Notes Placeholder 4"/>
          <p:cNvSpPr>
            <a:spLocks noGrp="1"/>
          </p:cNvSpPr>
          <p:nvPr>
            <p:ph type="body" sz="quarter" idx="3"/>
          </p:nvPr>
        </p:nvSpPr>
        <p:spPr>
          <a:xfrm>
            <a:off x="688182" y="4473892"/>
            <a:ext cx="5505450" cy="3660458"/>
          </a:xfrm>
          <a:prstGeom prst="rect">
            <a:avLst/>
          </a:prstGeom>
        </p:spPr>
        <p:txBody>
          <a:bodyPr vert="horz" lIns="92446" tIns="46223" rIns="92446" bIns="46223"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8829967"/>
            <a:ext cx="2982119" cy="466433"/>
          </a:xfrm>
          <a:prstGeom prst="rect">
            <a:avLst/>
          </a:prstGeom>
        </p:spPr>
        <p:txBody>
          <a:bodyPr vert="horz" lIns="92446" tIns="46223" rIns="92446" bIns="46223" rtlCol="0" anchor="b"/>
          <a:lstStyle>
            <a:lvl1pPr algn="l">
              <a:defRPr sz="1200"/>
            </a:lvl1pPr>
          </a:lstStyle>
          <a:p>
            <a:endParaRPr lang="en-ZA"/>
          </a:p>
        </p:txBody>
      </p:sp>
      <p:sp>
        <p:nvSpPr>
          <p:cNvPr id="7" name="Slide Number Placeholder 6"/>
          <p:cNvSpPr>
            <a:spLocks noGrp="1"/>
          </p:cNvSpPr>
          <p:nvPr>
            <p:ph type="sldNum" sz="quarter" idx="5"/>
          </p:nvPr>
        </p:nvSpPr>
        <p:spPr>
          <a:xfrm>
            <a:off x="3898102" y="8829967"/>
            <a:ext cx="2982119" cy="466433"/>
          </a:xfrm>
          <a:prstGeom prst="rect">
            <a:avLst/>
          </a:prstGeom>
        </p:spPr>
        <p:txBody>
          <a:bodyPr vert="horz" lIns="92446" tIns="46223" rIns="92446" bIns="46223" rtlCol="0" anchor="b"/>
          <a:lstStyle>
            <a:lvl1pPr algn="r">
              <a:defRPr sz="1200"/>
            </a:lvl1pPr>
          </a:lstStyle>
          <a:p>
            <a:fld id="{EE9D0F39-243D-4EB1-BE3C-F5EF74ED432A}" type="slidenum">
              <a:rPr lang="en-ZA" smtClean="0"/>
              <a:t>‹#›</a:t>
            </a:fld>
            <a:endParaRPr lang="en-ZA"/>
          </a:p>
        </p:txBody>
      </p:sp>
    </p:spTree>
    <p:extLst>
      <p:ext uri="{BB962C8B-B14F-4D97-AF65-F5344CB8AC3E}">
        <p14:creationId xmlns:p14="http://schemas.microsoft.com/office/powerpoint/2010/main" val="920345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3</a:t>
            </a:fld>
            <a:endParaRPr lang="en-ZA">
              <a:solidFill>
                <a:prstClr val="black"/>
              </a:solidFill>
            </a:endParaRPr>
          </a:p>
        </p:txBody>
      </p:sp>
    </p:spTree>
    <p:extLst>
      <p:ext uri="{BB962C8B-B14F-4D97-AF65-F5344CB8AC3E}">
        <p14:creationId xmlns:p14="http://schemas.microsoft.com/office/powerpoint/2010/main" val="2343161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13</a:t>
            </a:fld>
            <a:endParaRPr lang="en-ZA">
              <a:solidFill>
                <a:prstClr val="black"/>
              </a:solidFill>
            </a:endParaRPr>
          </a:p>
        </p:txBody>
      </p:sp>
    </p:spTree>
    <p:extLst>
      <p:ext uri="{BB962C8B-B14F-4D97-AF65-F5344CB8AC3E}">
        <p14:creationId xmlns:p14="http://schemas.microsoft.com/office/powerpoint/2010/main" val="2113520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14</a:t>
            </a:fld>
            <a:endParaRPr lang="en-ZA">
              <a:solidFill>
                <a:prstClr val="black"/>
              </a:solidFill>
            </a:endParaRPr>
          </a:p>
        </p:txBody>
      </p:sp>
    </p:spTree>
    <p:extLst>
      <p:ext uri="{BB962C8B-B14F-4D97-AF65-F5344CB8AC3E}">
        <p14:creationId xmlns:p14="http://schemas.microsoft.com/office/powerpoint/2010/main" val="2218436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15</a:t>
            </a:fld>
            <a:endParaRPr lang="en-ZA">
              <a:solidFill>
                <a:prstClr val="black"/>
              </a:solidFill>
            </a:endParaRPr>
          </a:p>
        </p:txBody>
      </p:sp>
    </p:spTree>
    <p:extLst>
      <p:ext uri="{BB962C8B-B14F-4D97-AF65-F5344CB8AC3E}">
        <p14:creationId xmlns:p14="http://schemas.microsoft.com/office/powerpoint/2010/main" val="761701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16</a:t>
            </a:fld>
            <a:endParaRPr lang="en-ZA">
              <a:solidFill>
                <a:prstClr val="black"/>
              </a:solidFill>
            </a:endParaRPr>
          </a:p>
        </p:txBody>
      </p:sp>
    </p:spTree>
    <p:extLst>
      <p:ext uri="{BB962C8B-B14F-4D97-AF65-F5344CB8AC3E}">
        <p14:creationId xmlns:p14="http://schemas.microsoft.com/office/powerpoint/2010/main" val="3544455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17</a:t>
            </a:fld>
            <a:endParaRPr lang="en-ZA">
              <a:solidFill>
                <a:prstClr val="black"/>
              </a:solidFill>
            </a:endParaRPr>
          </a:p>
        </p:txBody>
      </p:sp>
    </p:spTree>
    <p:extLst>
      <p:ext uri="{BB962C8B-B14F-4D97-AF65-F5344CB8AC3E}">
        <p14:creationId xmlns:p14="http://schemas.microsoft.com/office/powerpoint/2010/main" val="3158484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18</a:t>
            </a:fld>
            <a:endParaRPr lang="en-ZA">
              <a:solidFill>
                <a:prstClr val="black"/>
              </a:solidFill>
            </a:endParaRPr>
          </a:p>
        </p:txBody>
      </p:sp>
    </p:spTree>
    <p:extLst>
      <p:ext uri="{BB962C8B-B14F-4D97-AF65-F5344CB8AC3E}">
        <p14:creationId xmlns:p14="http://schemas.microsoft.com/office/powerpoint/2010/main" val="885434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4</a:t>
            </a:fld>
            <a:endParaRPr lang="en-ZA">
              <a:solidFill>
                <a:prstClr val="black"/>
              </a:solidFill>
            </a:endParaRPr>
          </a:p>
        </p:txBody>
      </p:sp>
    </p:spTree>
    <p:extLst>
      <p:ext uri="{BB962C8B-B14F-4D97-AF65-F5344CB8AC3E}">
        <p14:creationId xmlns:p14="http://schemas.microsoft.com/office/powerpoint/2010/main" val="1561768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5</a:t>
            </a:fld>
            <a:endParaRPr lang="en-ZA">
              <a:solidFill>
                <a:prstClr val="black"/>
              </a:solidFill>
            </a:endParaRPr>
          </a:p>
        </p:txBody>
      </p:sp>
    </p:spTree>
    <p:extLst>
      <p:ext uri="{BB962C8B-B14F-4D97-AF65-F5344CB8AC3E}">
        <p14:creationId xmlns:p14="http://schemas.microsoft.com/office/powerpoint/2010/main" val="28810112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7</a:t>
            </a:fld>
            <a:endParaRPr lang="en-ZA">
              <a:solidFill>
                <a:prstClr val="black"/>
              </a:solidFill>
            </a:endParaRPr>
          </a:p>
        </p:txBody>
      </p:sp>
    </p:spTree>
    <p:extLst>
      <p:ext uri="{BB962C8B-B14F-4D97-AF65-F5344CB8AC3E}">
        <p14:creationId xmlns:p14="http://schemas.microsoft.com/office/powerpoint/2010/main" val="30725124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8</a:t>
            </a:fld>
            <a:endParaRPr lang="en-ZA">
              <a:solidFill>
                <a:prstClr val="black"/>
              </a:solidFill>
            </a:endParaRPr>
          </a:p>
        </p:txBody>
      </p:sp>
    </p:spTree>
    <p:extLst>
      <p:ext uri="{BB962C8B-B14F-4D97-AF65-F5344CB8AC3E}">
        <p14:creationId xmlns:p14="http://schemas.microsoft.com/office/powerpoint/2010/main" val="2670288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9</a:t>
            </a:fld>
            <a:endParaRPr lang="en-ZA">
              <a:solidFill>
                <a:prstClr val="black"/>
              </a:solidFill>
            </a:endParaRPr>
          </a:p>
        </p:txBody>
      </p:sp>
    </p:spTree>
    <p:extLst>
      <p:ext uri="{BB962C8B-B14F-4D97-AF65-F5344CB8AC3E}">
        <p14:creationId xmlns:p14="http://schemas.microsoft.com/office/powerpoint/2010/main" val="1866858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10</a:t>
            </a:fld>
            <a:endParaRPr lang="en-ZA">
              <a:solidFill>
                <a:prstClr val="black"/>
              </a:solidFill>
            </a:endParaRPr>
          </a:p>
        </p:txBody>
      </p:sp>
    </p:spTree>
    <p:extLst>
      <p:ext uri="{BB962C8B-B14F-4D97-AF65-F5344CB8AC3E}">
        <p14:creationId xmlns:p14="http://schemas.microsoft.com/office/powerpoint/2010/main" val="1420590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11</a:t>
            </a:fld>
            <a:endParaRPr lang="en-ZA">
              <a:solidFill>
                <a:prstClr val="black"/>
              </a:solidFill>
            </a:endParaRPr>
          </a:p>
        </p:txBody>
      </p:sp>
    </p:spTree>
    <p:extLst>
      <p:ext uri="{BB962C8B-B14F-4D97-AF65-F5344CB8AC3E}">
        <p14:creationId xmlns:p14="http://schemas.microsoft.com/office/powerpoint/2010/main" val="42929981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EE9D0F39-243D-4EB1-BE3C-F5EF74ED432A}" type="slidenum">
              <a:rPr lang="en-ZA" smtClean="0">
                <a:solidFill>
                  <a:prstClr val="black"/>
                </a:solidFill>
              </a:rPr>
              <a:pPr/>
              <a:t>12</a:t>
            </a:fld>
            <a:endParaRPr lang="en-ZA">
              <a:solidFill>
                <a:prstClr val="black"/>
              </a:solidFill>
            </a:endParaRPr>
          </a:p>
        </p:txBody>
      </p:sp>
    </p:spTree>
    <p:extLst>
      <p:ext uri="{BB962C8B-B14F-4D97-AF65-F5344CB8AC3E}">
        <p14:creationId xmlns:p14="http://schemas.microsoft.com/office/powerpoint/2010/main" val="2434340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tif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038BF3E-4D9D-4A43-A83B-701CF55748AB}" type="datetime1">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1927501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B5A8CF1D-2B9F-4C58-8B5E-23F5E6EAA048}" type="datetime1">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188252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10"/>
          </p:nvPr>
        </p:nvSpPr>
        <p:spPr/>
        <p:txBody>
          <a:bodyPr/>
          <a:lstStyle/>
          <a:p>
            <a:fld id="{C215C410-E498-4A78-8AAC-EA06CC5CB9C5}" type="datetime1">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21177233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831D6-4F73-4B9C-A0F8-BBB452185E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A"/>
          </a:p>
        </p:txBody>
      </p:sp>
      <p:sp>
        <p:nvSpPr>
          <p:cNvPr id="3" name="Subtitle 2">
            <a:extLst>
              <a:ext uri="{FF2B5EF4-FFF2-40B4-BE49-F238E27FC236}">
                <a16:creationId xmlns:a16="http://schemas.microsoft.com/office/drawing/2014/main" id="{759BD880-2E3D-4AEC-91EC-3A65EC87EF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A"/>
          </a:p>
        </p:txBody>
      </p:sp>
      <p:sp>
        <p:nvSpPr>
          <p:cNvPr id="4" name="Date Placeholder 3">
            <a:extLst>
              <a:ext uri="{FF2B5EF4-FFF2-40B4-BE49-F238E27FC236}">
                <a16:creationId xmlns:a16="http://schemas.microsoft.com/office/drawing/2014/main" id="{F5080DAE-0354-4866-9E9B-1BE426E0FA61}"/>
              </a:ext>
            </a:extLst>
          </p:cNvPr>
          <p:cNvSpPr>
            <a:spLocks noGrp="1"/>
          </p:cNvSpPr>
          <p:nvPr>
            <p:ph type="dt" sz="half" idx="10"/>
          </p:nvPr>
        </p:nvSpPr>
        <p:spPr/>
        <p:txBody>
          <a:bodyPr/>
          <a:lstStyle/>
          <a:p>
            <a:fld id="{65E78716-055A-49B5-92DA-72CA0B0523C2}" type="datetime1">
              <a:rPr lang="en-ZA" smtClean="0"/>
              <a:t>2021/05/18</a:t>
            </a:fld>
            <a:endParaRPr lang="en-ZA"/>
          </a:p>
        </p:txBody>
      </p:sp>
      <p:sp>
        <p:nvSpPr>
          <p:cNvPr id="5" name="Footer Placeholder 4">
            <a:extLst>
              <a:ext uri="{FF2B5EF4-FFF2-40B4-BE49-F238E27FC236}">
                <a16:creationId xmlns:a16="http://schemas.microsoft.com/office/drawing/2014/main" id="{20EA61C0-CDBA-44A8-953D-8FEBB1F76F91}"/>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1C78B716-A1D0-4D7A-88E5-6E8E5C8AFA75}"/>
              </a:ext>
            </a:extLst>
          </p:cNvPr>
          <p:cNvSpPr>
            <a:spLocks noGrp="1"/>
          </p:cNvSpPr>
          <p:nvPr>
            <p:ph type="sldNum" sz="quarter" idx="12"/>
          </p:nvPr>
        </p:nvSpPr>
        <p:spPr/>
        <p:txBody>
          <a:bodyPr/>
          <a:lstStyle/>
          <a:p>
            <a:fld id="{2DC9E25A-9A0F-4A1E-B81E-2CE7DE58EE2E}" type="slidenum">
              <a:rPr lang="en-ZA" smtClean="0"/>
              <a:t>‹#›</a:t>
            </a:fld>
            <a:endParaRPr lang="en-ZA"/>
          </a:p>
        </p:txBody>
      </p:sp>
      <p:pic>
        <p:nvPicPr>
          <p:cNvPr id="8" name="Picture 7">
            <a:extLst>
              <a:ext uri="{FF2B5EF4-FFF2-40B4-BE49-F238E27FC236}">
                <a16:creationId xmlns:a16="http://schemas.microsoft.com/office/drawing/2014/main" id="{DAAA5176-2DEC-40AD-A148-739E8DAC20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921" y="5748977"/>
            <a:ext cx="2731751" cy="909812"/>
          </a:xfrm>
          <a:prstGeom prst="rect">
            <a:avLst/>
          </a:prstGeom>
        </p:spPr>
      </p:pic>
      <p:sp>
        <p:nvSpPr>
          <p:cNvPr id="10" name="TextBox 9">
            <a:extLst>
              <a:ext uri="{FF2B5EF4-FFF2-40B4-BE49-F238E27FC236}">
                <a16:creationId xmlns:a16="http://schemas.microsoft.com/office/drawing/2014/main" id="{60DEDCB3-B30F-4DE2-9564-B0BD267DDA7E}"/>
              </a:ext>
            </a:extLst>
          </p:cNvPr>
          <p:cNvSpPr txBox="1"/>
          <p:nvPr userDrawn="1"/>
        </p:nvSpPr>
        <p:spPr>
          <a:xfrm>
            <a:off x="4439816" y="5937581"/>
            <a:ext cx="4320480" cy="732296"/>
          </a:xfrm>
          <a:prstGeom prst="rect">
            <a:avLst/>
          </a:prstGeom>
          <a:noFill/>
        </p:spPr>
        <p:txBody>
          <a:bodyPr wrap="square" rtlCol="0">
            <a:spAutoFit/>
          </a:bodyPr>
          <a:lstStyle/>
          <a:p>
            <a:pPr algn="ctr"/>
            <a:r>
              <a:rPr lang="en-ZA" sz="2000" b="1" dirty="0"/>
              <a:t>“Growing South Africa together for a </a:t>
            </a:r>
          </a:p>
          <a:p>
            <a:pPr algn="ctr"/>
            <a:r>
              <a:rPr lang="en-ZA" sz="2000" b="1" dirty="0"/>
              <a:t>capable and ethical Public Service”</a:t>
            </a:r>
          </a:p>
        </p:txBody>
      </p:sp>
      <p:pic>
        <p:nvPicPr>
          <p:cNvPr id="12" name="Picture 11">
            <a:extLst>
              <a:ext uri="{FF2B5EF4-FFF2-40B4-BE49-F238E27FC236}">
                <a16:creationId xmlns:a16="http://schemas.microsoft.com/office/drawing/2014/main" id="{3E6480DD-3458-4E6D-9F65-E7628B16F5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892526" y="5835086"/>
            <a:ext cx="887553" cy="781046"/>
          </a:xfrm>
          <a:prstGeom prst="rect">
            <a:avLst/>
          </a:prstGeom>
        </p:spPr>
      </p:pic>
      <p:sp>
        <p:nvSpPr>
          <p:cNvPr id="14" name="Rectangle 13">
            <a:extLst>
              <a:ext uri="{FF2B5EF4-FFF2-40B4-BE49-F238E27FC236}">
                <a16:creationId xmlns:a16="http://schemas.microsoft.com/office/drawing/2014/main" id="{4585E11D-214A-45F4-B48E-29EE9A414F15}"/>
              </a:ext>
            </a:extLst>
          </p:cNvPr>
          <p:cNvSpPr/>
          <p:nvPr userDrawn="1"/>
        </p:nvSpPr>
        <p:spPr>
          <a:xfrm>
            <a:off x="-192360" y="5541486"/>
            <a:ext cx="12697072" cy="47754"/>
          </a:xfrm>
          <a:prstGeom prst="rect">
            <a:avLst/>
          </a:prstGeom>
          <a:solidFill>
            <a:srgbClr val="007434"/>
          </a:solidFill>
          <a:ln>
            <a:solidFill>
              <a:srgbClr val="0074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1917506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D8B62-960D-4C0E-9900-84B18DD978BD}"/>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18C85E32-B0EC-4826-8D5A-14CD79AA8D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C3FA17C3-FA32-41F5-8E65-E8822AB0E9D8}"/>
              </a:ext>
            </a:extLst>
          </p:cNvPr>
          <p:cNvSpPr>
            <a:spLocks noGrp="1"/>
          </p:cNvSpPr>
          <p:nvPr>
            <p:ph type="dt" sz="half" idx="10"/>
          </p:nvPr>
        </p:nvSpPr>
        <p:spPr/>
        <p:txBody>
          <a:bodyPr/>
          <a:lstStyle/>
          <a:p>
            <a:fld id="{BC5DF21C-D199-47A9-AE87-34E2ADB9B92C}" type="datetime1">
              <a:rPr lang="en-ZA" smtClean="0"/>
              <a:t>2021/05/18</a:t>
            </a:fld>
            <a:endParaRPr lang="en-ZA"/>
          </a:p>
        </p:txBody>
      </p:sp>
      <p:sp>
        <p:nvSpPr>
          <p:cNvPr id="5" name="Footer Placeholder 4">
            <a:extLst>
              <a:ext uri="{FF2B5EF4-FFF2-40B4-BE49-F238E27FC236}">
                <a16:creationId xmlns:a16="http://schemas.microsoft.com/office/drawing/2014/main" id="{CEA528D7-56C0-40D6-B805-4D5BE77EA294}"/>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CB5CDFC7-94B3-4454-B9E9-32C62F3ADC8F}"/>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41942533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65362-2F1E-410B-926B-12305A6151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ZA"/>
          </a:p>
        </p:txBody>
      </p:sp>
      <p:sp>
        <p:nvSpPr>
          <p:cNvPr id="3" name="Text Placeholder 2">
            <a:extLst>
              <a:ext uri="{FF2B5EF4-FFF2-40B4-BE49-F238E27FC236}">
                <a16:creationId xmlns:a16="http://schemas.microsoft.com/office/drawing/2014/main" id="{13C17CB7-276D-4E0E-88D0-664ABB5251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FE7685B-B2AB-45FF-AAF5-7DB7FE7F2475}"/>
              </a:ext>
            </a:extLst>
          </p:cNvPr>
          <p:cNvSpPr>
            <a:spLocks noGrp="1"/>
          </p:cNvSpPr>
          <p:nvPr>
            <p:ph type="dt" sz="half" idx="10"/>
          </p:nvPr>
        </p:nvSpPr>
        <p:spPr/>
        <p:txBody>
          <a:bodyPr/>
          <a:lstStyle/>
          <a:p>
            <a:fld id="{9F5F9211-C625-4A27-A3B8-AA9C0ABC6231}" type="datetime1">
              <a:rPr lang="en-ZA" smtClean="0"/>
              <a:t>2021/05/18</a:t>
            </a:fld>
            <a:endParaRPr lang="en-ZA"/>
          </a:p>
        </p:txBody>
      </p:sp>
      <p:sp>
        <p:nvSpPr>
          <p:cNvPr id="5" name="Footer Placeholder 4">
            <a:extLst>
              <a:ext uri="{FF2B5EF4-FFF2-40B4-BE49-F238E27FC236}">
                <a16:creationId xmlns:a16="http://schemas.microsoft.com/office/drawing/2014/main" id="{AEBA2EF2-18BA-4C7E-BD5C-2514C213C88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1CDEFCA4-0F91-440F-AAB7-AE45943863CE}"/>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19894680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592664-5F0B-484C-A39C-0BBE3730776E}"/>
              </a:ext>
            </a:extLst>
          </p:cNvPr>
          <p:cNvSpPr>
            <a:spLocks noGrp="1"/>
          </p:cNvSpPr>
          <p:nvPr>
            <p:ph type="title"/>
          </p:nvPr>
        </p:nvSpPr>
        <p:spPr/>
        <p:txBody>
          <a:bodyPr/>
          <a:lstStyle/>
          <a:p>
            <a:r>
              <a:rPr lang="en-US"/>
              <a:t>Click to edit Master title style</a:t>
            </a:r>
            <a:endParaRPr lang="en-ZA"/>
          </a:p>
        </p:txBody>
      </p:sp>
      <p:sp>
        <p:nvSpPr>
          <p:cNvPr id="3" name="Content Placeholder 2">
            <a:extLst>
              <a:ext uri="{FF2B5EF4-FFF2-40B4-BE49-F238E27FC236}">
                <a16:creationId xmlns:a16="http://schemas.microsoft.com/office/drawing/2014/main" id="{ED05BFF5-74CF-49DA-B381-FE18A69990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a:extLst>
              <a:ext uri="{FF2B5EF4-FFF2-40B4-BE49-F238E27FC236}">
                <a16:creationId xmlns:a16="http://schemas.microsoft.com/office/drawing/2014/main" id="{1986EA38-34EA-4000-A574-FD3C4E8DDE1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9D5C3739-2873-4FD7-834E-6FD9B90F0030}"/>
              </a:ext>
            </a:extLst>
          </p:cNvPr>
          <p:cNvSpPr>
            <a:spLocks noGrp="1"/>
          </p:cNvSpPr>
          <p:nvPr>
            <p:ph type="dt" sz="half" idx="10"/>
          </p:nvPr>
        </p:nvSpPr>
        <p:spPr/>
        <p:txBody>
          <a:bodyPr/>
          <a:lstStyle/>
          <a:p>
            <a:fld id="{239C5CCA-5A32-41F1-A991-623F277C0919}" type="datetime1">
              <a:rPr lang="en-ZA" smtClean="0"/>
              <a:t>2021/05/18</a:t>
            </a:fld>
            <a:endParaRPr lang="en-ZA"/>
          </a:p>
        </p:txBody>
      </p:sp>
      <p:sp>
        <p:nvSpPr>
          <p:cNvPr id="6" name="Footer Placeholder 5">
            <a:extLst>
              <a:ext uri="{FF2B5EF4-FFF2-40B4-BE49-F238E27FC236}">
                <a16:creationId xmlns:a16="http://schemas.microsoft.com/office/drawing/2014/main" id="{7371A3D5-768D-40A3-97CE-FF85C2BF0EAC}"/>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4ACB117A-043B-4BB0-B178-4619DCC8E001}"/>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27152801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3B655-ACB8-4CC5-9C9B-9022F3FED718}"/>
              </a:ext>
            </a:extLst>
          </p:cNvPr>
          <p:cNvSpPr>
            <a:spLocks noGrp="1"/>
          </p:cNvSpPr>
          <p:nvPr>
            <p:ph type="title"/>
          </p:nvPr>
        </p:nvSpPr>
        <p:spPr>
          <a:xfrm>
            <a:off x="839788" y="365125"/>
            <a:ext cx="10515600" cy="1325563"/>
          </a:xfrm>
        </p:spPr>
        <p:txBody>
          <a:bodyPr/>
          <a:lstStyle/>
          <a:p>
            <a:r>
              <a:rPr lang="en-US"/>
              <a:t>Click to edit Master title style</a:t>
            </a:r>
            <a:endParaRPr lang="en-ZA"/>
          </a:p>
        </p:txBody>
      </p:sp>
      <p:sp>
        <p:nvSpPr>
          <p:cNvPr id="3" name="Text Placeholder 2">
            <a:extLst>
              <a:ext uri="{FF2B5EF4-FFF2-40B4-BE49-F238E27FC236}">
                <a16:creationId xmlns:a16="http://schemas.microsoft.com/office/drawing/2014/main" id="{782C70E6-38AC-4CAA-9723-177925A3B9C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2E67D0-89A8-4B27-BDF6-EC01996FFD2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a:extLst>
              <a:ext uri="{FF2B5EF4-FFF2-40B4-BE49-F238E27FC236}">
                <a16:creationId xmlns:a16="http://schemas.microsoft.com/office/drawing/2014/main" id="{FE61C4F1-566E-4DB6-B887-808398B2CB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B9E99D-91E1-4C12-974A-57F4F1BF75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E53282CC-6BD0-4925-A7BC-3EB0563629B2}"/>
              </a:ext>
            </a:extLst>
          </p:cNvPr>
          <p:cNvSpPr>
            <a:spLocks noGrp="1"/>
          </p:cNvSpPr>
          <p:nvPr>
            <p:ph type="dt" sz="half" idx="10"/>
          </p:nvPr>
        </p:nvSpPr>
        <p:spPr/>
        <p:txBody>
          <a:bodyPr/>
          <a:lstStyle/>
          <a:p>
            <a:fld id="{058BB9AC-E680-4F13-AB6E-BE057D6F02FA}" type="datetime1">
              <a:rPr lang="en-ZA" smtClean="0"/>
              <a:t>2021/05/18</a:t>
            </a:fld>
            <a:endParaRPr lang="en-ZA"/>
          </a:p>
        </p:txBody>
      </p:sp>
      <p:sp>
        <p:nvSpPr>
          <p:cNvPr id="8" name="Footer Placeholder 7">
            <a:extLst>
              <a:ext uri="{FF2B5EF4-FFF2-40B4-BE49-F238E27FC236}">
                <a16:creationId xmlns:a16="http://schemas.microsoft.com/office/drawing/2014/main" id="{A624A541-63AF-4450-A87A-18993D7BC62F}"/>
              </a:ext>
            </a:extLst>
          </p:cNvPr>
          <p:cNvSpPr>
            <a:spLocks noGrp="1"/>
          </p:cNvSpPr>
          <p:nvPr>
            <p:ph type="ftr" sz="quarter" idx="11"/>
          </p:nvPr>
        </p:nvSpPr>
        <p:spPr/>
        <p:txBody>
          <a:bodyPr/>
          <a:lstStyle/>
          <a:p>
            <a:endParaRPr lang="en-ZA"/>
          </a:p>
        </p:txBody>
      </p:sp>
      <p:sp>
        <p:nvSpPr>
          <p:cNvPr id="9" name="Slide Number Placeholder 8">
            <a:extLst>
              <a:ext uri="{FF2B5EF4-FFF2-40B4-BE49-F238E27FC236}">
                <a16:creationId xmlns:a16="http://schemas.microsoft.com/office/drawing/2014/main" id="{07D6A1B8-32DD-4CF2-8C3A-497A5B36EF43}"/>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1910274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5CCE3-BE22-4366-BCF1-27C474690D89}"/>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25950CA4-C915-4385-BA77-3B2B7BCE417E}"/>
              </a:ext>
            </a:extLst>
          </p:cNvPr>
          <p:cNvSpPr>
            <a:spLocks noGrp="1"/>
          </p:cNvSpPr>
          <p:nvPr>
            <p:ph type="dt" sz="half" idx="10"/>
          </p:nvPr>
        </p:nvSpPr>
        <p:spPr/>
        <p:txBody>
          <a:bodyPr/>
          <a:lstStyle/>
          <a:p>
            <a:fld id="{8D969B76-0CBE-4446-94F9-0339AD2055DE}" type="datetime1">
              <a:rPr lang="en-ZA" smtClean="0"/>
              <a:t>2021/05/18</a:t>
            </a:fld>
            <a:endParaRPr lang="en-ZA"/>
          </a:p>
        </p:txBody>
      </p:sp>
      <p:sp>
        <p:nvSpPr>
          <p:cNvPr id="4" name="Footer Placeholder 3">
            <a:extLst>
              <a:ext uri="{FF2B5EF4-FFF2-40B4-BE49-F238E27FC236}">
                <a16:creationId xmlns:a16="http://schemas.microsoft.com/office/drawing/2014/main" id="{619B5BAF-C525-4DEB-911C-C7ECD7787276}"/>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04A9F803-E991-478C-B603-ED667C804DE5}"/>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4240427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9A7DDF-986A-4167-8562-80EDB7A7C0F5}"/>
              </a:ext>
            </a:extLst>
          </p:cNvPr>
          <p:cNvSpPr>
            <a:spLocks noGrp="1"/>
          </p:cNvSpPr>
          <p:nvPr>
            <p:ph type="dt" sz="half" idx="10"/>
          </p:nvPr>
        </p:nvSpPr>
        <p:spPr/>
        <p:txBody>
          <a:bodyPr/>
          <a:lstStyle/>
          <a:p>
            <a:fld id="{59EEC221-F26B-48DC-A8A7-231E7F0F1B9B}" type="datetime1">
              <a:rPr lang="en-ZA" smtClean="0"/>
              <a:t>2021/05/18</a:t>
            </a:fld>
            <a:endParaRPr lang="en-ZA"/>
          </a:p>
        </p:txBody>
      </p:sp>
      <p:sp>
        <p:nvSpPr>
          <p:cNvPr id="3" name="Footer Placeholder 2">
            <a:extLst>
              <a:ext uri="{FF2B5EF4-FFF2-40B4-BE49-F238E27FC236}">
                <a16:creationId xmlns:a16="http://schemas.microsoft.com/office/drawing/2014/main" id="{B77FB45C-8D0F-4EA8-8D64-5438EB7A1D1D}"/>
              </a:ext>
            </a:extLst>
          </p:cNvPr>
          <p:cNvSpPr>
            <a:spLocks noGrp="1"/>
          </p:cNvSpPr>
          <p:nvPr>
            <p:ph type="ftr" sz="quarter" idx="11"/>
          </p:nvPr>
        </p:nvSpPr>
        <p:spPr/>
        <p:txBody>
          <a:bodyPr/>
          <a:lstStyle/>
          <a:p>
            <a:endParaRPr lang="en-ZA"/>
          </a:p>
        </p:txBody>
      </p:sp>
      <p:sp>
        <p:nvSpPr>
          <p:cNvPr id="4" name="Slide Number Placeholder 3">
            <a:extLst>
              <a:ext uri="{FF2B5EF4-FFF2-40B4-BE49-F238E27FC236}">
                <a16:creationId xmlns:a16="http://schemas.microsoft.com/office/drawing/2014/main" id="{D22FB3C2-3A40-4358-88CE-D32E1C9E6F6E}"/>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13923826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E6BE6-8EED-4610-8DDB-282874F6CE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Content Placeholder 2">
            <a:extLst>
              <a:ext uri="{FF2B5EF4-FFF2-40B4-BE49-F238E27FC236}">
                <a16:creationId xmlns:a16="http://schemas.microsoft.com/office/drawing/2014/main" id="{93692541-2D59-4335-BA3B-53F6CF75D0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a:extLst>
              <a:ext uri="{FF2B5EF4-FFF2-40B4-BE49-F238E27FC236}">
                <a16:creationId xmlns:a16="http://schemas.microsoft.com/office/drawing/2014/main" id="{8371F661-6F16-4BB8-9F0B-ED3AC021D7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DCA759-5B51-4ABE-8C1E-11930B4A20FA}"/>
              </a:ext>
            </a:extLst>
          </p:cNvPr>
          <p:cNvSpPr>
            <a:spLocks noGrp="1"/>
          </p:cNvSpPr>
          <p:nvPr>
            <p:ph type="dt" sz="half" idx="10"/>
          </p:nvPr>
        </p:nvSpPr>
        <p:spPr/>
        <p:txBody>
          <a:bodyPr/>
          <a:lstStyle/>
          <a:p>
            <a:fld id="{3EFD77BC-B999-4913-937F-82C0305566C8}" type="datetime1">
              <a:rPr lang="en-ZA" smtClean="0"/>
              <a:t>2021/05/18</a:t>
            </a:fld>
            <a:endParaRPr lang="en-ZA"/>
          </a:p>
        </p:txBody>
      </p:sp>
      <p:sp>
        <p:nvSpPr>
          <p:cNvPr id="6" name="Footer Placeholder 5">
            <a:extLst>
              <a:ext uri="{FF2B5EF4-FFF2-40B4-BE49-F238E27FC236}">
                <a16:creationId xmlns:a16="http://schemas.microsoft.com/office/drawing/2014/main" id="{3E5DAE87-A648-4D00-B3C2-8FCA8C4C2B13}"/>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F55B4993-ED48-4A54-ADE6-F53B974329EA}"/>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996285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7B1109-4C22-425C-B7A2-8341D876AEC0}" type="datetime1">
              <a:rPr lang="en-ZA" smtClean="0"/>
              <a:t>2021/05/18</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27475822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1CD6D-A018-4CDB-AC68-6ADA93FC2C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ZA"/>
          </a:p>
        </p:txBody>
      </p:sp>
      <p:sp>
        <p:nvSpPr>
          <p:cNvPr id="3" name="Picture Placeholder 2">
            <a:extLst>
              <a:ext uri="{FF2B5EF4-FFF2-40B4-BE49-F238E27FC236}">
                <a16:creationId xmlns:a16="http://schemas.microsoft.com/office/drawing/2014/main" id="{B78376FF-8D8C-46C6-A0CA-6BA4A1BDCA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a:extLst>
              <a:ext uri="{FF2B5EF4-FFF2-40B4-BE49-F238E27FC236}">
                <a16:creationId xmlns:a16="http://schemas.microsoft.com/office/drawing/2014/main" id="{97161A7B-BEC9-46FE-A3C6-7DF58F01BF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1D666C-E073-4C13-8435-52B2502120B6}"/>
              </a:ext>
            </a:extLst>
          </p:cNvPr>
          <p:cNvSpPr>
            <a:spLocks noGrp="1"/>
          </p:cNvSpPr>
          <p:nvPr>
            <p:ph type="dt" sz="half" idx="10"/>
          </p:nvPr>
        </p:nvSpPr>
        <p:spPr/>
        <p:txBody>
          <a:bodyPr/>
          <a:lstStyle/>
          <a:p>
            <a:fld id="{2AF1139A-F150-42F4-8976-72D5589E8069}" type="datetime1">
              <a:rPr lang="en-ZA" smtClean="0"/>
              <a:t>2021/05/18</a:t>
            </a:fld>
            <a:endParaRPr lang="en-ZA"/>
          </a:p>
        </p:txBody>
      </p:sp>
      <p:sp>
        <p:nvSpPr>
          <p:cNvPr id="6" name="Footer Placeholder 5">
            <a:extLst>
              <a:ext uri="{FF2B5EF4-FFF2-40B4-BE49-F238E27FC236}">
                <a16:creationId xmlns:a16="http://schemas.microsoft.com/office/drawing/2014/main" id="{7A439460-74FD-4D1E-8361-B1B7A2F89449}"/>
              </a:ext>
            </a:extLst>
          </p:cNvPr>
          <p:cNvSpPr>
            <a:spLocks noGrp="1"/>
          </p:cNvSpPr>
          <p:nvPr>
            <p:ph type="ftr" sz="quarter" idx="11"/>
          </p:nvPr>
        </p:nvSpPr>
        <p:spPr/>
        <p:txBody>
          <a:bodyPr/>
          <a:lstStyle/>
          <a:p>
            <a:endParaRPr lang="en-ZA"/>
          </a:p>
        </p:txBody>
      </p:sp>
      <p:sp>
        <p:nvSpPr>
          <p:cNvPr id="7" name="Slide Number Placeholder 6">
            <a:extLst>
              <a:ext uri="{FF2B5EF4-FFF2-40B4-BE49-F238E27FC236}">
                <a16:creationId xmlns:a16="http://schemas.microsoft.com/office/drawing/2014/main" id="{797688A2-165F-41A2-8533-609F58456A68}"/>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26285975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7F058-32E2-4837-8922-4FACE1823FD0}"/>
              </a:ext>
            </a:extLst>
          </p:cNvPr>
          <p:cNvSpPr>
            <a:spLocks noGrp="1"/>
          </p:cNvSpPr>
          <p:nvPr>
            <p:ph type="title"/>
          </p:nvPr>
        </p:nvSpPr>
        <p:spPr/>
        <p:txBody>
          <a:bodyPr/>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391B6EA4-61DB-4A34-B6A0-11FE35491D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554F1F11-2CC2-4F5A-8FFD-1F8A6C910A99}"/>
              </a:ext>
            </a:extLst>
          </p:cNvPr>
          <p:cNvSpPr>
            <a:spLocks noGrp="1"/>
          </p:cNvSpPr>
          <p:nvPr>
            <p:ph type="dt" sz="half" idx="10"/>
          </p:nvPr>
        </p:nvSpPr>
        <p:spPr/>
        <p:txBody>
          <a:bodyPr/>
          <a:lstStyle/>
          <a:p>
            <a:fld id="{5CC608B8-2499-4A98-94DE-B2A3569293DB}" type="datetime1">
              <a:rPr lang="en-ZA" smtClean="0"/>
              <a:t>2021/05/18</a:t>
            </a:fld>
            <a:endParaRPr lang="en-ZA"/>
          </a:p>
        </p:txBody>
      </p:sp>
      <p:sp>
        <p:nvSpPr>
          <p:cNvPr id="5" name="Footer Placeholder 4">
            <a:extLst>
              <a:ext uri="{FF2B5EF4-FFF2-40B4-BE49-F238E27FC236}">
                <a16:creationId xmlns:a16="http://schemas.microsoft.com/office/drawing/2014/main" id="{2CB55FED-F5ED-42B2-8231-319BA98A42AB}"/>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089A3166-03EF-4899-AF74-A9E7A0EF3C66}"/>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32202637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0970C0-27E9-4354-93A7-8FFEE8A49D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ZA"/>
          </a:p>
        </p:txBody>
      </p:sp>
      <p:sp>
        <p:nvSpPr>
          <p:cNvPr id="3" name="Vertical Text Placeholder 2">
            <a:extLst>
              <a:ext uri="{FF2B5EF4-FFF2-40B4-BE49-F238E27FC236}">
                <a16:creationId xmlns:a16="http://schemas.microsoft.com/office/drawing/2014/main" id="{56E1E177-1345-4835-BEFF-2B9CEDB085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91C9FF13-D385-44BF-AA2D-83973C709EEE}"/>
              </a:ext>
            </a:extLst>
          </p:cNvPr>
          <p:cNvSpPr>
            <a:spLocks noGrp="1"/>
          </p:cNvSpPr>
          <p:nvPr>
            <p:ph type="dt" sz="half" idx="10"/>
          </p:nvPr>
        </p:nvSpPr>
        <p:spPr/>
        <p:txBody>
          <a:bodyPr/>
          <a:lstStyle/>
          <a:p>
            <a:fld id="{48D6F691-6522-4DFF-BDF6-621D0C61850C}" type="datetime1">
              <a:rPr lang="en-ZA" smtClean="0"/>
              <a:t>2021/05/18</a:t>
            </a:fld>
            <a:endParaRPr lang="en-ZA"/>
          </a:p>
        </p:txBody>
      </p:sp>
      <p:sp>
        <p:nvSpPr>
          <p:cNvPr id="5" name="Footer Placeholder 4">
            <a:extLst>
              <a:ext uri="{FF2B5EF4-FFF2-40B4-BE49-F238E27FC236}">
                <a16:creationId xmlns:a16="http://schemas.microsoft.com/office/drawing/2014/main" id="{FC0D4747-DCC0-400A-B08B-65C70BDE096C}"/>
              </a:ext>
            </a:extLst>
          </p:cNvPr>
          <p:cNvSpPr>
            <a:spLocks noGrp="1"/>
          </p:cNvSpPr>
          <p:nvPr>
            <p:ph type="ftr" sz="quarter" idx="11"/>
          </p:nvPr>
        </p:nvSpPr>
        <p:spPr/>
        <p:txBody>
          <a:bodyPr/>
          <a:lstStyle/>
          <a:p>
            <a:endParaRPr lang="en-ZA"/>
          </a:p>
        </p:txBody>
      </p:sp>
      <p:sp>
        <p:nvSpPr>
          <p:cNvPr id="6" name="Slide Number Placeholder 5">
            <a:extLst>
              <a:ext uri="{FF2B5EF4-FFF2-40B4-BE49-F238E27FC236}">
                <a16:creationId xmlns:a16="http://schemas.microsoft.com/office/drawing/2014/main" id="{6F87F2BB-0644-4A49-8C14-BFCDC5211AC2}"/>
              </a:ext>
            </a:extLst>
          </p:cNvPr>
          <p:cNvSpPr>
            <a:spLocks noGrp="1"/>
          </p:cNvSpPr>
          <p:nvPr>
            <p:ph type="sldNum" sz="quarter" idx="12"/>
          </p:nvPr>
        </p:nvSpPr>
        <p:spPr/>
        <p:txBody>
          <a:bodyPr/>
          <a:lstStyle/>
          <a:p>
            <a:fld id="{2DC9E25A-9A0F-4A1E-B81E-2CE7DE58EE2E}" type="slidenum">
              <a:rPr lang="en-ZA" smtClean="0"/>
              <a:t>‹#›</a:t>
            </a:fld>
            <a:endParaRPr lang="en-ZA"/>
          </a:p>
        </p:txBody>
      </p:sp>
    </p:spTree>
    <p:extLst>
      <p:ext uri="{BB962C8B-B14F-4D97-AF65-F5344CB8AC3E}">
        <p14:creationId xmlns:p14="http://schemas.microsoft.com/office/powerpoint/2010/main" val="3294226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097BD-39BE-4987-970A-7740FBA188BE}"/>
              </a:ext>
            </a:extLst>
          </p:cNvPr>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5D0569D7-6856-4CA0-8EB0-2F3DBABD6F63}"/>
              </a:ext>
            </a:extLst>
          </p:cNvPr>
          <p:cNvSpPr>
            <a:spLocks noGrp="1"/>
          </p:cNvSpPr>
          <p:nvPr>
            <p:ph type="dt" sz="half" idx="10"/>
          </p:nvPr>
        </p:nvSpPr>
        <p:spPr/>
        <p:txBody>
          <a:bodyPr/>
          <a:lstStyle/>
          <a:p>
            <a:fld id="{F9914A05-01D4-48B4-B4AA-2A8FDDDD9EFB}" type="datetime1">
              <a:rPr lang="en-ZA" smtClean="0"/>
              <a:t>2021/05/18</a:t>
            </a:fld>
            <a:endParaRPr lang="en-ZA"/>
          </a:p>
        </p:txBody>
      </p:sp>
      <p:sp>
        <p:nvSpPr>
          <p:cNvPr id="4" name="Footer Placeholder 3">
            <a:extLst>
              <a:ext uri="{FF2B5EF4-FFF2-40B4-BE49-F238E27FC236}">
                <a16:creationId xmlns:a16="http://schemas.microsoft.com/office/drawing/2014/main" id="{9D4AF436-C263-4F67-9DCD-61A2DA56F882}"/>
              </a:ext>
            </a:extLst>
          </p:cNvPr>
          <p:cNvSpPr>
            <a:spLocks noGrp="1"/>
          </p:cNvSpPr>
          <p:nvPr>
            <p:ph type="ftr" sz="quarter" idx="11"/>
          </p:nvPr>
        </p:nvSpPr>
        <p:spPr/>
        <p:txBody>
          <a:bodyPr/>
          <a:lstStyle/>
          <a:p>
            <a:endParaRPr lang="en-ZA"/>
          </a:p>
        </p:txBody>
      </p:sp>
      <p:sp>
        <p:nvSpPr>
          <p:cNvPr id="5" name="Slide Number Placeholder 4">
            <a:extLst>
              <a:ext uri="{FF2B5EF4-FFF2-40B4-BE49-F238E27FC236}">
                <a16:creationId xmlns:a16="http://schemas.microsoft.com/office/drawing/2014/main" id="{DCBC5560-4A21-44F8-8ECB-1B5AC30D6919}"/>
              </a:ext>
            </a:extLst>
          </p:cNvPr>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1522509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p:cNvSpPr>
            <a:spLocks noGrp="1"/>
          </p:cNvSpPr>
          <p:nvPr>
            <p:ph type="dt" sz="half" idx="10"/>
          </p:nvPr>
        </p:nvSpPr>
        <p:spPr/>
        <p:txBody>
          <a:bodyPr/>
          <a:lstStyle/>
          <a:p>
            <a:fld id="{E891441F-0D86-440C-ACFB-05FC621D6073}" type="datetime1">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37051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p:cNvSpPr>
            <a:spLocks noGrp="1"/>
          </p:cNvSpPr>
          <p:nvPr>
            <p:ph type="dt" sz="half" idx="10"/>
          </p:nvPr>
        </p:nvSpPr>
        <p:spPr/>
        <p:txBody>
          <a:bodyPr/>
          <a:lstStyle/>
          <a:p>
            <a:fld id="{F9AF0B9E-6676-45C5-9AC3-AA2345B9C2DF}" type="datetime1">
              <a:rPr lang="en-ZA" smtClean="0"/>
              <a:t>2021/05/18</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1640043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p:cNvSpPr>
            <a:spLocks noGrp="1"/>
          </p:cNvSpPr>
          <p:nvPr>
            <p:ph type="dt" sz="half" idx="10"/>
          </p:nvPr>
        </p:nvSpPr>
        <p:spPr/>
        <p:txBody>
          <a:bodyPr/>
          <a:lstStyle/>
          <a:p>
            <a:fld id="{A3A05072-E239-4377-B0AB-16D7F0406BFB}" type="datetime1">
              <a:rPr lang="en-ZA" smtClean="0"/>
              <a:t>2021/05/18</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2486748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1DFA50-47DE-4A45-886E-1003AF5769F8}" type="datetime1">
              <a:rPr lang="en-ZA" smtClean="0"/>
              <a:t>2021/05/18</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4179947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0523B94-2E02-455A-A632-9C3841D4C59E}" type="datetime1">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3644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E758AE1-9225-40C9-9401-8DEF7C419EEF}" type="datetime1">
              <a:rPr lang="en-ZA" smtClean="0"/>
              <a:t>2021/05/18</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75DB6934-FAC2-41EE-84B2-6768B514F698}" type="slidenum">
              <a:rPr lang="en-ZA" smtClean="0"/>
              <a:t>‹#›</a:t>
            </a:fld>
            <a:endParaRPr lang="en-ZA"/>
          </a:p>
        </p:txBody>
      </p:sp>
    </p:spTree>
    <p:extLst>
      <p:ext uri="{BB962C8B-B14F-4D97-AF65-F5344CB8AC3E}">
        <p14:creationId xmlns:p14="http://schemas.microsoft.com/office/powerpoint/2010/main" val="3240817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83FD99-B88A-48FB-8E2A-A912D5EE3963}" type="datetime1">
              <a:rPr lang="en-ZA" smtClean="0"/>
              <a:t>2021/05/18</a:t>
            </a:fld>
            <a:endParaRPr lang="en-ZA"/>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DB6934-FAC2-41EE-84B2-6768B514F698}" type="slidenum">
              <a:rPr lang="en-ZA" smtClean="0"/>
              <a:t>‹#›</a:t>
            </a:fld>
            <a:endParaRPr lang="en-ZA"/>
          </a:p>
        </p:txBody>
      </p:sp>
      <p:pic>
        <p:nvPicPr>
          <p:cNvPr id="8" name="Picture 7">
            <a:extLst>
              <a:ext uri="{FF2B5EF4-FFF2-40B4-BE49-F238E27FC236}">
                <a16:creationId xmlns:a16="http://schemas.microsoft.com/office/drawing/2014/main" id="{801C7093-EBC6-42FD-A963-A0AF1A069F5D}"/>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t="3237" r="37465" b="21862"/>
          <a:stretch/>
        </p:blipFill>
        <p:spPr>
          <a:xfrm>
            <a:off x="0" y="0"/>
            <a:ext cx="12192000" cy="5492255"/>
          </a:xfrm>
          <a:prstGeom prst="rect">
            <a:avLst/>
          </a:prstGeom>
        </p:spPr>
      </p:pic>
    </p:spTree>
    <p:extLst>
      <p:ext uri="{BB962C8B-B14F-4D97-AF65-F5344CB8AC3E}">
        <p14:creationId xmlns:p14="http://schemas.microsoft.com/office/powerpoint/2010/main" val="399021385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2C60031-CDBD-41E1-8E62-7350F32C73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a:extLst>
              <a:ext uri="{FF2B5EF4-FFF2-40B4-BE49-F238E27FC236}">
                <a16:creationId xmlns:a16="http://schemas.microsoft.com/office/drawing/2014/main" id="{37CB76F2-610C-4038-8095-05138A7ECE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C8AE551D-7477-4209-8089-C7B383C73C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7DB690-8146-4988-84F3-A6C07B02807A}" type="datetime1">
              <a:rPr lang="en-ZA" smtClean="0"/>
              <a:t>2021/05/18</a:t>
            </a:fld>
            <a:endParaRPr lang="en-ZA"/>
          </a:p>
        </p:txBody>
      </p:sp>
      <p:sp>
        <p:nvSpPr>
          <p:cNvPr id="5" name="Footer Placeholder 4">
            <a:extLst>
              <a:ext uri="{FF2B5EF4-FFF2-40B4-BE49-F238E27FC236}">
                <a16:creationId xmlns:a16="http://schemas.microsoft.com/office/drawing/2014/main" id="{1CBC276A-2736-4F3A-918C-B615360951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a:extLst>
              <a:ext uri="{FF2B5EF4-FFF2-40B4-BE49-F238E27FC236}">
                <a16:creationId xmlns:a16="http://schemas.microsoft.com/office/drawing/2014/main" id="{266FA407-34E7-4717-985F-0C9FBBB88A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C9E25A-9A0F-4A1E-B81E-2CE7DE58EE2E}" type="slidenum">
              <a:rPr lang="en-ZA" smtClean="0"/>
              <a:t>‹#›</a:t>
            </a:fld>
            <a:endParaRPr lang="en-ZA"/>
          </a:p>
        </p:txBody>
      </p:sp>
    </p:spTree>
    <p:extLst>
      <p:ext uri="{BB962C8B-B14F-4D97-AF65-F5344CB8AC3E}">
        <p14:creationId xmlns:p14="http://schemas.microsoft.com/office/powerpoint/2010/main" val="425128336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367" y="5662504"/>
            <a:ext cx="2948751" cy="982084"/>
          </a:xfrm>
          <a:prstGeom prst="rect">
            <a:avLst/>
          </a:prstGeom>
        </p:spPr>
      </p:pic>
      <p:sp>
        <p:nvSpPr>
          <p:cNvPr id="7" name="TextBox 6"/>
          <p:cNvSpPr txBox="1"/>
          <p:nvPr/>
        </p:nvSpPr>
        <p:spPr>
          <a:xfrm>
            <a:off x="4223792" y="5889466"/>
            <a:ext cx="4176464" cy="707886"/>
          </a:xfrm>
          <a:prstGeom prst="rect">
            <a:avLst/>
          </a:prstGeom>
          <a:noFill/>
        </p:spPr>
        <p:txBody>
          <a:bodyPr wrap="square" rtlCol="0">
            <a:spAutoFit/>
          </a:bodyPr>
          <a:lstStyle/>
          <a:p>
            <a:pPr algn="ctr"/>
            <a:r>
              <a:rPr lang="en-ZA" sz="2000" b="1" dirty="0"/>
              <a:t>“Growing South Africa together for a </a:t>
            </a:r>
          </a:p>
          <a:p>
            <a:pPr algn="ctr"/>
            <a:r>
              <a:rPr lang="en-ZA" sz="2000" b="1" dirty="0"/>
              <a:t>capable and ethical Public Service”</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5031" y="5662504"/>
            <a:ext cx="1095913" cy="964403"/>
          </a:xfrm>
          <a:prstGeom prst="rect">
            <a:avLst/>
          </a:prstGeom>
        </p:spPr>
      </p:pic>
      <p:sp>
        <p:nvSpPr>
          <p:cNvPr id="9" name="Rectangle 8">
            <a:extLst>
              <a:ext uri="{FF2B5EF4-FFF2-40B4-BE49-F238E27FC236}">
                <a16:creationId xmlns:a16="http://schemas.microsoft.com/office/drawing/2014/main" id="{793461EF-E7AD-4DAD-906B-9575A79FF884}"/>
              </a:ext>
            </a:extLst>
          </p:cNvPr>
          <p:cNvSpPr/>
          <p:nvPr/>
        </p:nvSpPr>
        <p:spPr bwMode="ltGray">
          <a:xfrm>
            <a:off x="1559496" y="3078903"/>
            <a:ext cx="10401075" cy="9651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r>
              <a:rPr lang="en-ZA" sz="3200" b="1" dirty="0" smtClean="0">
                <a:latin typeface="Tw Cen MT" panose="020B0602020104020603" pitchFamily="34" charset="0"/>
              </a:rPr>
              <a:t>LEGISLATIVE</a:t>
            </a:r>
            <a:r>
              <a:rPr lang="en-ZA" sz="3200" b="1" dirty="0" smtClean="0"/>
              <a:t> FRAMEWORK: CONTINUOUS EMPLOYEE DEVELOPMENT</a:t>
            </a:r>
          </a:p>
          <a:p>
            <a:pPr algn="ctr"/>
            <a:r>
              <a:rPr lang="en-ZA" sz="2800" b="1" dirty="0" smtClean="0"/>
              <a:t>1</a:t>
            </a:r>
            <a:r>
              <a:rPr lang="en-ZA" sz="2800" b="1" dirty="0"/>
              <a:t>8</a:t>
            </a:r>
            <a:r>
              <a:rPr lang="en-ZA" sz="2800" b="1" dirty="0" smtClean="0"/>
              <a:t> May 2021</a:t>
            </a:r>
            <a:endParaRPr lang="en-ZA" sz="2800" b="1" dirty="0"/>
          </a:p>
        </p:txBody>
      </p:sp>
      <p:sp>
        <p:nvSpPr>
          <p:cNvPr id="11" name="Rectangle 10">
            <a:extLst>
              <a:ext uri="{FF2B5EF4-FFF2-40B4-BE49-F238E27FC236}">
                <a16:creationId xmlns:a16="http://schemas.microsoft.com/office/drawing/2014/main" id="{1B5088A7-5BD6-46D1-B6A1-0FE189799EC4}"/>
              </a:ext>
            </a:extLst>
          </p:cNvPr>
          <p:cNvSpPr/>
          <p:nvPr/>
        </p:nvSpPr>
        <p:spPr>
          <a:xfrm>
            <a:off x="2711624" y="4669829"/>
            <a:ext cx="9336360" cy="477945"/>
          </a:xfrm>
          <a:prstGeom prst="rect">
            <a:avLst/>
          </a:prstGeom>
          <a:solidFill>
            <a:srgbClr val="007434"/>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r>
              <a:rPr lang="en-ZA" sz="1800" b="1" dirty="0" smtClean="0">
                <a:solidFill>
                  <a:schemeClr val="bg1"/>
                </a:solidFill>
                <a:latin typeface="Tw Cen MT" panose="020B0602020104020603" pitchFamily="34" charset="0"/>
              </a:rPr>
              <a:t>Department of Publi</a:t>
            </a:r>
            <a:r>
              <a:rPr lang="en-ZA" b="1" dirty="0" smtClean="0">
                <a:solidFill>
                  <a:schemeClr val="bg1"/>
                </a:solidFill>
                <a:latin typeface="Tw Cen MT" panose="020B0602020104020603" pitchFamily="34" charset="0"/>
              </a:rPr>
              <a:t>c Service and Administration</a:t>
            </a:r>
            <a:endParaRPr lang="en-ZA" sz="1400" b="1" dirty="0">
              <a:solidFill>
                <a:schemeClr val="bg1"/>
              </a:solidFill>
              <a:latin typeface="Tw Cen MT" panose="020B0602020104020603" pitchFamily="34" charset="0"/>
            </a:endParaRPr>
          </a:p>
        </p:txBody>
      </p:sp>
      <p:sp>
        <p:nvSpPr>
          <p:cNvPr id="15" name="Title 1">
            <a:extLst>
              <a:ext uri="{FF2B5EF4-FFF2-40B4-BE49-F238E27FC236}">
                <a16:creationId xmlns:a16="http://schemas.microsoft.com/office/drawing/2014/main" id="{E597F358-6318-4F87-B43B-2C6026C0BFDB}"/>
              </a:ext>
            </a:extLst>
          </p:cNvPr>
          <p:cNvSpPr txBox="1">
            <a:spLocks/>
          </p:cNvSpPr>
          <p:nvPr/>
        </p:nvSpPr>
        <p:spPr>
          <a:xfrm>
            <a:off x="119336" y="2699028"/>
            <a:ext cx="10081120" cy="1373070"/>
          </a:xfrm>
          <a:prstGeom prst="rect">
            <a:avLst/>
          </a:prstGeom>
        </p:spPr>
        <p:txBody>
          <a:bodyPr anchor="ctr" anchorCtr="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3600" dirty="0">
              <a:solidFill>
                <a:srgbClr val="92D050"/>
              </a:solidFill>
            </a:endParaRPr>
          </a:p>
        </p:txBody>
      </p:sp>
      <p:sp>
        <p:nvSpPr>
          <p:cNvPr id="3" name="Slide Number Placeholder 2"/>
          <p:cNvSpPr>
            <a:spLocks noGrp="1"/>
          </p:cNvSpPr>
          <p:nvPr>
            <p:ph type="sldNum" sz="quarter" idx="12"/>
          </p:nvPr>
        </p:nvSpPr>
        <p:spPr/>
        <p:txBody>
          <a:bodyPr/>
          <a:lstStyle/>
          <a:p>
            <a:fld id="{75DB6934-FAC2-41EE-84B2-6768B514F698}" type="slidenum">
              <a:rPr lang="en-ZA" smtClean="0"/>
              <a:t>1</a:t>
            </a:fld>
            <a:endParaRPr lang="en-ZA"/>
          </a:p>
        </p:txBody>
      </p:sp>
    </p:spTree>
    <p:extLst>
      <p:ext uri="{BB962C8B-B14F-4D97-AF65-F5344CB8AC3E}">
        <p14:creationId xmlns:p14="http://schemas.microsoft.com/office/powerpoint/2010/main" val="4144015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sz="5400" b="1" dirty="0" smtClean="0">
                <a:latin typeface="Tw Cen MT" panose="020B0602020104020603" pitchFamily="34" charset="0"/>
                <a:ea typeface="Calibri" panose="020F0502020204030204" pitchFamily="34" charset="0"/>
                <a:cs typeface="Times New Roman" panose="02020603050405020304" pitchFamily="18" charset="0"/>
              </a:rPr>
              <a:t>Skills </a:t>
            </a:r>
            <a:r>
              <a:rPr lang="en-ZA" sz="5400" b="1" dirty="0">
                <a:latin typeface="Tw Cen MT" panose="020B0602020104020603" pitchFamily="34" charset="0"/>
                <a:ea typeface="Calibri" panose="020F0502020204030204" pitchFamily="34" charset="0"/>
                <a:cs typeface="Times New Roman" panose="02020603050405020304" pitchFamily="18" charset="0"/>
              </a:rPr>
              <a:t>Development </a:t>
            </a:r>
            <a:r>
              <a:rPr lang="en-ZA" sz="5400" b="1" dirty="0" smtClean="0">
                <a:latin typeface="Tw Cen MT" panose="020B0602020104020603" pitchFamily="34" charset="0"/>
                <a:ea typeface="Calibri" panose="020F0502020204030204" pitchFamily="34" charset="0"/>
                <a:cs typeface="Times New Roman" panose="02020603050405020304" pitchFamily="18" charset="0"/>
              </a:rPr>
              <a:t>Act </a:t>
            </a:r>
            <a:r>
              <a:rPr lang="en-ZA" sz="5400" b="1" dirty="0">
                <a:latin typeface="Tw Cen MT" panose="020B0602020104020603" pitchFamily="34" charset="0"/>
                <a:ea typeface="Calibri" panose="020F0502020204030204" pitchFamily="34" charset="0"/>
                <a:cs typeface="Times New Roman" panose="02020603050405020304" pitchFamily="18" charset="0"/>
              </a:rPr>
              <a:t>97 of 1998 </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850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To provide </a:t>
            </a:r>
            <a:r>
              <a:rPr lang="en-ZA" sz="4000" dirty="0">
                <a:latin typeface="Tw Cen MT" panose="020B0602020104020603" pitchFamily="34" charset="0"/>
                <a:ea typeface="Calibri" panose="020F0502020204030204" pitchFamily="34" charset="0"/>
                <a:cs typeface="Times New Roman" panose="02020603050405020304" pitchFamily="18" charset="0"/>
              </a:rPr>
              <a:t>an institutional framework to devise and implement national, sector and workplace strategies to develop and improve the skills of the South African work force;</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To integrate </a:t>
            </a:r>
            <a:r>
              <a:rPr lang="en-ZA" sz="4000" dirty="0">
                <a:latin typeface="Tw Cen MT" panose="020B0602020104020603" pitchFamily="34" charset="0"/>
                <a:ea typeface="Calibri" panose="020F0502020204030204" pitchFamily="34" charset="0"/>
                <a:cs typeface="Times New Roman" panose="02020603050405020304" pitchFamily="18" charset="0"/>
              </a:rPr>
              <a:t>those strategies within the National Qualifications Framework contemplated in the South African Qualifications Authority Act, 1995; </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To provide </a:t>
            </a:r>
            <a:r>
              <a:rPr lang="en-ZA" sz="4000" dirty="0">
                <a:latin typeface="Tw Cen MT" panose="020B0602020104020603" pitchFamily="34" charset="0"/>
                <a:ea typeface="Calibri" panose="020F0502020204030204" pitchFamily="34" charset="0"/>
                <a:cs typeface="Times New Roman" panose="02020603050405020304" pitchFamily="18" charset="0"/>
              </a:rPr>
              <a:t>for </a:t>
            </a:r>
            <a:r>
              <a:rPr lang="en-ZA" sz="4000" dirty="0" err="1">
                <a:latin typeface="Tw Cen MT" panose="020B0602020104020603" pitchFamily="34" charset="0"/>
                <a:ea typeface="Calibri" panose="020F0502020204030204" pitchFamily="34" charset="0"/>
                <a:cs typeface="Times New Roman" panose="02020603050405020304" pitchFamily="18" charset="0"/>
              </a:rPr>
              <a:t>Iearnerships</a:t>
            </a:r>
            <a:r>
              <a:rPr lang="en-ZA" sz="4000" dirty="0">
                <a:latin typeface="Tw Cen MT" panose="020B0602020104020603" pitchFamily="34" charset="0"/>
                <a:ea typeface="Calibri" panose="020F0502020204030204" pitchFamily="34" charset="0"/>
                <a:cs typeface="Times New Roman" panose="02020603050405020304" pitchFamily="18" charset="0"/>
              </a:rPr>
              <a:t> that lead to recognised occupational qualifications;</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To provide </a:t>
            </a:r>
            <a:r>
              <a:rPr lang="en-ZA" sz="4000" dirty="0">
                <a:latin typeface="Tw Cen MT" panose="020B0602020104020603" pitchFamily="34" charset="0"/>
                <a:ea typeface="Calibri" panose="020F0502020204030204" pitchFamily="34" charset="0"/>
                <a:cs typeface="Times New Roman" panose="02020603050405020304" pitchFamily="18" charset="0"/>
              </a:rPr>
              <a:t>for the financing of skills development by means of a levy-grant scheme and a National Skills </a:t>
            </a:r>
            <a:r>
              <a:rPr lang="en-ZA" sz="4000" dirty="0" smtClean="0">
                <a:latin typeface="Tw Cen MT" panose="020B0602020104020603" pitchFamily="34" charset="0"/>
                <a:ea typeface="Calibri" panose="020F0502020204030204" pitchFamily="34" charset="0"/>
                <a:cs typeface="Times New Roman" panose="02020603050405020304" pitchFamily="18" charset="0"/>
              </a:rPr>
              <a:t>Fund.</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10</a:t>
            </a:fld>
            <a:endParaRPr lang="en-ZA" sz="1800" b="1" dirty="0">
              <a:solidFill>
                <a:prstClr val="black"/>
              </a:solidFill>
            </a:endParaRPr>
          </a:p>
        </p:txBody>
      </p:sp>
    </p:spTree>
    <p:extLst>
      <p:ext uri="{BB962C8B-B14F-4D97-AF65-F5344CB8AC3E}">
        <p14:creationId xmlns:p14="http://schemas.microsoft.com/office/powerpoint/2010/main" val="29574616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sz="4400" b="1" dirty="0">
                <a:latin typeface="Tw Cen MT" panose="020B0602020104020603" pitchFamily="34" charset="0"/>
              </a:rPr>
              <a:t>National Qualifications Framework Act, 2008</a:t>
            </a: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850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The </a:t>
            </a:r>
            <a:r>
              <a:rPr lang="en-ZA" sz="4000" dirty="0">
                <a:latin typeface="Tw Cen MT" panose="020B0602020104020603" pitchFamily="34" charset="0"/>
                <a:ea typeface="Calibri" panose="020F0502020204030204" pitchFamily="34" charset="0"/>
                <a:cs typeface="Times New Roman" panose="02020603050405020304" pitchFamily="18" charset="0"/>
              </a:rPr>
              <a:t>objectives of the NQF are </a:t>
            </a:r>
            <a:r>
              <a:rPr lang="en-ZA" sz="4000" dirty="0" smtClean="0">
                <a:latin typeface="Tw Cen MT" panose="020B0602020104020603" pitchFamily="34" charset="0"/>
                <a:ea typeface="Calibri" panose="020F0502020204030204" pitchFamily="34" charset="0"/>
                <a:cs typeface="Times New Roman" panose="02020603050405020304" pitchFamily="18" charset="0"/>
              </a:rPr>
              <a:t>to- </a:t>
            </a:r>
            <a:endParaRPr lang="en-ZA" sz="4000" dirty="0">
              <a:latin typeface="Tw Cen MT" panose="020B0602020104020603" pitchFamily="34" charset="0"/>
              <a:ea typeface="Calibri" panose="020F0502020204030204" pitchFamily="34" charset="0"/>
              <a:cs typeface="Times New Roman" panose="02020603050405020304" pitchFamily="18" charset="0"/>
            </a:endParaRP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create </a:t>
            </a:r>
            <a:r>
              <a:rPr lang="en-ZA" sz="3600" dirty="0">
                <a:latin typeface="Tw Cen MT" panose="020B0602020104020603" pitchFamily="34" charset="0"/>
                <a:ea typeface="Calibri" panose="020F0502020204030204" pitchFamily="34" charset="0"/>
                <a:cs typeface="Times New Roman" panose="02020603050405020304" pitchFamily="18" charset="0"/>
              </a:rPr>
              <a:t>a single integrated national framework for learning achievements;</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facilitate </a:t>
            </a:r>
            <a:r>
              <a:rPr lang="en-ZA" sz="3600" dirty="0">
                <a:latin typeface="Tw Cen MT" panose="020B0602020104020603" pitchFamily="34" charset="0"/>
                <a:ea typeface="Calibri" panose="020F0502020204030204" pitchFamily="34" charset="0"/>
                <a:cs typeface="Times New Roman" panose="02020603050405020304" pitchFamily="18" charset="0"/>
              </a:rPr>
              <a:t>access to, and mobility and progression </a:t>
            </a:r>
            <a:r>
              <a:rPr lang="en-ZA" sz="3600" dirty="0" smtClean="0">
                <a:latin typeface="Tw Cen MT" panose="020B0602020104020603" pitchFamily="34" charset="0"/>
                <a:ea typeface="Calibri" panose="020F0502020204030204" pitchFamily="34" charset="0"/>
                <a:cs typeface="Times New Roman" panose="02020603050405020304" pitchFamily="18" charset="0"/>
              </a:rPr>
              <a:t>within </a:t>
            </a:r>
            <a:r>
              <a:rPr lang="en-ZA" sz="3600" dirty="0">
                <a:latin typeface="Tw Cen MT" panose="020B0602020104020603" pitchFamily="34" charset="0"/>
                <a:ea typeface="Calibri" panose="020F0502020204030204" pitchFamily="34" charset="0"/>
                <a:cs typeface="Times New Roman" panose="02020603050405020304" pitchFamily="18" charset="0"/>
              </a:rPr>
              <a:t>education, </a:t>
            </a:r>
            <a:r>
              <a:rPr lang="en-ZA" sz="3600" dirty="0" smtClean="0">
                <a:latin typeface="Tw Cen MT" panose="020B0602020104020603" pitchFamily="34" charset="0"/>
                <a:ea typeface="Calibri" panose="020F0502020204030204" pitchFamily="34" charset="0"/>
                <a:cs typeface="Times New Roman" panose="02020603050405020304" pitchFamily="18" charset="0"/>
              </a:rPr>
              <a:t>training and </a:t>
            </a:r>
            <a:r>
              <a:rPr lang="en-ZA" sz="3600" dirty="0">
                <a:latin typeface="Tw Cen MT" panose="020B0602020104020603" pitchFamily="34" charset="0"/>
                <a:ea typeface="Calibri" panose="020F0502020204030204" pitchFamily="34" charset="0"/>
                <a:cs typeface="Times New Roman" panose="02020603050405020304" pitchFamily="18" charset="0"/>
              </a:rPr>
              <a:t>career paths;</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enhance </a:t>
            </a:r>
            <a:r>
              <a:rPr lang="en-ZA" sz="3600" dirty="0">
                <a:latin typeface="Tw Cen MT" panose="020B0602020104020603" pitchFamily="34" charset="0"/>
                <a:ea typeface="Calibri" panose="020F0502020204030204" pitchFamily="34" charset="0"/>
                <a:cs typeface="Times New Roman" panose="02020603050405020304" pitchFamily="18" charset="0"/>
              </a:rPr>
              <a:t>the quality of education and training;</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accelerate </a:t>
            </a:r>
            <a:r>
              <a:rPr lang="en-ZA" sz="3600" dirty="0">
                <a:latin typeface="Tw Cen MT" panose="020B0602020104020603" pitchFamily="34" charset="0"/>
                <a:ea typeface="Calibri" panose="020F0502020204030204" pitchFamily="34" charset="0"/>
                <a:cs typeface="Times New Roman" panose="02020603050405020304" pitchFamily="18" charset="0"/>
              </a:rPr>
              <a:t>the redress of past unfair discrimination in education, training </a:t>
            </a:r>
            <a:r>
              <a:rPr lang="en-ZA" sz="3600" dirty="0" smtClean="0">
                <a:latin typeface="Tw Cen MT" panose="020B0602020104020603" pitchFamily="34" charset="0"/>
                <a:ea typeface="Calibri" panose="020F0502020204030204" pitchFamily="34" charset="0"/>
                <a:cs typeface="Times New Roman" panose="02020603050405020304" pitchFamily="18" charset="0"/>
              </a:rPr>
              <a:t>and employment </a:t>
            </a:r>
            <a:r>
              <a:rPr lang="en-ZA" sz="3600" dirty="0">
                <a:latin typeface="Tw Cen MT" panose="020B0602020104020603" pitchFamily="34" charset="0"/>
                <a:ea typeface="Calibri" panose="020F0502020204030204" pitchFamily="34" charset="0"/>
                <a:cs typeface="Times New Roman" panose="02020603050405020304" pitchFamily="18" charset="0"/>
              </a:rPr>
              <a:t>opportunities.</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The </a:t>
            </a:r>
            <a:r>
              <a:rPr lang="en-ZA" sz="4000" dirty="0">
                <a:latin typeface="Tw Cen MT" panose="020B0602020104020603" pitchFamily="34" charset="0"/>
                <a:ea typeface="Calibri" panose="020F0502020204030204" pitchFamily="34" charset="0"/>
                <a:cs typeface="Times New Roman" panose="02020603050405020304" pitchFamily="18" charset="0"/>
              </a:rPr>
              <a:t>objectives of the NQF are designed to contribute to the full </a:t>
            </a:r>
            <a:r>
              <a:rPr lang="en-ZA" sz="4000" dirty="0" smtClean="0">
                <a:latin typeface="Tw Cen MT" panose="020B0602020104020603" pitchFamily="34" charset="0"/>
                <a:ea typeface="Calibri" panose="020F0502020204030204" pitchFamily="34" charset="0"/>
                <a:cs typeface="Times New Roman" panose="02020603050405020304" pitchFamily="18" charset="0"/>
              </a:rPr>
              <a:t>personal development </a:t>
            </a:r>
            <a:r>
              <a:rPr lang="en-ZA" sz="4000" dirty="0">
                <a:latin typeface="Tw Cen MT" panose="020B0602020104020603" pitchFamily="34" charset="0"/>
                <a:ea typeface="Calibri" panose="020F0502020204030204" pitchFamily="34" charset="0"/>
                <a:cs typeface="Times New Roman" panose="02020603050405020304" pitchFamily="18" charset="0"/>
              </a:rPr>
              <a:t>of each learner and the social and economic development of the nation </a:t>
            </a:r>
            <a:r>
              <a:rPr lang="en-ZA" sz="4000" dirty="0" smtClean="0">
                <a:latin typeface="Tw Cen MT" panose="020B0602020104020603" pitchFamily="34" charset="0"/>
                <a:ea typeface="Calibri" panose="020F0502020204030204" pitchFamily="34" charset="0"/>
                <a:cs typeface="Times New Roman" panose="02020603050405020304" pitchFamily="18" charset="0"/>
              </a:rPr>
              <a:t>at large</a:t>
            </a:r>
            <a:r>
              <a:rPr lang="en-ZA" sz="4000" dirty="0">
                <a:latin typeface="Tw Cen MT" panose="020B0602020104020603" pitchFamily="34" charset="0"/>
                <a:ea typeface="Calibri" panose="020F0502020204030204" pitchFamily="34" charset="0"/>
                <a:cs typeface="Times New Roman" panose="02020603050405020304" pitchFamily="18" charset="0"/>
              </a:rPr>
              <a:t>.</a:t>
            </a: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11</a:t>
            </a:fld>
            <a:endParaRPr lang="en-ZA" sz="1800" b="1" dirty="0">
              <a:solidFill>
                <a:prstClr val="black"/>
              </a:solidFill>
            </a:endParaRPr>
          </a:p>
        </p:txBody>
      </p:sp>
    </p:spTree>
    <p:extLst>
      <p:ext uri="{BB962C8B-B14F-4D97-AF65-F5344CB8AC3E}">
        <p14:creationId xmlns:p14="http://schemas.microsoft.com/office/powerpoint/2010/main" val="31640444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sz="3600" b="1" dirty="0" smtClean="0">
                <a:latin typeface="Tw Cen MT" panose="020B0602020104020603" pitchFamily="34" charset="0"/>
              </a:rPr>
              <a:t>White Paper on Affirmative Action in the Public Service, 1998</a:t>
            </a:r>
            <a:endParaRPr lang="en-ZA" sz="36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850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Training </a:t>
            </a:r>
            <a:r>
              <a:rPr lang="en-ZA" sz="4000" dirty="0">
                <a:latin typeface="Tw Cen MT" panose="020B0602020104020603" pitchFamily="34" charset="0"/>
                <a:ea typeface="Calibri" panose="020F0502020204030204" pitchFamily="34" charset="0"/>
                <a:cs typeface="Times New Roman" panose="02020603050405020304" pitchFamily="18" charset="0"/>
              </a:rPr>
              <a:t>and </a:t>
            </a:r>
            <a:r>
              <a:rPr lang="en-ZA" sz="4000" dirty="0" smtClean="0">
                <a:latin typeface="Tw Cen MT" panose="020B0602020104020603" pitchFamily="34" charset="0"/>
                <a:ea typeface="Calibri" panose="020F0502020204030204" pitchFamily="34" charset="0"/>
                <a:cs typeface="Times New Roman" panose="02020603050405020304" pitchFamily="18" charset="0"/>
              </a:rPr>
              <a:t>development programmes.</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Human resource development, including:</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Pre-entry </a:t>
            </a:r>
            <a:r>
              <a:rPr lang="en-ZA" sz="3600" dirty="0">
                <a:latin typeface="Tw Cen MT" panose="020B0602020104020603" pitchFamily="34" charset="0"/>
                <a:ea typeface="Calibri" panose="020F0502020204030204" pitchFamily="34" charset="0"/>
                <a:cs typeface="Times New Roman" panose="02020603050405020304" pitchFamily="18" charset="0"/>
              </a:rPr>
              <a:t>training and development</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Induction </a:t>
            </a:r>
            <a:r>
              <a:rPr lang="en-ZA" sz="3600" dirty="0">
                <a:latin typeface="Tw Cen MT" panose="020B0602020104020603" pitchFamily="34" charset="0"/>
                <a:ea typeface="Calibri" panose="020F0502020204030204" pitchFamily="34" charset="0"/>
                <a:cs typeface="Times New Roman" panose="02020603050405020304" pitchFamily="18" charset="0"/>
              </a:rPr>
              <a:t>and orientation training</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Range </a:t>
            </a:r>
            <a:r>
              <a:rPr lang="en-ZA" sz="3600" dirty="0">
                <a:latin typeface="Tw Cen MT" panose="020B0602020104020603" pitchFamily="34" charset="0"/>
                <a:ea typeface="Calibri" panose="020F0502020204030204" pitchFamily="34" charset="0"/>
                <a:cs typeface="Times New Roman" panose="02020603050405020304" pitchFamily="18" charset="0"/>
              </a:rPr>
              <a:t>and content of formal training courses (internal and external), </a:t>
            </a:r>
            <a:r>
              <a:rPr lang="en-ZA" sz="3600" dirty="0" smtClean="0">
                <a:latin typeface="Tw Cen MT" panose="020B0602020104020603" pitchFamily="34" charset="0"/>
                <a:ea typeface="Calibri" panose="020F0502020204030204" pitchFamily="34" charset="0"/>
                <a:cs typeface="Times New Roman" panose="02020603050405020304" pitchFamily="18" charset="0"/>
              </a:rPr>
              <a:t>and opportunities </a:t>
            </a:r>
            <a:r>
              <a:rPr lang="en-ZA" sz="3600" dirty="0">
                <a:latin typeface="Tw Cen MT" panose="020B0602020104020603" pitchFamily="34" charset="0"/>
                <a:ea typeface="Calibri" panose="020F0502020204030204" pitchFamily="34" charset="0"/>
                <a:cs typeface="Times New Roman" panose="02020603050405020304" pitchFamily="18" charset="0"/>
              </a:rPr>
              <a:t>and selection for such courses</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Opportunities </a:t>
            </a:r>
            <a:r>
              <a:rPr lang="en-ZA" sz="3600" dirty="0">
                <a:latin typeface="Tw Cen MT" panose="020B0602020104020603" pitchFamily="34" charset="0"/>
                <a:ea typeface="Calibri" panose="020F0502020204030204" pitchFamily="34" charset="0"/>
                <a:cs typeface="Times New Roman" panose="02020603050405020304" pitchFamily="18" charset="0"/>
              </a:rPr>
              <a:t>and support for further education for </a:t>
            </a:r>
            <a:r>
              <a:rPr lang="en-ZA" sz="3600" dirty="0" smtClean="0">
                <a:latin typeface="Tw Cen MT" panose="020B0602020104020603" pitchFamily="34" charset="0"/>
                <a:ea typeface="Calibri" panose="020F0502020204030204" pitchFamily="34" charset="0"/>
                <a:cs typeface="Times New Roman" panose="02020603050405020304" pitchFamily="18" charset="0"/>
              </a:rPr>
              <a:t>career-enhancing qualifications</a:t>
            </a:r>
            <a:endParaRPr lang="en-ZA" sz="3600" dirty="0">
              <a:latin typeface="Tw Cen MT" panose="020B0602020104020603" pitchFamily="34" charset="0"/>
              <a:ea typeface="Calibri" panose="020F0502020204030204" pitchFamily="34" charset="0"/>
              <a:cs typeface="Times New Roman" panose="02020603050405020304" pitchFamily="18" charset="0"/>
            </a:endParaRP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On-the-job </a:t>
            </a:r>
            <a:r>
              <a:rPr lang="en-ZA" sz="3600" dirty="0">
                <a:latin typeface="Tw Cen MT" panose="020B0602020104020603" pitchFamily="34" charset="0"/>
                <a:ea typeface="Calibri" panose="020F0502020204030204" pitchFamily="34" charset="0"/>
                <a:cs typeface="Times New Roman" panose="02020603050405020304" pitchFamily="18" charset="0"/>
              </a:rPr>
              <a:t>training</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Mentoring </a:t>
            </a:r>
            <a:r>
              <a:rPr lang="en-ZA" sz="3600" dirty="0">
                <a:latin typeface="Tw Cen MT" panose="020B0602020104020603" pitchFamily="34" charset="0"/>
                <a:ea typeface="Calibri" panose="020F0502020204030204" pitchFamily="34" charset="0"/>
                <a:cs typeface="Times New Roman" panose="02020603050405020304" pitchFamily="18" charset="0"/>
              </a:rPr>
              <a:t>and coaching schemes</a:t>
            </a:r>
            <a:endParaRPr lang="en-ZA" sz="3600" dirty="0" smtClean="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12</a:t>
            </a:fld>
            <a:endParaRPr lang="en-ZA" sz="1800" b="1" dirty="0">
              <a:solidFill>
                <a:prstClr val="black"/>
              </a:solidFill>
            </a:endParaRPr>
          </a:p>
        </p:txBody>
      </p:sp>
    </p:spTree>
    <p:extLst>
      <p:ext uri="{BB962C8B-B14F-4D97-AF65-F5344CB8AC3E}">
        <p14:creationId xmlns:p14="http://schemas.microsoft.com/office/powerpoint/2010/main" val="2900209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pPr algn="l"/>
            <a:r>
              <a:rPr lang="en-ZA" dirty="0" smtClean="0"/>
              <a:t/>
            </a:r>
            <a:br>
              <a:rPr lang="en-ZA" dirty="0" smtClean="0"/>
            </a:br>
            <a:r>
              <a:rPr lang="en-ZA" dirty="0"/>
              <a:t/>
            </a:r>
            <a:br>
              <a:rPr lang="en-ZA" dirty="0"/>
            </a:br>
            <a:r>
              <a:rPr lang="en-ZA" dirty="0" smtClean="0"/>
              <a:t/>
            </a:r>
            <a:br>
              <a:rPr lang="en-ZA" dirty="0" smtClean="0"/>
            </a:br>
            <a:r>
              <a:rPr lang="en-ZA" sz="3600" b="1" dirty="0">
                <a:latin typeface="Tw Cen MT" panose="020B0602020104020603" pitchFamily="34" charset="0"/>
              </a:rPr>
              <a:t>White Paper on Human </a:t>
            </a:r>
            <a:r>
              <a:rPr lang="en-ZA" sz="3600" b="1" dirty="0" smtClean="0">
                <a:latin typeface="Tw Cen MT" panose="020B0602020104020603" pitchFamily="34" charset="0"/>
              </a:rPr>
              <a:t>Resource Management </a:t>
            </a:r>
            <a:r>
              <a:rPr lang="en-ZA" sz="3600" b="1" dirty="0">
                <a:latin typeface="Tw Cen MT" panose="020B0602020104020603" pitchFamily="34" charset="0"/>
              </a:rPr>
              <a:t>in the Public Service</a:t>
            </a: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a:bodyPr>
          <a:lstStyle/>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Effective career management:</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Enables </a:t>
            </a:r>
            <a:r>
              <a:rPr lang="en-ZA" sz="3600" dirty="0">
                <a:latin typeface="Tw Cen MT" panose="020B0602020104020603" pitchFamily="34" charset="0"/>
                <a:ea typeface="Calibri" panose="020F0502020204030204" pitchFamily="34" charset="0"/>
                <a:cs typeface="Times New Roman" panose="02020603050405020304" pitchFamily="18" charset="0"/>
              </a:rPr>
              <a:t>employees to maximise their career potential by availing themselves </a:t>
            </a:r>
            <a:r>
              <a:rPr lang="en-ZA" sz="3600" dirty="0" smtClean="0">
                <a:latin typeface="Tw Cen MT" panose="020B0602020104020603" pitchFamily="34" charset="0"/>
                <a:ea typeface="Calibri" panose="020F0502020204030204" pitchFamily="34" charset="0"/>
                <a:cs typeface="Times New Roman" panose="02020603050405020304" pitchFamily="18" charset="0"/>
              </a:rPr>
              <a:t>for job opportunities</a:t>
            </a:r>
            <a:r>
              <a:rPr lang="en-ZA" sz="3600" dirty="0">
                <a:latin typeface="Tw Cen MT" panose="020B0602020104020603" pitchFamily="34" charset="0"/>
                <a:ea typeface="Calibri" panose="020F0502020204030204" pitchFamily="34" charset="0"/>
                <a:cs typeface="Times New Roman" panose="02020603050405020304" pitchFamily="18" charset="0"/>
              </a:rPr>
              <a:t>, training and development.</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Enables </a:t>
            </a:r>
            <a:r>
              <a:rPr lang="en-ZA" sz="3600" dirty="0">
                <a:latin typeface="Tw Cen MT" panose="020B0602020104020603" pitchFamily="34" charset="0"/>
                <a:ea typeface="Calibri" panose="020F0502020204030204" pitchFamily="34" charset="0"/>
                <a:cs typeface="Times New Roman" panose="02020603050405020304" pitchFamily="18" charset="0"/>
              </a:rPr>
              <a:t>employers to develop the organisation's human resource capacity while supporting, </a:t>
            </a:r>
            <a:r>
              <a:rPr lang="en-ZA" sz="3600" dirty="0" smtClean="0">
                <a:latin typeface="Tw Cen MT" panose="020B0602020104020603" pitchFamily="34" charset="0"/>
                <a:ea typeface="Calibri" panose="020F0502020204030204" pitchFamily="34" charset="0"/>
                <a:cs typeface="Times New Roman" panose="02020603050405020304" pitchFamily="18" charset="0"/>
              </a:rPr>
              <a:t>as far </a:t>
            </a:r>
            <a:r>
              <a:rPr lang="en-ZA" sz="3600" dirty="0">
                <a:latin typeface="Tw Cen MT" panose="020B0602020104020603" pitchFamily="34" charset="0"/>
                <a:ea typeface="Calibri" panose="020F0502020204030204" pitchFamily="34" charset="0"/>
                <a:cs typeface="Times New Roman" panose="02020603050405020304" pitchFamily="18" charset="0"/>
              </a:rPr>
              <a:t>as possible, employees' career aspirations</a:t>
            </a: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13</a:t>
            </a:fld>
            <a:endParaRPr lang="en-ZA" sz="1800" b="1" dirty="0">
              <a:solidFill>
                <a:prstClr val="black"/>
              </a:solidFill>
            </a:endParaRPr>
          </a:p>
        </p:txBody>
      </p:sp>
    </p:spTree>
    <p:extLst>
      <p:ext uri="{BB962C8B-B14F-4D97-AF65-F5344CB8AC3E}">
        <p14:creationId xmlns:p14="http://schemas.microsoft.com/office/powerpoint/2010/main" val="339273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sz="4400" b="1" dirty="0">
                <a:latin typeface="Tw Cen MT" panose="020B0602020104020603" pitchFamily="34" charset="0"/>
              </a:rPr>
              <a:t>White Paper on Public </a:t>
            </a:r>
            <a:r>
              <a:rPr lang="en-ZA" sz="4400" b="1" dirty="0" smtClean="0">
                <a:latin typeface="Tw Cen MT" panose="020B0602020104020603" pitchFamily="34" charset="0"/>
              </a:rPr>
              <a:t>Service Training </a:t>
            </a:r>
            <a:r>
              <a:rPr lang="en-ZA" sz="4400" b="1" dirty="0">
                <a:latin typeface="Tw Cen MT" panose="020B0602020104020603" pitchFamily="34" charset="0"/>
              </a:rPr>
              <a:t>and Education</a:t>
            </a: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70000" lnSpcReduction="20000"/>
          </a:bodyPr>
          <a:lstStyle/>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The principal aim </a:t>
            </a:r>
            <a:r>
              <a:rPr lang="en-ZA" sz="4000" dirty="0" smtClean="0">
                <a:latin typeface="Tw Cen MT" panose="020B0602020104020603" pitchFamily="34" charset="0"/>
                <a:ea typeface="Calibri" panose="020F0502020204030204" pitchFamily="34" charset="0"/>
                <a:cs typeface="Times New Roman" panose="02020603050405020304" pitchFamily="18" charset="0"/>
              </a:rPr>
              <a:t>is </a:t>
            </a:r>
            <a:r>
              <a:rPr lang="en-ZA" sz="4000" dirty="0">
                <a:latin typeface="Tw Cen MT" panose="020B0602020104020603" pitchFamily="34" charset="0"/>
                <a:ea typeface="Calibri" panose="020F0502020204030204" pitchFamily="34" charset="0"/>
                <a:cs typeface="Times New Roman" panose="02020603050405020304" pitchFamily="18" charset="0"/>
              </a:rPr>
              <a:t>to establish a clear vision and policy framework to guide </a:t>
            </a:r>
            <a:r>
              <a:rPr lang="en-ZA" sz="4000" dirty="0" smtClean="0">
                <a:latin typeface="Tw Cen MT" panose="020B0602020104020603" pitchFamily="34" charset="0"/>
                <a:ea typeface="Calibri" panose="020F0502020204030204" pitchFamily="34" charset="0"/>
                <a:cs typeface="Times New Roman" panose="02020603050405020304" pitchFamily="18" charset="0"/>
              </a:rPr>
              <a:t>the introduction </a:t>
            </a:r>
            <a:r>
              <a:rPr lang="en-ZA" sz="4000" dirty="0">
                <a:latin typeface="Tw Cen MT" panose="020B0602020104020603" pitchFamily="34" charset="0"/>
                <a:ea typeface="Calibri" panose="020F0502020204030204" pitchFamily="34" charset="0"/>
                <a:cs typeface="Times New Roman" panose="02020603050405020304" pitchFamily="18" charset="0"/>
              </a:rPr>
              <a:t>and implementation of new policies, procedures and legislation aimed </a:t>
            </a:r>
            <a:r>
              <a:rPr lang="en-ZA" sz="4000" dirty="0" smtClean="0">
                <a:latin typeface="Tw Cen MT" panose="020B0602020104020603" pitchFamily="34" charset="0"/>
                <a:ea typeface="Calibri" panose="020F0502020204030204" pitchFamily="34" charset="0"/>
                <a:cs typeface="Times New Roman" panose="02020603050405020304" pitchFamily="18" charset="0"/>
              </a:rPr>
              <a:t>at transforming </a:t>
            </a:r>
            <a:r>
              <a:rPr lang="en-ZA" sz="4000" dirty="0">
                <a:latin typeface="Tw Cen MT" panose="020B0602020104020603" pitchFamily="34" charset="0"/>
                <a:ea typeface="Calibri" panose="020F0502020204030204" pitchFamily="34" charset="0"/>
                <a:cs typeface="Times New Roman" panose="02020603050405020304" pitchFamily="18" charset="0"/>
              </a:rPr>
              <a:t>public service training and education into a dynamic, needs-based </a:t>
            </a:r>
            <a:r>
              <a:rPr lang="en-ZA" sz="4000" dirty="0" smtClean="0">
                <a:latin typeface="Tw Cen MT" panose="020B0602020104020603" pitchFamily="34" charset="0"/>
                <a:ea typeface="Calibri" panose="020F0502020204030204" pitchFamily="34" charset="0"/>
                <a:cs typeface="Times New Roman" panose="02020603050405020304" pitchFamily="18" charset="0"/>
              </a:rPr>
              <a:t>and pro-active </a:t>
            </a:r>
            <a:r>
              <a:rPr lang="en-ZA" sz="4000" dirty="0">
                <a:latin typeface="Tw Cen MT" panose="020B0602020104020603" pitchFamily="34" charset="0"/>
                <a:ea typeface="Calibri" panose="020F0502020204030204" pitchFamily="34" charset="0"/>
                <a:cs typeface="Times New Roman" panose="02020603050405020304" pitchFamily="18" charset="0"/>
              </a:rPr>
              <a:t>instrument, capable of playing an integral and strategic part in </a:t>
            </a:r>
            <a:r>
              <a:rPr lang="en-ZA" sz="4000" dirty="0" smtClean="0">
                <a:latin typeface="Tw Cen MT" panose="020B0602020104020603" pitchFamily="34" charset="0"/>
                <a:ea typeface="Calibri" panose="020F0502020204030204" pitchFamily="34" charset="0"/>
                <a:cs typeface="Times New Roman" panose="02020603050405020304" pitchFamily="18" charset="0"/>
              </a:rPr>
              <a:t>the processes </a:t>
            </a:r>
            <a:r>
              <a:rPr lang="en-ZA" sz="4000" dirty="0">
                <a:latin typeface="Tw Cen MT" panose="020B0602020104020603" pitchFamily="34" charset="0"/>
                <a:ea typeface="Calibri" panose="020F0502020204030204" pitchFamily="34" charset="0"/>
                <a:cs typeface="Times New Roman" panose="02020603050405020304" pitchFamily="18" charset="0"/>
              </a:rPr>
              <a:t>of building a new public service for a new and democratic society in </a:t>
            </a:r>
            <a:r>
              <a:rPr lang="en-ZA" sz="4000" dirty="0" smtClean="0">
                <a:latin typeface="Tw Cen MT" panose="020B0602020104020603" pitchFamily="34" charset="0"/>
                <a:ea typeface="Calibri" panose="020F0502020204030204" pitchFamily="34" charset="0"/>
                <a:cs typeface="Times New Roman" panose="02020603050405020304" pitchFamily="18" charset="0"/>
              </a:rPr>
              <a:t>South Africa.</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Public service training and development will be founded on the </a:t>
            </a:r>
            <a:r>
              <a:rPr lang="en-ZA" sz="4000" dirty="0" smtClean="0">
                <a:latin typeface="Tw Cen MT" panose="020B0602020104020603" pitchFamily="34" charset="0"/>
                <a:ea typeface="Calibri" panose="020F0502020204030204" pitchFamily="34" charset="0"/>
                <a:cs typeface="Times New Roman" panose="02020603050405020304" pitchFamily="18" charset="0"/>
              </a:rPr>
              <a:t>following vision</a:t>
            </a:r>
            <a:r>
              <a:rPr lang="en-ZA" sz="4000" dirty="0">
                <a:latin typeface="Tw Cen MT" panose="020B0602020104020603" pitchFamily="34" charset="0"/>
                <a:ea typeface="Calibri" panose="020F0502020204030204" pitchFamily="34" charset="0"/>
                <a:cs typeface="Times New Roman" panose="02020603050405020304" pitchFamily="18" charset="0"/>
              </a:rPr>
              <a:t>:</a:t>
            </a:r>
          </a:p>
          <a:p>
            <a:pPr marL="1028700" lvl="1" indent="-571500" algn="l">
              <a:buFont typeface="Wingdings" panose="05000000000000000000" pitchFamily="2" charset="2"/>
              <a:buChar char="Ø"/>
            </a:pPr>
            <a:r>
              <a:rPr lang="en-ZA" sz="3600" dirty="0">
                <a:latin typeface="Tw Cen MT" panose="020B0602020104020603" pitchFamily="34" charset="0"/>
                <a:ea typeface="Calibri" panose="020F0502020204030204" pitchFamily="34" charset="0"/>
                <a:cs typeface="Times New Roman" panose="02020603050405020304" pitchFamily="18" charset="0"/>
              </a:rPr>
              <a:t>To contribute towards the development of a dedicated, productive and people-centred public </a:t>
            </a:r>
            <a:r>
              <a:rPr lang="en-ZA" sz="3600" dirty="0" smtClean="0">
                <a:latin typeface="Tw Cen MT" panose="020B0602020104020603" pitchFamily="34" charset="0"/>
                <a:ea typeface="Calibri" panose="020F0502020204030204" pitchFamily="34" charset="0"/>
                <a:cs typeface="Times New Roman" panose="02020603050405020304" pitchFamily="18" charset="0"/>
              </a:rPr>
              <a:t>service staffed </a:t>
            </a:r>
            <a:r>
              <a:rPr lang="en-ZA" sz="3600" dirty="0">
                <a:latin typeface="Tw Cen MT" panose="020B0602020104020603" pitchFamily="34" charset="0"/>
                <a:ea typeface="Calibri" panose="020F0502020204030204" pitchFamily="34" charset="0"/>
                <a:cs typeface="Times New Roman" panose="02020603050405020304" pitchFamily="18" charset="0"/>
              </a:rPr>
              <a:t>by public servants whose performance is maximised and whose potential is fully </a:t>
            </a:r>
            <a:r>
              <a:rPr lang="en-ZA" sz="3600" dirty="0" smtClean="0">
                <a:latin typeface="Tw Cen MT" panose="020B0602020104020603" pitchFamily="34" charset="0"/>
                <a:ea typeface="Calibri" panose="020F0502020204030204" pitchFamily="34" charset="0"/>
                <a:cs typeface="Times New Roman" panose="02020603050405020304" pitchFamily="18" charset="0"/>
              </a:rPr>
              <a:t>developed through </a:t>
            </a:r>
            <a:r>
              <a:rPr lang="en-ZA" sz="3600" dirty="0">
                <a:latin typeface="Tw Cen MT" panose="020B0602020104020603" pitchFamily="34" charset="0"/>
                <a:ea typeface="Calibri" panose="020F0502020204030204" pitchFamily="34" charset="0"/>
                <a:cs typeface="Times New Roman" panose="02020603050405020304" pitchFamily="18" charset="0"/>
              </a:rPr>
              <a:t>the comprehensive provision of appropriate, adequate and accessible training </a:t>
            </a:r>
            <a:r>
              <a:rPr lang="en-ZA" sz="3600" dirty="0" smtClean="0">
                <a:latin typeface="Tw Cen MT" panose="020B0602020104020603" pitchFamily="34" charset="0"/>
                <a:ea typeface="Calibri" panose="020F0502020204030204" pitchFamily="34" charset="0"/>
                <a:cs typeface="Times New Roman" panose="02020603050405020304" pitchFamily="18" charset="0"/>
              </a:rPr>
              <a:t>and education </a:t>
            </a:r>
            <a:r>
              <a:rPr lang="en-ZA" sz="3600" dirty="0">
                <a:latin typeface="Tw Cen MT" panose="020B0602020104020603" pitchFamily="34" charset="0"/>
                <a:ea typeface="Calibri" panose="020F0502020204030204" pitchFamily="34" charset="0"/>
                <a:cs typeface="Times New Roman" panose="02020603050405020304" pitchFamily="18" charset="0"/>
              </a:rPr>
              <a:t>at all levels.</a:t>
            </a:r>
          </a:p>
        </p:txBody>
      </p:sp>
      <p:sp>
        <p:nvSpPr>
          <p:cNvPr id="6" name="Slide Number Placeholder 5"/>
          <p:cNvSpPr>
            <a:spLocks noGrp="1"/>
          </p:cNvSpPr>
          <p:nvPr>
            <p:ph type="sldNum" sz="quarter" idx="12"/>
          </p:nvPr>
        </p:nvSpPr>
        <p:spPr>
          <a:xfrm>
            <a:off x="11608429" y="-37707"/>
            <a:ext cx="576064" cy="332656"/>
          </a:xfrm>
        </p:spPr>
        <p:txBody>
          <a:bodyPr/>
          <a:lstStyle/>
          <a:p>
            <a:pPr algn="ctr"/>
            <a:fld id="{2DC9E25A-9A0F-4A1E-B81E-2CE7DE58EE2E}" type="slidenum">
              <a:rPr lang="en-ZA" sz="1800" b="1" smtClean="0">
                <a:solidFill>
                  <a:prstClr val="black"/>
                </a:solidFill>
              </a:rPr>
              <a:pPr algn="ctr"/>
              <a:t>14</a:t>
            </a:fld>
            <a:endParaRPr lang="en-ZA" sz="1800" b="1" dirty="0">
              <a:solidFill>
                <a:prstClr val="black"/>
              </a:solidFill>
            </a:endParaRPr>
          </a:p>
        </p:txBody>
      </p:sp>
    </p:spTree>
    <p:extLst>
      <p:ext uri="{BB962C8B-B14F-4D97-AF65-F5344CB8AC3E}">
        <p14:creationId xmlns:p14="http://schemas.microsoft.com/office/powerpoint/2010/main" val="2607193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pPr algn="l"/>
            <a:r>
              <a:rPr lang="en-ZA" dirty="0" smtClean="0"/>
              <a:t/>
            </a:r>
            <a:br>
              <a:rPr lang="en-ZA" dirty="0" smtClean="0"/>
            </a:br>
            <a:r>
              <a:rPr lang="en-ZA" dirty="0"/>
              <a:t/>
            </a:r>
            <a:br>
              <a:rPr lang="en-ZA" dirty="0"/>
            </a:br>
            <a:r>
              <a:rPr lang="en-ZA" dirty="0" smtClean="0"/>
              <a:t/>
            </a:r>
            <a:br>
              <a:rPr lang="en-ZA" dirty="0" smtClean="0"/>
            </a:br>
            <a:r>
              <a:rPr lang="en-ZA" sz="4400" b="1" dirty="0" smtClean="0">
                <a:latin typeface="Tw Cen MT" panose="020B0602020104020603" pitchFamily="34" charset="0"/>
              </a:rPr>
              <a:t>White Paper on Transforming Public Service Delivery</a:t>
            </a:r>
            <a:endParaRPr lang="en-ZA" sz="44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925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Reference to departmental service </a:t>
            </a:r>
            <a:r>
              <a:rPr lang="en-ZA" sz="4000" dirty="0">
                <a:latin typeface="Tw Cen MT" panose="020B0602020104020603" pitchFamily="34" charset="0"/>
                <a:ea typeface="Calibri" panose="020F0502020204030204" pitchFamily="34" charset="0"/>
                <a:cs typeface="Times New Roman" panose="02020603050405020304" pitchFamily="18" charset="0"/>
              </a:rPr>
              <a:t>delivery </a:t>
            </a:r>
            <a:r>
              <a:rPr lang="en-ZA" sz="4000" dirty="0" smtClean="0">
                <a:latin typeface="Tw Cen MT" panose="020B0602020104020603" pitchFamily="34" charset="0"/>
                <a:ea typeface="Calibri" panose="020F0502020204030204" pitchFamily="34" charset="0"/>
                <a:cs typeface="Times New Roman" panose="02020603050405020304" pitchFamily="18" charset="0"/>
              </a:rPr>
              <a:t>strategies which are needed </a:t>
            </a:r>
            <a:r>
              <a:rPr lang="en-ZA" sz="4000" dirty="0">
                <a:latin typeface="Tw Cen MT" panose="020B0602020104020603" pitchFamily="34" charset="0"/>
                <a:ea typeface="Calibri" panose="020F0502020204030204" pitchFamily="34" charset="0"/>
                <a:cs typeface="Times New Roman" panose="02020603050405020304" pitchFamily="18" charset="0"/>
              </a:rPr>
              <a:t>to promote </a:t>
            </a:r>
            <a:r>
              <a:rPr lang="en-ZA" sz="4000" dirty="0" smtClean="0">
                <a:latin typeface="Tw Cen MT" panose="020B0602020104020603" pitchFamily="34" charset="0"/>
                <a:ea typeface="Calibri" panose="020F0502020204030204" pitchFamily="34" charset="0"/>
                <a:cs typeface="Times New Roman" panose="02020603050405020304" pitchFamily="18" charset="0"/>
              </a:rPr>
              <a:t>continuous improvements </a:t>
            </a:r>
            <a:r>
              <a:rPr lang="en-ZA" sz="4000" dirty="0">
                <a:latin typeface="Tw Cen MT" panose="020B0602020104020603" pitchFamily="34" charset="0"/>
                <a:ea typeface="Calibri" panose="020F0502020204030204" pitchFamily="34" charset="0"/>
                <a:cs typeface="Times New Roman" panose="02020603050405020304" pitchFamily="18" charset="0"/>
              </a:rPr>
              <a:t>in the quantity, quality and equity of service </a:t>
            </a:r>
            <a:r>
              <a:rPr lang="en-ZA" sz="4000" dirty="0" smtClean="0">
                <a:latin typeface="Tw Cen MT" panose="020B0602020104020603" pitchFamily="34" charset="0"/>
                <a:ea typeface="Calibri" panose="020F0502020204030204" pitchFamily="34" charset="0"/>
                <a:cs typeface="Times New Roman" panose="02020603050405020304" pitchFamily="18" charset="0"/>
              </a:rPr>
              <a:t>provision.</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These strategies </a:t>
            </a:r>
            <a:r>
              <a:rPr lang="en-ZA" sz="4000" dirty="0">
                <a:latin typeface="Tw Cen MT" panose="020B0602020104020603" pitchFamily="34" charset="0"/>
                <a:ea typeface="Calibri" panose="020F0502020204030204" pitchFamily="34" charset="0"/>
                <a:cs typeface="Times New Roman" panose="02020603050405020304" pitchFamily="18" charset="0"/>
              </a:rPr>
              <a:t>put emphasis on </a:t>
            </a:r>
            <a:r>
              <a:rPr lang="en-ZA" sz="4000" b="1" u="sng" dirty="0">
                <a:latin typeface="Tw Cen MT" panose="020B0602020104020603" pitchFamily="34" charset="0"/>
                <a:ea typeface="Calibri" panose="020F0502020204030204" pitchFamily="34" charset="0"/>
                <a:cs typeface="Times New Roman" panose="02020603050405020304" pitchFamily="18" charset="0"/>
              </a:rPr>
              <a:t>human resource development </a:t>
            </a:r>
            <a:r>
              <a:rPr lang="en-ZA" sz="4000" dirty="0">
                <a:latin typeface="Tw Cen MT" panose="020B0602020104020603" pitchFamily="34" charset="0"/>
                <a:ea typeface="Calibri" panose="020F0502020204030204" pitchFamily="34" charset="0"/>
                <a:cs typeface="Times New Roman" panose="02020603050405020304" pitchFamily="18" charset="0"/>
              </a:rPr>
              <a:t>and organisational </a:t>
            </a:r>
            <a:r>
              <a:rPr lang="en-ZA" sz="4000" dirty="0" smtClean="0">
                <a:latin typeface="Tw Cen MT" panose="020B0602020104020603" pitchFamily="34" charset="0"/>
                <a:ea typeface="Calibri" panose="020F0502020204030204" pitchFamily="34" charset="0"/>
                <a:cs typeface="Times New Roman" panose="02020603050405020304" pitchFamily="18" charset="0"/>
              </a:rPr>
              <a:t>capacity.</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Service delivery and customer care must be included in </a:t>
            </a:r>
            <a:r>
              <a:rPr lang="en-ZA" sz="4000" b="1" u="sng" dirty="0">
                <a:latin typeface="Tw Cen MT" panose="020B0602020104020603" pitchFamily="34" charset="0"/>
                <a:ea typeface="Calibri" panose="020F0502020204030204" pitchFamily="34" charset="0"/>
                <a:cs typeface="Times New Roman" panose="02020603050405020304" pitchFamily="18" charset="0"/>
              </a:rPr>
              <a:t>all </a:t>
            </a:r>
            <a:r>
              <a:rPr lang="en-ZA" sz="4000" b="1" u="sng" dirty="0" smtClean="0">
                <a:latin typeface="Tw Cen MT" panose="020B0602020104020603" pitchFamily="34" charset="0"/>
                <a:ea typeface="Calibri" panose="020F0502020204030204" pitchFamily="34" charset="0"/>
                <a:cs typeface="Times New Roman" panose="02020603050405020304" pitchFamily="18" charset="0"/>
              </a:rPr>
              <a:t>training programmes</a:t>
            </a:r>
            <a:r>
              <a:rPr lang="en-ZA" sz="4000" dirty="0">
                <a:latin typeface="Tw Cen MT" panose="020B0602020104020603" pitchFamily="34" charset="0"/>
                <a:ea typeface="Calibri" panose="020F0502020204030204" pitchFamily="34" charset="0"/>
                <a:cs typeface="Times New Roman" panose="02020603050405020304" pitchFamily="18" charset="0"/>
              </a:rPr>
              <a:t>, and additional training should be given to all those who deal </a:t>
            </a:r>
            <a:r>
              <a:rPr lang="en-ZA" sz="4000" dirty="0" smtClean="0">
                <a:latin typeface="Tw Cen MT" panose="020B0602020104020603" pitchFamily="34" charset="0"/>
                <a:ea typeface="Calibri" panose="020F0502020204030204" pitchFamily="34" charset="0"/>
                <a:cs typeface="Times New Roman" panose="02020603050405020304" pitchFamily="18" charset="0"/>
              </a:rPr>
              <a:t>directly with </a:t>
            </a:r>
            <a:r>
              <a:rPr lang="en-ZA" sz="4000" dirty="0">
                <a:latin typeface="Tw Cen MT" panose="020B0602020104020603" pitchFamily="34" charset="0"/>
                <a:ea typeface="Calibri" panose="020F0502020204030204" pitchFamily="34" charset="0"/>
                <a:cs typeface="Times New Roman" panose="02020603050405020304" pitchFamily="18" charset="0"/>
              </a:rPr>
              <a:t>the public, whether face-to-face, in writing or on the </a:t>
            </a:r>
            <a:r>
              <a:rPr lang="en-ZA" sz="4000" dirty="0" smtClean="0">
                <a:latin typeface="Tw Cen MT" panose="020B0602020104020603" pitchFamily="34" charset="0"/>
                <a:ea typeface="Calibri" panose="020F0502020204030204" pitchFamily="34" charset="0"/>
                <a:cs typeface="Times New Roman" panose="02020603050405020304" pitchFamily="18" charset="0"/>
              </a:rPr>
              <a:t>telephone.</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635916" y="-56969"/>
            <a:ext cx="576064" cy="365125"/>
          </a:xfrm>
        </p:spPr>
        <p:txBody>
          <a:bodyPr/>
          <a:lstStyle/>
          <a:p>
            <a:pPr algn="ctr"/>
            <a:fld id="{2DC9E25A-9A0F-4A1E-B81E-2CE7DE58EE2E}" type="slidenum">
              <a:rPr lang="en-ZA" sz="1800" b="1" smtClean="0">
                <a:solidFill>
                  <a:prstClr val="black"/>
                </a:solidFill>
              </a:rPr>
              <a:pPr algn="ctr"/>
              <a:t>15</a:t>
            </a:fld>
            <a:endParaRPr lang="en-ZA" sz="1800" b="1" dirty="0">
              <a:solidFill>
                <a:prstClr val="black"/>
              </a:solidFill>
            </a:endParaRPr>
          </a:p>
        </p:txBody>
      </p:sp>
    </p:spTree>
    <p:extLst>
      <p:ext uri="{BB962C8B-B14F-4D97-AF65-F5344CB8AC3E}">
        <p14:creationId xmlns:p14="http://schemas.microsoft.com/office/powerpoint/2010/main" val="2141214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Strategies/ Frameworks</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85000" lnSpcReduction="20000"/>
          </a:bodyPr>
          <a:lstStyle/>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Human Resource Development Strategy for South Africa</a:t>
            </a:r>
          </a:p>
          <a:p>
            <a:pPr marL="1028700" lvl="1" indent="-571500" algn="l">
              <a:buFont typeface="Wingdings" panose="05000000000000000000" pitchFamily="2" charset="2"/>
              <a:buChar char="Ø"/>
            </a:pPr>
            <a:r>
              <a:rPr lang="en-ZA" sz="3600" dirty="0">
                <a:latin typeface="Tw Cen MT" panose="020B0602020104020603" pitchFamily="34" charset="0"/>
                <a:ea typeface="Calibri" panose="020F0502020204030204" pitchFamily="34" charset="0"/>
                <a:cs typeface="Times New Roman" panose="02020603050405020304" pitchFamily="18" charset="0"/>
              </a:rPr>
              <a:t>The aim of the strategy is to maximise the potential of the people of South Africa, through the acquisition of knowledge and skills, to work productively and competitively in order to achieve quality of life for all.</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Human </a:t>
            </a:r>
            <a:r>
              <a:rPr lang="en-ZA" sz="4000" dirty="0">
                <a:latin typeface="Tw Cen MT" panose="020B0602020104020603" pitchFamily="34" charset="0"/>
                <a:ea typeface="Calibri" panose="020F0502020204030204" pitchFamily="34" charset="0"/>
                <a:cs typeface="Times New Roman" panose="02020603050405020304" pitchFamily="18" charset="0"/>
              </a:rPr>
              <a:t>Resource Development Strategy, Vision 2015</a:t>
            </a:r>
          </a:p>
          <a:p>
            <a:pPr marL="1028700" lvl="1" indent="-571500" algn="l">
              <a:buFont typeface="Wingdings" panose="05000000000000000000" pitchFamily="2" charset="2"/>
              <a:buChar char="Ø"/>
            </a:pPr>
            <a:r>
              <a:rPr lang="en-ZA" sz="3600" dirty="0">
                <a:latin typeface="Tw Cen MT" panose="020B0602020104020603" pitchFamily="34" charset="0"/>
                <a:ea typeface="Calibri" panose="020F0502020204030204" pitchFamily="34" charset="0"/>
                <a:cs typeface="Times New Roman" panose="02020603050405020304" pitchFamily="18" charset="0"/>
              </a:rPr>
              <a:t>The aim of the </a:t>
            </a:r>
            <a:r>
              <a:rPr lang="en-ZA" sz="3600" dirty="0" smtClean="0">
                <a:latin typeface="Tw Cen MT" panose="020B0602020104020603" pitchFamily="34" charset="0"/>
                <a:ea typeface="Calibri" panose="020F0502020204030204" pitchFamily="34" charset="0"/>
                <a:cs typeface="Times New Roman" panose="02020603050405020304" pitchFamily="18" charset="0"/>
              </a:rPr>
              <a:t>Strategic </a:t>
            </a:r>
            <a:r>
              <a:rPr lang="en-ZA" sz="3600" dirty="0">
                <a:latin typeface="Tw Cen MT" panose="020B0602020104020603" pitchFamily="34" charset="0"/>
                <a:ea typeface="Calibri" panose="020F0502020204030204" pitchFamily="34" charset="0"/>
                <a:cs typeface="Times New Roman" panose="02020603050405020304" pitchFamily="18" charset="0"/>
              </a:rPr>
              <a:t>framework is to provide guidance on the development of employees in the Public Service. </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Leadership Development Management Strategic Framework, </a:t>
            </a:r>
            <a:r>
              <a:rPr lang="en-ZA" sz="4000" dirty="0" smtClean="0">
                <a:latin typeface="Tw Cen MT" panose="020B0602020104020603" pitchFamily="34" charset="0"/>
                <a:ea typeface="Calibri" panose="020F0502020204030204" pitchFamily="34" charset="0"/>
                <a:cs typeface="Times New Roman" panose="02020603050405020304" pitchFamily="18" charset="0"/>
              </a:rPr>
              <a:t>2007</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635916" y="-56969"/>
            <a:ext cx="576064" cy="365125"/>
          </a:xfrm>
        </p:spPr>
        <p:txBody>
          <a:bodyPr/>
          <a:lstStyle/>
          <a:p>
            <a:pPr algn="ctr"/>
            <a:fld id="{2DC9E25A-9A0F-4A1E-B81E-2CE7DE58EE2E}" type="slidenum">
              <a:rPr lang="en-ZA" sz="1800" b="1" smtClean="0">
                <a:solidFill>
                  <a:prstClr val="black"/>
                </a:solidFill>
              </a:rPr>
              <a:pPr algn="ctr"/>
              <a:t>16</a:t>
            </a:fld>
            <a:endParaRPr lang="en-ZA" sz="1800" b="1" dirty="0">
              <a:solidFill>
                <a:prstClr val="black"/>
              </a:solidFill>
            </a:endParaRPr>
          </a:p>
        </p:txBody>
      </p:sp>
    </p:spTree>
    <p:extLst>
      <p:ext uri="{BB962C8B-B14F-4D97-AF65-F5344CB8AC3E}">
        <p14:creationId xmlns:p14="http://schemas.microsoft.com/office/powerpoint/2010/main" val="6366305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Directives and Determinations</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925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Senior </a:t>
            </a:r>
            <a:r>
              <a:rPr lang="en-ZA" sz="4000" dirty="0">
                <a:latin typeface="Tw Cen MT" panose="020B0602020104020603" pitchFamily="34" charset="0"/>
                <a:ea typeface="Calibri" panose="020F0502020204030204" pitchFamily="34" charset="0"/>
                <a:cs typeface="Times New Roman" panose="02020603050405020304" pitchFamily="18" charset="0"/>
              </a:rPr>
              <a:t>Management Service Handbook, 2003</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Performance </a:t>
            </a:r>
            <a:r>
              <a:rPr lang="en-ZA" sz="4000" dirty="0">
                <a:latin typeface="Tw Cen MT" panose="020B0602020104020603" pitchFamily="34" charset="0"/>
                <a:ea typeface="Calibri" panose="020F0502020204030204" pitchFamily="34" charset="0"/>
                <a:cs typeface="Times New Roman" panose="02020603050405020304" pitchFamily="18" charset="0"/>
              </a:rPr>
              <a:t>Management and Development System for SMS, amended 2006</a:t>
            </a:r>
            <a:r>
              <a:rPr lang="en-ZA" sz="4000" dirty="0" smtClean="0">
                <a:latin typeface="Tw Cen MT" panose="020B0602020104020603" pitchFamily="34" charset="0"/>
                <a:ea typeface="Calibri" panose="020F0502020204030204" pitchFamily="34" charset="0"/>
                <a:cs typeface="Times New Roman" panose="02020603050405020304" pitchFamily="18" charset="0"/>
              </a:rPr>
              <a:t>.</a:t>
            </a:r>
            <a:endParaRPr lang="en-ZA" sz="4000" dirty="0">
              <a:latin typeface="Tw Cen MT" panose="020B0602020104020603" pitchFamily="34" charset="0"/>
              <a:ea typeface="Calibri" panose="020F0502020204030204" pitchFamily="34" charset="0"/>
              <a:cs typeface="Times New Roman" panose="02020603050405020304" pitchFamily="18" charset="0"/>
            </a:endParaRP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Directive on compulsory capacity development, mandatory training days and minimum entry requirements for SMS.</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Directive on utilisation of training budgets.</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Directive on mandatory training programmes (draft)</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17</a:t>
            </a:fld>
            <a:endParaRPr lang="en-ZA" sz="1800" b="1" dirty="0">
              <a:solidFill>
                <a:prstClr val="black"/>
              </a:solidFill>
            </a:endParaRPr>
          </a:p>
        </p:txBody>
      </p:sp>
    </p:spTree>
    <p:extLst>
      <p:ext uri="{BB962C8B-B14F-4D97-AF65-F5344CB8AC3E}">
        <p14:creationId xmlns:p14="http://schemas.microsoft.com/office/powerpoint/2010/main" val="38002028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Conclusion</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925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Continuing employee education serves as an engine to the delivery of services since it enables public servants to keep up to date with relevant knowledge and skills required as they execute their duties to serve the citizenry.</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The Public Service needs to invest on continuous development for all employees.</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Departments need to ensure that they follow the legislative requirements as foundation to </a:t>
            </a:r>
            <a:r>
              <a:rPr lang="en-ZA" sz="4000" smtClean="0">
                <a:latin typeface="Tw Cen MT" panose="020B0602020104020603" pitchFamily="34" charset="0"/>
                <a:ea typeface="Calibri" panose="020F0502020204030204" pitchFamily="34" charset="0"/>
                <a:cs typeface="Times New Roman" panose="02020603050405020304" pitchFamily="18" charset="0"/>
              </a:rPr>
              <a:t>train and develop/ capacitate </a:t>
            </a:r>
            <a:r>
              <a:rPr lang="en-ZA" sz="4000" dirty="0" smtClean="0">
                <a:latin typeface="Tw Cen MT" panose="020B0602020104020603" pitchFamily="34" charset="0"/>
                <a:ea typeface="Calibri" panose="020F0502020204030204" pitchFamily="34" charset="0"/>
                <a:cs typeface="Times New Roman" panose="02020603050405020304" pitchFamily="18" charset="0"/>
              </a:rPr>
              <a:t>their employees on a regular basis.</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18</a:t>
            </a:fld>
            <a:endParaRPr lang="en-ZA" sz="1800" b="1" dirty="0">
              <a:solidFill>
                <a:prstClr val="black"/>
              </a:solidFill>
            </a:endParaRPr>
          </a:p>
        </p:txBody>
      </p:sp>
    </p:spTree>
    <p:extLst>
      <p:ext uri="{BB962C8B-B14F-4D97-AF65-F5344CB8AC3E}">
        <p14:creationId xmlns:p14="http://schemas.microsoft.com/office/powerpoint/2010/main" val="37156317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416" y="116632"/>
            <a:ext cx="7200800" cy="792088"/>
          </a:xfrm>
          <a:solidFill>
            <a:srgbClr val="00B050"/>
          </a:solidFill>
        </p:spPr>
        <p:txBody>
          <a:bodyPr>
            <a:normAutofit/>
          </a:bodyPr>
          <a:lstStyle/>
          <a:p>
            <a:r>
              <a:rPr lang="en-ZA" sz="3600" b="1" dirty="0" smtClean="0"/>
              <a:t>THANK YOU</a:t>
            </a:r>
            <a:endParaRPr lang="en-ZA" sz="3600" b="1" dirty="0"/>
          </a:p>
        </p:txBody>
      </p:sp>
      <p:sp>
        <p:nvSpPr>
          <p:cNvPr id="3" name="Slide Number Placeholder 2"/>
          <p:cNvSpPr>
            <a:spLocks noGrp="1"/>
          </p:cNvSpPr>
          <p:nvPr>
            <p:ph type="sldNum" sz="quarter" idx="12"/>
          </p:nvPr>
        </p:nvSpPr>
        <p:spPr/>
        <p:txBody>
          <a:bodyPr/>
          <a:lstStyle/>
          <a:p>
            <a:fld id="{75DB6934-FAC2-41EE-84B2-6768B514F698}" type="slidenum">
              <a:rPr lang="en-ZA" smtClean="0"/>
              <a:t>19</a:t>
            </a:fld>
            <a:endParaRPr lang="en-ZA"/>
          </a:p>
        </p:txBody>
      </p:sp>
    </p:spTree>
    <p:extLst>
      <p:ext uri="{BB962C8B-B14F-4D97-AF65-F5344CB8AC3E}">
        <p14:creationId xmlns:p14="http://schemas.microsoft.com/office/powerpoint/2010/main" val="2951503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23400" y="0"/>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Presentation Outline</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78740" y="1030437"/>
            <a:ext cx="11881320" cy="4032448"/>
          </a:xfrm>
        </p:spPr>
        <p:txBody>
          <a:bodyPr>
            <a:normAutofit/>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Introduction</a:t>
            </a:r>
          </a:p>
          <a:p>
            <a:pPr marL="571500" indent="-571500" algn="l">
              <a:buFont typeface="Wingdings" panose="05000000000000000000" pitchFamily="2" charset="2"/>
              <a:buChar char="§"/>
            </a:pPr>
            <a:r>
              <a:rPr lang="en-ZA" sz="4000" dirty="0" smtClean="0">
                <a:latin typeface="Tw Cen MT" panose="020B0602020104020603" pitchFamily="34" charset="0"/>
                <a:cs typeface="Times New Roman" panose="02020603050405020304" pitchFamily="18" charset="0"/>
              </a:rPr>
              <a:t>Relevant legislation</a:t>
            </a:r>
          </a:p>
          <a:p>
            <a:pPr marL="571500" indent="-571500" algn="l">
              <a:buFont typeface="Wingdings" panose="05000000000000000000" pitchFamily="2" charset="2"/>
              <a:buChar char="§"/>
            </a:pPr>
            <a:r>
              <a:rPr lang="en-ZA" sz="4000" dirty="0" smtClean="0">
                <a:latin typeface="Tw Cen MT" panose="020B0602020104020603" pitchFamily="34" charset="0"/>
                <a:cs typeface="Times New Roman" panose="02020603050405020304" pitchFamily="18" charset="0"/>
              </a:rPr>
              <a:t>Application within the Public Service</a:t>
            </a:r>
          </a:p>
          <a:p>
            <a:pPr marL="571500" indent="-571500" algn="l">
              <a:buFont typeface="Wingdings" panose="05000000000000000000" pitchFamily="2" charset="2"/>
              <a:buChar char="§"/>
            </a:pPr>
            <a:r>
              <a:rPr lang="en-ZA" sz="4000" dirty="0" smtClean="0">
                <a:latin typeface="Tw Cen MT" panose="020B0602020104020603" pitchFamily="34" charset="0"/>
                <a:cs typeface="Times New Roman" panose="02020603050405020304" pitchFamily="18" charset="0"/>
              </a:rPr>
              <a:t>Conclusion</a:t>
            </a:r>
            <a:endParaRPr lang="en-ZA" sz="4000" dirty="0">
              <a:latin typeface="Tw Cen MT" panose="020B0602020104020603" pitchFamily="34" charset="0"/>
            </a:endParaRPr>
          </a:p>
          <a:p>
            <a:pPr marL="1028700" lvl="1" indent="-571500" algn="l">
              <a:buFont typeface="Wingdings" panose="05000000000000000000" pitchFamily="2" charset="2"/>
              <a:buChar char="q"/>
            </a:pPr>
            <a:endParaRPr lang="en-ZA" sz="3600" dirty="0">
              <a:latin typeface="Tw Cen MT" panose="020B0602020104020603" pitchFamily="34"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schemeClr val="tx1"/>
                </a:solidFill>
              </a:rPr>
              <a:pPr algn="ctr"/>
              <a:t>2</a:t>
            </a:fld>
            <a:endParaRPr lang="en-ZA" sz="1800" b="1" dirty="0">
              <a:solidFill>
                <a:schemeClr val="tx1"/>
              </a:solidFill>
            </a:endParaRPr>
          </a:p>
        </p:txBody>
      </p:sp>
    </p:spTree>
    <p:extLst>
      <p:ext uri="{BB962C8B-B14F-4D97-AF65-F5344CB8AC3E}">
        <p14:creationId xmlns:p14="http://schemas.microsoft.com/office/powerpoint/2010/main" val="3797832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0" y="-27384"/>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b="1" dirty="0" smtClean="0">
                <a:latin typeface="Tw Cen MT" panose="020B0602020104020603" pitchFamily="34" charset="0"/>
              </a:rPr>
              <a:t>Introduction</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908720"/>
            <a:ext cx="11809312" cy="4608512"/>
          </a:xfrm>
        </p:spPr>
        <p:txBody>
          <a:bodyPr>
            <a:noAutofit/>
          </a:bodyPr>
          <a:lstStyle/>
          <a:p>
            <a:pPr marL="571500" indent="-571500" algn="just">
              <a:buFont typeface="Wingdings" panose="05000000000000000000" pitchFamily="2" charset="2"/>
              <a:buChar char="§"/>
            </a:pPr>
            <a:r>
              <a:rPr lang="en-ZA" sz="2700" dirty="0" smtClean="0">
                <a:latin typeface="Tw Cen MT" panose="020B0602020104020603" pitchFamily="34" charset="0"/>
                <a:ea typeface="Calibri" panose="020F0502020204030204" pitchFamily="34" charset="0"/>
                <a:cs typeface="Times New Roman" panose="02020603050405020304" pitchFamily="18" charset="0"/>
              </a:rPr>
              <a:t>Continuous employee </a:t>
            </a:r>
            <a:r>
              <a:rPr lang="en-ZA" sz="2700" dirty="0">
                <a:latin typeface="Tw Cen MT" panose="020B0602020104020603" pitchFamily="34" charset="0"/>
                <a:ea typeface="Calibri" panose="020F0502020204030204" pitchFamily="34" charset="0"/>
                <a:cs typeface="Times New Roman" panose="02020603050405020304" pitchFamily="18" charset="0"/>
              </a:rPr>
              <a:t>development is the process </a:t>
            </a:r>
            <a:r>
              <a:rPr lang="en-ZA" sz="2700" dirty="0" smtClean="0">
                <a:latin typeface="Tw Cen MT" panose="020B0602020104020603" pitchFamily="34" charset="0"/>
                <a:ea typeface="Calibri" panose="020F0502020204030204" pitchFamily="34" charset="0"/>
                <a:cs typeface="Times New Roman" panose="02020603050405020304" pitchFamily="18" charset="0"/>
              </a:rPr>
              <a:t>whereby employees go </a:t>
            </a:r>
            <a:r>
              <a:rPr lang="en-ZA" sz="2700" dirty="0">
                <a:latin typeface="Tw Cen MT" panose="020B0602020104020603" pitchFamily="34" charset="0"/>
                <a:ea typeface="Calibri" panose="020F0502020204030204" pitchFamily="34" charset="0"/>
                <a:cs typeface="Times New Roman" panose="02020603050405020304" pitchFamily="18" charset="0"/>
              </a:rPr>
              <a:t>through professional training to improve their skills and grow their knowledge, with the support of their </a:t>
            </a:r>
            <a:r>
              <a:rPr lang="en-ZA" sz="2700" dirty="0" smtClean="0">
                <a:latin typeface="Tw Cen MT" panose="020B0602020104020603" pitchFamily="34" charset="0"/>
                <a:ea typeface="Calibri" panose="020F0502020204030204" pitchFamily="34" charset="0"/>
                <a:cs typeface="Times New Roman" panose="02020603050405020304" pitchFamily="18" charset="0"/>
              </a:rPr>
              <a:t>employer.</a:t>
            </a:r>
          </a:p>
          <a:p>
            <a:pPr marL="571500" indent="-571500" algn="just">
              <a:buFont typeface="Wingdings" panose="05000000000000000000" pitchFamily="2" charset="2"/>
              <a:buChar char="§"/>
            </a:pPr>
            <a:r>
              <a:rPr lang="en-ZA" sz="2700" dirty="0" smtClean="0">
                <a:latin typeface="Tw Cen MT" panose="020B0602020104020603" pitchFamily="34" charset="0"/>
                <a:cs typeface="Times New Roman" panose="02020603050405020304" pitchFamily="18" charset="0"/>
              </a:rPr>
              <a:t>The support of the employer can be through allowing time for studying, attending development courses, seminars, conferences or other related development interventions.</a:t>
            </a:r>
          </a:p>
          <a:p>
            <a:pPr marL="571500" indent="-571500" algn="just">
              <a:buFont typeface="Wingdings" panose="05000000000000000000" pitchFamily="2" charset="2"/>
              <a:buChar char="§"/>
            </a:pPr>
            <a:r>
              <a:rPr lang="en-ZA" sz="2700" dirty="0" smtClean="0">
                <a:latin typeface="Tw Cen MT" panose="020B0602020104020603" pitchFamily="34" charset="0"/>
                <a:cs typeface="Times New Roman" panose="02020603050405020304" pitchFamily="18" charset="0"/>
              </a:rPr>
              <a:t>The above development interventions can be self-funded, or paid for by the employer.</a:t>
            </a:r>
            <a:endParaRPr lang="en-ZA" sz="2700" dirty="0">
              <a:latin typeface="Tw Cen MT" panose="020B0602020104020603" pitchFamily="34" charset="0"/>
            </a:endParaRPr>
          </a:p>
          <a:p>
            <a:pPr marL="571500" indent="-571500" algn="just">
              <a:buFont typeface="Wingdings" panose="05000000000000000000" pitchFamily="2" charset="2"/>
              <a:buChar char="§"/>
            </a:pPr>
            <a:r>
              <a:rPr lang="en-ZA" sz="2700" dirty="0" smtClean="0">
                <a:latin typeface="Tw Cen MT" panose="020B0602020104020603" pitchFamily="34" charset="0"/>
                <a:cs typeface="Times New Roman" panose="02020603050405020304" pitchFamily="18" charset="0"/>
              </a:rPr>
              <a:t>Continuous employee development is required to acquire skills and knowledge </a:t>
            </a:r>
            <a:r>
              <a:rPr lang="en-ZA" sz="2700" dirty="0">
                <a:latin typeface="Tw Cen MT" panose="020B0602020104020603" pitchFamily="34" charset="0"/>
                <a:cs typeface="Times New Roman" panose="02020603050405020304" pitchFamily="18" charset="0"/>
              </a:rPr>
              <a:t>to successfully adapt to changing work and life demands</a:t>
            </a:r>
            <a:r>
              <a:rPr lang="en-ZA" sz="2700" dirty="0" smtClean="0">
                <a:latin typeface="Tw Cen MT" panose="020B0602020104020603" pitchFamily="34" charset="0"/>
                <a:cs typeface="Times New Roman" panose="02020603050405020304" pitchFamily="18" charset="0"/>
              </a:rPr>
              <a:t>.</a:t>
            </a:r>
          </a:p>
          <a:p>
            <a:pPr marL="571500" indent="-571500" algn="just">
              <a:buFont typeface="Wingdings" panose="05000000000000000000" pitchFamily="2" charset="2"/>
              <a:buChar char="§"/>
            </a:pPr>
            <a:r>
              <a:rPr lang="en-ZA" sz="2700" dirty="0" smtClean="0">
                <a:latin typeface="Tw Cen MT" panose="020B0602020104020603" pitchFamily="34" charset="0"/>
                <a:cs typeface="Times New Roman" panose="02020603050405020304" pitchFamily="18" charset="0"/>
              </a:rPr>
              <a:t>The development intervention can either be formal or informal. </a:t>
            </a: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3</a:t>
            </a:fld>
            <a:endParaRPr lang="en-ZA" sz="1800" b="1" dirty="0">
              <a:solidFill>
                <a:prstClr val="black"/>
              </a:solidFill>
            </a:endParaRPr>
          </a:p>
        </p:txBody>
      </p:sp>
    </p:spTree>
    <p:extLst>
      <p:ext uri="{BB962C8B-B14F-4D97-AF65-F5344CB8AC3E}">
        <p14:creationId xmlns:p14="http://schemas.microsoft.com/office/powerpoint/2010/main" val="37516961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Relevant Legislative Framework</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70000" lnSpcReduction="20000"/>
          </a:bodyPr>
          <a:lstStyle/>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Constitution of RSA, 1996</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Public Service Act, 1994 as amended by Act 30 of 2007</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The South African Qualifications Authority Act (1995)</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The White Paper- Public Service Education &amp; Training (1997)</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The White Paper- PS-HRM Transformation</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The Skills Development Act (1998)</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Skills </a:t>
            </a:r>
            <a:r>
              <a:rPr lang="en-ZA" sz="4000" dirty="0">
                <a:latin typeface="Tw Cen MT" panose="020B0602020104020603" pitchFamily="34" charset="0"/>
                <a:ea typeface="Calibri" panose="020F0502020204030204" pitchFamily="34" charset="0"/>
                <a:cs typeface="Times New Roman" panose="02020603050405020304" pitchFamily="18" charset="0"/>
              </a:rPr>
              <a:t>Development Act, 1998</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Employment Equity Act, 1998</a:t>
            </a: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White </a:t>
            </a:r>
            <a:r>
              <a:rPr lang="en-ZA" sz="4000" dirty="0">
                <a:latin typeface="Tw Cen MT" panose="020B0602020104020603" pitchFamily="34" charset="0"/>
                <a:ea typeface="Calibri" panose="020F0502020204030204" pitchFamily="34" charset="0"/>
                <a:cs typeface="Times New Roman" panose="02020603050405020304" pitchFamily="18" charset="0"/>
              </a:rPr>
              <a:t>Paper on Training and Development in the Public Service, </a:t>
            </a:r>
            <a:r>
              <a:rPr lang="en-ZA" sz="4000" dirty="0" smtClean="0">
                <a:latin typeface="Tw Cen MT" panose="020B0602020104020603" pitchFamily="34" charset="0"/>
                <a:ea typeface="Calibri" panose="020F0502020204030204" pitchFamily="34" charset="0"/>
                <a:cs typeface="Times New Roman" panose="02020603050405020304" pitchFamily="18" charset="0"/>
              </a:rPr>
              <a:t>1998</a:t>
            </a:r>
            <a:endParaRPr lang="en-ZA" sz="4000" dirty="0">
              <a:latin typeface="Tw Cen MT" panose="020B0602020104020603" pitchFamily="34" charset="0"/>
              <a:ea typeface="Calibri" panose="020F0502020204030204" pitchFamily="34" charset="0"/>
              <a:cs typeface="Times New Roman" panose="02020603050405020304" pitchFamily="18" charset="0"/>
            </a:endParaRP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Government Economic Transformation </a:t>
            </a:r>
            <a:r>
              <a:rPr lang="en-ZA" sz="4000" dirty="0" smtClean="0">
                <a:latin typeface="Tw Cen MT" panose="020B0602020104020603" pitchFamily="34" charset="0"/>
                <a:ea typeface="Calibri" panose="020F0502020204030204" pitchFamily="34" charset="0"/>
                <a:cs typeface="Times New Roman" panose="02020603050405020304" pitchFamily="18" charset="0"/>
              </a:rPr>
              <a:t>Policies</a:t>
            </a: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4</a:t>
            </a:fld>
            <a:endParaRPr lang="en-ZA" sz="1800" b="1" dirty="0">
              <a:solidFill>
                <a:prstClr val="black"/>
              </a:solidFill>
            </a:endParaRPr>
          </a:p>
        </p:txBody>
      </p:sp>
    </p:spTree>
    <p:extLst>
      <p:ext uri="{BB962C8B-B14F-4D97-AF65-F5344CB8AC3E}">
        <p14:creationId xmlns:p14="http://schemas.microsoft.com/office/powerpoint/2010/main" val="7748689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Relevant Legislative Framework</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fontScale="70000" lnSpcReduction="20000"/>
          </a:bodyPr>
          <a:lstStyle/>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Skills Development Levies Act, 1999</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Senior Management Service Handbook, 2003</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Human Resource Development Strategic Framework,2007</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Leadership Development Management Strategic Framework, 2007</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Policy on the Utilisation of Training Budgets, 2011</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Policy on e-learning, 2011</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Competency Framework for SMS as issued in April 2011</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Revolving Door Policy</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Performance Management and Development System for SMS, amended 2006.</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Public Service Regulations, 2016</a:t>
            </a: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5</a:t>
            </a:fld>
            <a:endParaRPr lang="en-ZA" sz="1800" b="1" dirty="0">
              <a:solidFill>
                <a:prstClr val="black"/>
              </a:solidFill>
            </a:endParaRPr>
          </a:p>
        </p:txBody>
      </p:sp>
    </p:spTree>
    <p:extLst>
      <p:ext uri="{BB962C8B-B14F-4D97-AF65-F5344CB8AC3E}">
        <p14:creationId xmlns:p14="http://schemas.microsoft.com/office/powerpoint/2010/main" val="4200447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23400" y="0"/>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Legislative Framework</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30436"/>
            <a:ext cx="11868716" cy="4414787"/>
          </a:xfrm>
        </p:spPr>
        <p:txBody>
          <a:bodyPr>
            <a:normAutofit/>
          </a:bodyPr>
          <a:lstStyle/>
          <a:p>
            <a:pPr lvl="1" algn="l"/>
            <a:endParaRPr lang="en-ZA" sz="3600" dirty="0">
              <a:latin typeface="Tw Cen MT" panose="020B0602020104020603" pitchFamily="34"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schemeClr val="tx1"/>
                </a:solidFill>
              </a:rPr>
              <a:pPr algn="ctr"/>
              <a:t>6</a:t>
            </a:fld>
            <a:endParaRPr lang="en-ZA" sz="1800" b="1" dirty="0">
              <a:solidFill>
                <a:schemeClr val="tx1"/>
              </a:solidFill>
            </a:endParaRPr>
          </a:p>
        </p:txBody>
      </p:sp>
      <p:sp>
        <p:nvSpPr>
          <p:cNvPr id="4" name="Isosceles Triangle 3"/>
          <p:cNvSpPr/>
          <p:nvPr/>
        </p:nvSpPr>
        <p:spPr>
          <a:xfrm>
            <a:off x="2807032" y="1206043"/>
            <a:ext cx="6624736" cy="4176465"/>
          </a:xfrm>
          <a:prstGeom prst="triangle">
            <a:avLst/>
          </a:prstGeom>
          <a:ln>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p:cNvSpPr txBox="1"/>
          <p:nvPr/>
        </p:nvSpPr>
        <p:spPr>
          <a:xfrm>
            <a:off x="3503712" y="5013176"/>
            <a:ext cx="5328592" cy="369332"/>
          </a:xfrm>
          <a:prstGeom prst="rect">
            <a:avLst/>
          </a:prstGeom>
          <a:noFill/>
        </p:spPr>
        <p:txBody>
          <a:bodyPr wrap="square" rtlCol="0">
            <a:spAutoFit/>
          </a:bodyPr>
          <a:lstStyle/>
          <a:p>
            <a:pPr algn="ctr"/>
            <a:r>
              <a:rPr lang="en-ZA" b="1" dirty="0" smtClean="0">
                <a:solidFill>
                  <a:srgbClr val="FFC000"/>
                </a:solidFill>
              </a:rPr>
              <a:t>Constitution</a:t>
            </a:r>
            <a:endParaRPr lang="en-ZA" b="1" dirty="0">
              <a:solidFill>
                <a:srgbClr val="FFC000"/>
              </a:solidFill>
            </a:endParaRPr>
          </a:p>
        </p:txBody>
      </p:sp>
      <p:sp>
        <p:nvSpPr>
          <p:cNvPr id="7" name="TextBox 6"/>
          <p:cNvSpPr txBox="1"/>
          <p:nvPr/>
        </p:nvSpPr>
        <p:spPr>
          <a:xfrm>
            <a:off x="4007768" y="4518833"/>
            <a:ext cx="4320480" cy="369332"/>
          </a:xfrm>
          <a:prstGeom prst="rect">
            <a:avLst/>
          </a:prstGeom>
          <a:noFill/>
        </p:spPr>
        <p:txBody>
          <a:bodyPr wrap="square" rtlCol="0">
            <a:spAutoFit/>
          </a:bodyPr>
          <a:lstStyle/>
          <a:p>
            <a:pPr algn="ctr"/>
            <a:r>
              <a:rPr lang="en-ZA" b="1" dirty="0" smtClean="0">
                <a:solidFill>
                  <a:srgbClr val="CE887C"/>
                </a:solidFill>
              </a:rPr>
              <a:t>Various Acts on employee development</a:t>
            </a:r>
            <a:endParaRPr lang="en-ZA" b="1" dirty="0">
              <a:solidFill>
                <a:srgbClr val="CE887C"/>
              </a:solidFill>
            </a:endParaRPr>
          </a:p>
        </p:txBody>
      </p:sp>
      <p:sp>
        <p:nvSpPr>
          <p:cNvPr id="8" name="TextBox 7"/>
          <p:cNvSpPr txBox="1"/>
          <p:nvPr/>
        </p:nvSpPr>
        <p:spPr>
          <a:xfrm>
            <a:off x="4715244" y="2786444"/>
            <a:ext cx="2808312" cy="646331"/>
          </a:xfrm>
          <a:prstGeom prst="rect">
            <a:avLst/>
          </a:prstGeom>
          <a:noFill/>
        </p:spPr>
        <p:txBody>
          <a:bodyPr wrap="square" rtlCol="0">
            <a:spAutoFit/>
          </a:bodyPr>
          <a:lstStyle/>
          <a:p>
            <a:pPr algn="ctr"/>
            <a:r>
              <a:rPr lang="en-ZA" b="1" dirty="0" smtClean="0">
                <a:solidFill>
                  <a:srgbClr val="C00000"/>
                </a:solidFill>
              </a:rPr>
              <a:t>Directives &amp; Determinations</a:t>
            </a:r>
            <a:endParaRPr lang="en-ZA" b="1" dirty="0">
              <a:solidFill>
                <a:srgbClr val="C00000"/>
              </a:solidFill>
            </a:endParaRPr>
          </a:p>
        </p:txBody>
      </p:sp>
      <p:sp>
        <p:nvSpPr>
          <p:cNvPr id="9" name="TextBox 8"/>
          <p:cNvSpPr txBox="1"/>
          <p:nvPr/>
        </p:nvSpPr>
        <p:spPr>
          <a:xfrm>
            <a:off x="5291308" y="1986432"/>
            <a:ext cx="1656184" cy="646331"/>
          </a:xfrm>
          <a:prstGeom prst="rect">
            <a:avLst/>
          </a:prstGeom>
          <a:noFill/>
        </p:spPr>
        <p:txBody>
          <a:bodyPr wrap="square" rtlCol="0">
            <a:spAutoFit/>
          </a:bodyPr>
          <a:lstStyle/>
          <a:p>
            <a:pPr algn="ctr"/>
            <a:r>
              <a:rPr lang="en-ZA" b="1" dirty="0" smtClean="0">
                <a:solidFill>
                  <a:srgbClr val="FFFF00"/>
                </a:solidFill>
              </a:rPr>
              <a:t>Departmental Policies</a:t>
            </a:r>
            <a:endParaRPr lang="en-ZA" b="1" dirty="0">
              <a:solidFill>
                <a:srgbClr val="FFFF00"/>
              </a:solidFill>
            </a:endParaRPr>
          </a:p>
        </p:txBody>
      </p:sp>
      <p:sp>
        <p:nvSpPr>
          <p:cNvPr id="10" name="TextBox 9"/>
          <p:cNvSpPr txBox="1"/>
          <p:nvPr/>
        </p:nvSpPr>
        <p:spPr>
          <a:xfrm>
            <a:off x="4859260" y="3500245"/>
            <a:ext cx="2520280" cy="923330"/>
          </a:xfrm>
          <a:prstGeom prst="rect">
            <a:avLst/>
          </a:prstGeom>
          <a:noFill/>
        </p:spPr>
        <p:txBody>
          <a:bodyPr wrap="square" rtlCol="0">
            <a:spAutoFit/>
          </a:bodyPr>
          <a:lstStyle/>
          <a:p>
            <a:pPr algn="ctr"/>
            <a:r>
              <a:rPr lang="en-ZA" b="1" dirty="0" smtClean="0">
                <a:solidFill>
                  <a:schemeClr val="accent6"/>
                </a:solidFill>
              </a:rPr>
              <a:t>Public Service Human Resource Development Strategic Framework</a:t>
            </a:r>
            <a:endParaRPr lang="en-ZA" b="1" dirty="0">
              <a:solidFill>
                <a:schemeClr val="accent6"/>
              </a:solidFill>
            </a:endParaRPr>
          </a:p>
        </p:txBody>
      </p:sp>
    </p:spTree>
    <p:extLst>
      <p:ext uri="{BB962C8B-B14F-4D97-AF65-F5344CB8AC3E}">
        <p14:creationId xmlns:p14="http://schemas.microsoft.com/office/powerpoint/2010/main" val="4211273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Public Service Journey</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a:bodyPr>
          <a:lstStyle/>
          <a:p>
            <a:pPr algn="l"/>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7</a:t>
            </a:fld>
            <a:endParaRPr lang="en-ZA" sz="1800" b="1" dirty="0">
              <a:solidFill>
                <a:prstClr val="black"/>
              </a:solidFill>
            </a:endParaRPr>
          </a:p>
        </p:txBody>
      </p:sp>
      <p:graphicFrame>
        <p:nvGraphicFramePr>
          <p:cNvPr id="5" name="Content Placeholder 3"/>
          <p:cNvGraphicFramePr>
            <a:graphicFrameLocks/>
          </p:cNvGraphicFramePr>
          <p:nvPr>
            <p:extLst>
              <p:ext uri="{D42A27DB-BD31-4B8C-83A1-F6EECF244321}">
                <p14:modId xmlns:p14="http://schemas.microsoft.com/office/powerpoint/2010/main" val="1886497809"/>
              </p:ext>
            </p:extLst>
          </p:nvPr>
        </p:nvGraphicFramePr>
        <p:xfrm>
          <a:off x="0" y="926112"/>
          <a:ext cx="12192000" cy="47033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407368" y="879135"/>
            <a:ext cx="1080120" cy="707886"/>
          </a:xfrm>
          <a:prstGeom prst="rect">
            <a:avLst/>
          </a:prstGeom>
          <a:noFill/>
        </p:spPr>
        <p:txBody>
          <a:bodyPr wrap="square" rtlCol="0">
            <a:spAutoFit/>
          </a:bodyPr>
          <a:lstStyle/>
          <a:p>
            <a:r>
              <a:rPr lang="en-ZA" sz="2000" b="1" dirty="0" smtClean="0"/>
              <a:t>Pre - 1994</a:t>
            </a:r>
            <a:endParaRPr lang="en-ZA" sz="2000" b="1" dirty="0"/>
          </a:p>
        </p:txBody>
      </p:sp>
      <p:sp>
        <p:nvSpPr>
          <p:cNvPr id="7" name="TextBox 6"/>
          <p:cNvSpPr txBox="1"/>
          <p:nvPr/>
        </p:nvSpPr>
        <p:spPr>
          <a:xfrm>
            <a:off x="4007768" y="907756"/>
            <a:ext cx="1296144" cy="707886"/>
          </a:xfrm>
          <a:prstGeom prst="rect">
            <a:avLst/>
          </a:prstGeom>
          <a:noFill/>
        </p:spPr>
        <p:txBody>
          <a:bodyPr wrap="square" rtlCol="0">
            <a:spAutoFit/>
          </a:bodyPr>
          <a:lstStyle/>
          <a:p>
            <a:r>
              <a:rPr lang="en-ZA" sz="2000" b="1" dirty="0" smtClean="0"/>
              <a:t>1994 - 2000</a:t>
            </a:r>
            <a:endParaRPr lang="en-ZA" sz="2000" b="1" dirty="0"/>
          </a:p>
        </p:txBody>
      </p:sp>
      <p:sp>
        <p:nvSpPr>
          <p:cNvPr id="8" name="TextBox 7"/>
          <p:cNvSpPr txBox="1"/>
          <p:nvPr/>
        </p:nvSpPr>
        <p:spPr>
          <a:xfrm>
            <a:off x="8328248" y="981721"/>
            <a:ext cx="1008112" cy="707886"/>
          </a:xfrm>
          <a:prstGeom prst="rect">
            <a:avLst/>
          </a:prstGeom>
          <a:noFill/>
        </p:spPr>
        <p:txBody>
          <a:bodyPr wrap="square" rtlCol="0">
            <a:spAutoFit/>
          </a:bodyPr>
          <a:lstStyle/>
          <a:p>
            <a:r>
              <a:rPr lang="en-ZA" sz="2000" b="1" dirty="0" smtClean="0"/>
              <a:t>2002 - 2020</a:t>
            </a:r>
            <a:endParaRPr lang="en-ZA" sz="2000" b="1" dirty="0"/>
          </a:p>
        </p:txBody>
      </p:sp>
    </p:spTree>
    <p:extLst>
      <p:ext uri="{BB962C8B-B14F-4D97-AF65-F5344CB8AC3E}">
        <p14:creationId xmlns:p14="http://schemas.microsoft.com/office/powerpoint/2010/main" val="3086494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47328" y="-56969"/>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dirty="0" smtClean="0"/>
              <a:t/>
            </a:r>
            <a:br>
              <a:rPr lang="en-ZA" dirty="0" smtClean="0"/>
            </a:br>
            <a:r>
              <a:rPr lang="en-ZA" b="1" dirty="0" smtClean="0">
                <a:latin typeface="Tw Cen MT" panose="020B0602020104020603" pitchFamily="34" charset="0"/>
              </a:rPr>
              <a:t>The Constitution</a:t>
            </a:r>
            <a:endParaRPr lang="en-ZA" sz="49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91344" y="1087406"/>
            <a:ext cx="11886025" cy="4367162"/>
          </a:xfrm>
        </p:spPr>
        <p:txBody>
          <a:bodyPr>
            <a:normAutofit/>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Section 195 (1)(h) Good </a:t>
            </a:r>
            <a:r>
              <a:rPr lang="en-ZA" sz="4000" dirty="0">
                <a:latin typeface="Tw Cen MT" panose="020B0602020104020603" pitchFamily="34" charset="0"/>
                <a:ea typeface="Calibri" panose="020F0502020204030204" pitchFamily="34" charset="0"/>
                <a:cs typeface="Times New Roman" panose="02020603050405020304" pitchFamily="18" charset="0"/>
              </a:rPr>
              <a:t>human-resource management and </a:t>
            </a:r>
            <a:r>
              <a:rPr lang="en-ZA" sz="4000" b="1" u="sng" dirty="0">
                <a:latin typeface="Tw Cen MT" panose="020B0602020104020603" pitchFamily="34" charset="0"/>
                <a:ea typeface="Calibri" panose="020F0502020204030204" pitchFamily="34" charset="0"/>
                <a:cs typeface="Times New Roman" panose="02020603050405020304" pitchFamily="18" charset="0"/>
              </a:rPr>
              <a:t>career-development practices</a:t>
            </a:r>
            <a:r>
              <a:rPr lang="en-ZA" sz="4000" dirty="0">
                <a:latin typeface="Tw Cen MT" panose="020B0602020104020603" pitchFamily="34" charset="0"/>
                <a:ea typeface="Calibri" panose="020F0502020204030204" pitchFamily="34" charset="0"/>
                <a:cs typeface="Times New Roman" panose="02020603050405020304" pitchFamily="18" charset="0"/>
              </a:rPr>
              <a:t>, to maximise human potential, must be cultivated</a:t>
            </a:r>
            <a:r>
              <a:rPr lang="en-ZA" sz="4000" dirty="0" smtClean="0">
                <a:latin typeface="Tw Cen MT" panose="020B0602020104020603" pitchFamily="34" charset="0"/>
                <a:ea typeface="Calibri" panose="020F0502020204030204" pitchFamily="34" charset="0"/>
                <a:cs typeface="Times New Roman" panose="02020603050405020304" pitchFamily="18" charset="0"/>
              </a:rPr>
              <a:t>.</a:t>
            </a:r>
          </a:p>
          <a:p>
            <a:pPr marL="1028700" lvl="1" indent="-571500" algn="l">
              <a:buFont typeface="Wingdings" panose="05000000000000000000" pitchFamily="2" charset="2"/>
              <a:buChar char="Ø"/>
            </a:pPr>
            <a:r>
              <a:rPr lang="en-ZA" sz="3600" dirty="0" smtClean="0">
                <a:latin typeface="Tw Cen MT" panose="020B0602020104020603" pitchFamily="34" charset="0"/>
                <a:ea typeface="Calibri" panose="020F0502020204030204" pitchFamily="34" charset="0"/>
                <a:cs typeface="Times New Roman" panose="02020603050405020304" pitchFamily="18" charset="0"/>
              </a:rPr>
              <a:t>The above suggests that there is a need to have a dedicated focus on ensuring employee development in order to capacitate them for achievement of results and career development.</a:t>
            </a:r>
            <a:endParaRPr lang="en-ZA" sz="36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8</a:t>
            </a:fld>
            <a:endParaRPr lang="en-ZA" sz="1800" b="1" dirty="0">
              <a:solidFill>
                <a:prstClr val="black"/>
              </a:solidFill>
            </a:endParaRPr>
          </a:p>
        </p:txBody>
      </p:sp>
    </p:spTree>
    <p:extLst>
      <p:ext uri="{BB962C8B-B14F-4D97-AF65-F5344CB8AC3E}">
        <p14:creationId xmlns:p14="http://schemas.microsoft.com/office/powerpoint/2010/main" val="4079944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68233-3569-47F9-AA39-23A29CF2BDFB}"/>
              </a:ext>
            </a:extLst>
          </p:cNvPr>
          <p:cNvSpPr>
            <a:spLocks noGrp="1"/>
          </p:cNvSpPr>
          <p:nvPr>
            <p:ph type="ctrTitle"/>
          </p:nvPr>
        </p:nvSpPr>
        <p:spPr>
          <a:xfrm>
            <a:off x="19201" y="0"/>
            <a:ext cx="12192000" cy="936104"/>
          </a:xfrm>
          <a:solidFill>
            <a:srgbClr val="00B050"/>
          </a:solidFill>
        </p:spPr>
        <p:txBody>
          <a:bodyPr>
            <a:normAutofit fontScale="90000"/>
          </a:bodyPr>
          <a:lstStyle/>
          <a:p>
            <a:r>
              <a:rPr lang="en-ZA" dirty="0" smtClean="0"/>
              <a:t/>
            </a:r>
            <a:br>
              <a:rPr lang="en-ZA" dirty="0" smtClean="0"/>
            </a:br>
            <a:r>
              <a:rPr lang="en-ZA" dirty="0"/>
              <a:t/>
            </a:r>
            <a:br>
              <a:rPr lang="en-ZA" dirty="0"/>
            </a:br>
            <a:r>
              <a:rPr lang="en-ZA" sz="3600" b="1" dirty="0" smtClean="0">
                <a:latin typeface="Tw Cen MT" panose="020B0602020104020603" pitchFamily="34" charset="0"/>
              </a:rPr>
              <a:t>Public Service Act, 1994 &amp; Public Service Regulations, 2016</a:t>
            </a:r>
            <a:endParaRPr lang="en-ZA" sz="3600" b="1" dirty="0">
              <a:latin typeface="Tw Cen MT" panose="020B0602020104020603" pitchFamily="34" charset="0"/>
            </a:endParaRPr>
          </a:p>
        </p:txBody>
      </p:sp>
      <p:sp>
        <p:nvSpPr>
          <p:cNvPr id="3" name="Subtitle 2">
            <a:extLst>
              <a:ext uri="{FF2B5EF4-FFF2-40B4-BE49-F238E27FC236}">
                <a16:creationId xmlns:a16="http://schemas.microsoft.com/office/drawing/2014/main" id="{B91F62EA-EB45-4011-840F-64402FBB38B5}"/>
              </a:ext>
            </a:extLst>
          </p:cNvPr>
          <p:cNvSpPr>
            <a:spLocks noGrp="1"/>
          </p:cNvSpPr>
          <p:nvPr>
            <p:ph type="subTitle" idx="1"/>
          </p:nvPr>
        </p:nvSpPr>
        <p:spPr>
          <a:xfrm>
            <a:off x="172188" y="1205688"/>
            <a:ext cx="11886025" cy="4367162"/>
          </a:xfrm>
        </p:spPr>
        <p:txBody>
          <a:bodyPr>
            <a:normAutofit fontScale="77500" lnSpcReduction="20000"/>
          </a:bodyPr>
          <a:lstStyle/>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Chapter 1 (Definitions)- reference to employment practices, includes </a:t>
            </a:r>
            <a:r>
              <a:rPr lang="en-ZA" sz="4000" b="1" u="sng" dirty="0" smtClean="0">
                <a:latin typeface="Tw Cen MT" panose="020B0602020104020603" pitchFamily="34" charset="0"/>
                <a:ea typeface="Calibri" panose="020F0502020204030204" pitchFamily="34" charset="0"/>
                <a:cs typeface="Times New Roman" panose="02020603050405020304" pitchFamily="18" charset="0"/>
              </a:rPr>
              <a:t>training and development</a:t>
            </a:r>
            <a:r>
              <a:rPr lang="en-ZA" sz="4000" dirty="0" smtClean="0">
                <a:latin typeface="Tw Cen MT" panose="020B0602020104020603" pitchFamily="34" charset="0"/>
                <a:ea typeface="Calibri" panose="020F0502020204030204" pitchFamily="34" charset="0"/>
                <a:cs typeface="Times New Roman" panose="02020603050405020304" pitchFamily="18" charset="0"/>
              </a:rPr>
              <a:t>. </a:t>
            </a:r>
            <a:endParaRPr lang="en-ZA" sz="4000" dirty="0">
              <a:latin typeface="Tw Cen MT" panose="020B0602020104020603" pitchFamily="34" charset="0"/>
              <a:ea typeface="Calibri" panose="020F0502020204030204" pitchFamily="34" charset="0"/>
              <a:cs typeface="Times New Roman" panose="02020603050405020304" pitchFamily="18" charset="0"/>
            </a:endParaRPr>
          </a:p>
          <a:p>
            <a:pPr marL="571500" indent="-571500" algn="l">
              <a:buFont typeface="Wingdings" panose="05000000000000000000" pitchFamily="2" charset="2"/>
              <a:buChar char="§"/>
            </a:pPr>
            <a:r>
              <a:rPr lang="en-ZA" sz="4000" dirty="0" smtClean="0">
                <a:latin typeface="Tw Cen MT" panose="020B0602020104020603" pitchFamily="34" charset="0"/>
                <a:ea typeface="Calibri" panose="020F0502020204030204" pitchFamily="34" charset="0"/>
                <a:cs typeface="Times New Roman" panose="02020603050405020304" pitchFamily="18" charset="0"/>
              </a:rPr>
              <a:t>Section </a:t>
            </a:r>
            <a:r>
              <a:rPr lang="en-ZA" sz="4000" dirty="0">
                <a:latin typeface="Tw Cen MT" panose="020B0602020104020603" pitchFamily="34" charset="0"/>
                <a:ea typeface="Calibri" panose="020F0502020204030204" pitchFamily="34" charset="0"/>
                <a:cs typeface="Times New Roman" panose="02020603050405020304" pitchFamily="18" charset="0"/>
              </a:rPr>
              <a:t>4 : Training </a:t>
            </a:r>
            <a:r>
              <a:rPr lang="en-ZA" sz="4000" dirty="0" smtClean="0">
                <a:latin typeface="Tw Cen MT" panose="020B0602020104020603" pitchFamily="34" charset="0"/>
                <a:ea typeface="Calibri" panose="020F0502020204030204" pitchFamily="34" charset="0"/>
                <a:cs typeface="Times New Roman" panose="02020603050405020304" pitchFamily="18" charset="0"/>
              </a:rPr>
              <a:t>Institution, was </a:t>
            </a:r>
            <a:r>
              <a:rPr lang="en-ZA" sz="4000" dirty="0">
                <a:latin typeface="Tw Cen MT" panose="020B0602020104020603" pitchFamily="34" charset="0"/>
                <a:ea typeface="Calibri" panose="020F0502020204030204" pitchFamily="34" charset="0"/>
                <a:cs typeface="Times New Roman" panose="02020603050405020304" pitchFamily="18" charset="0"/>
              </a:rPr>
              <a:t>repealed and replaced by </a:t>
            </a:r>
            <a:r>
              <a:rPr lang="en-ZA" sz="4000" dirty="0" smtClean="0">
                <a:latin typeface="Tw Cen MT" panose="020B0602020104020603" pitchFamily="34" charset="0"/>
                <a:ea typeface="Calibri" panose="020F0502020204030204" pitchFamily="34" charset="0"/>
                <a:cs typeface="Times New Roman" panose="02020603050405020304" pitchFamily="18" charset="0"/>
              </a:rPr>
              <a:t>Section </a:t>
            </a:r>
            <a:r>
              <a:rPr lang="en-ZA" sz="4000" dirty="0">
                <a:latin typeface="Tw Cen MT" panose="020B0602020104020603" pitchFamily="34" charset="0"/>
                <a:ea typeface="Calibri" panose="020F0502020204030204" pitchFamily="34" charset="0"/>
                <a:cs typeface="Times New Roman" panose="02020603050405020304" pitchFamily="18" charset="0"/>
              </a:rPr>
              <a:t>11 PAMA, (2014</a:t>
            </a:r>
            <a:r>
              <a:rPr lang="en-ZA" sz="4000" dirty="0" smtClean="0">
                <a:latin typeface="Tw Cen MT" panose="020B0602020104020603" pitchFamily="34" charset="0"/>
                <a:ea typeface="Calibri" panose="020F0502020204030204" pitchFamily="34" charset="0"/>
                <a:cs typeface="Times New Roman" panose="02020603050405020304" pitchFamily="18" charset="0"/>
              </a:rPr>
              <a:t>).</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PS Regulation 74: Institutional Arrangement regarding Education, Training and Development </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PS Regulation 75: Training Directed by the Minister</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PS Regulation 76: Occupational Specific Competencies and Training </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PS Regulation 77: Training Assistance </a:t>
            </a:r>
          </a:p>
          <a:p>
            <a:pPr marL="571500" indent="-571500" algn="l">
              <a:buFont typeface="Wingdings" panose="05000000000000000000" pitchFamily="2" charset="2"/>
              <a:buChar char="§"/>
            </a:pPr>
            <a:r>
              <a:rPr lang="en-ZA" sz="4000" dirty="0">
                <a:latin typeface="Tw Cen MT" panose="020B0602020104020603" pitchFamily="34" charset="0"/>
                <a:ea typeface="Calibri" panose="020F0502020204030204" pitchFamily="34" charset="0"/>
                <a:cs typeface="Times New Roman" panose="02020603050405020304" pitchFamily="18" charset="0"/>
              </a:rPr>
              <a:t>PS Regulation 90: SMS Training and Development </a:t>
            </a:r>
            <a:endParaRPr lang="en-ZA" sz="4000" dirty="0" smtClean="0">
              <a:latin typeface="Tw Cen MT" panose="020B0602020104020603" pitchFamily="34" charset="0"/>
              <a:ea typeface="Calibri" panose="020F0502020204030204" pitchFamily="34" charset="0"/>
              <a:cs typeface="Times New Roman" panose="02020603050405020304" pitchFamily="18" charset="0"/>
            </a:endParaRPr>
          </a:p>
          <a:p>
            <a:pPr marL="571500" indent="-571500" algn="l">
              <a:buFont typeface="Wingdings" panose="05000000000000000000" pitchFamily="2" charset="2"/>
              <a:buChar char="§"/>
            </a:pPr>
            <a:endParaRPr lang="en-ZA" sz="4000" dirty="0">
              <a:latin typeface="Tw Cen MT" panose="020B0602020104020603" pitchFamily="34" charset="0"/>
              <a:ea typeface="Calibri" panose="020F0502020204030204" pitchFamily="34" charset="0"/>
              <a:cs typeface="Times New Roman" panose="02020603050405020304" pitchFamily="18" charset="0"/>
            </a:endParaRPr>
          </a:p>
        </p:txBody>
      </p:sp>
      <p:sp>
        <p:nvSpPr>
          <p:cNvPr id="6" name="Slide Number Placeholder 5"/>
          <p:cNvSpPr>
            <a:spLocks noGrp="1"/>
          </p:cNvSpPr>
          <p:nvPr>
            <p:ph type="sldNum" sz="quarter" idx="12"/>
          </p:nvPr>
        </p:nvSpPr>
        <p:spPr>
          <a:xfrm>
            <a:off x="11568608" y="332656"/>
            <a:ext cx="576064" cy="365125"/>
          </a:xfrm>
        </p:spPr>
        <p:txBody>
          <a:bodyPr/>
          <a:lstStyle/>
          <a:p>
            <a:pPr algn="ctr"/>
            <a:fld id="{2DC9E25A-9A0F-4A1E-B81E-2CE7DE58EE2E}" type="slidenum">
              <a:rPr lang="en-ZA" sz="1800" b="1" smtClean="0">
                <a:solidFill>
                  <a:prstClr val="black"/>
                </a:solidFill>
              </a:rPr>
              <a:pPr algn="ctr"/>
              <a:t>9</a:t>
            </a:fld>
            <a:endParaRPr lang="en-ZA" sz="1800" b="1" dirty="0">
              <a:solidFill>
                <a:prstClr val="black"/>
              </a:solidFill>
            </a:endParaRPr>
          </a:p>
        </p:txBody>
      </p:sp>
    </p:spTree>
    <p:extLst>
      <p:ext uri="{BB962C8B-B14F-4D97-AF65-F5344CB8AC3E}">
        <p14:creationId xmlns:p14="http://schemas.microsoft.com/office/powerpoint/2010/main" val="1022536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1757</TotalTime>
  <Words>1408</Words>
  <Application>Microsoft Office PowerPoint</Application>
  <PresentationFormat>Widescreen</PresentationFormat>
  <Paragraphs>159</Paragraphs>
  <Slides>19</Slides>
  <Notes>15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Calibri</vt:lpstr>
      <vt:lpstr>Calibri Light</vt:lpstr>
      <vt:lpstr>Times New Roman</vt:lpstr>
      <vt:lpstr>Trebuchet MS</vt:lpstr>
      <vt:lpstr>Tw Cen MT</vt:lpstr>
      <vt:lpstr>Wingdings</vt:lpstr>
      <vt:lpstr>Office Theme</vt:lpstr>
      <vt:lpstr>Custom Design</vt:lpstr>
      <vt:lpstr>PowerPoint Presentation</vt:lpstr>
      <vt:lpstr>   Presentation Outline</vt:lpstr>
      <vt:lpstr>  Introduction</vt:lpstr>
      <vt:lpstr>   Relevant Legislative Framework</vt:lpstr>
      <vt:lpstr>   Relevant Legislative Framework</vt:lpstr>
      <vt:lpstr>   Legislative Framework</vt:lpstr>
      <vt:lpstr>   Public Service Journey</vt:lpstr>
      <vt:lpstr>   The Constitution</vt:lpstr>
      <vt:lpstr>  Public Service Act, 1994 &amp; Public Service Regulations, 2016</vt:lpstr>
      <vt:lpstr>   Skills Development Act 97 of 1998 </vt:lpstr>
      <vt:lpstr>   National Qualifications Framework Act, 2008</vt:lpstr>
      <vt:lpstr>   White Paper on Affirmative Action in the Public Service, 1998</vt:lpstr>
      <vt:lpstr>   White Paper on Human Resource Management in the Public Service</vt:lpstr>
      <vt:lpstr>   White Paper on Public Service Training and Education</vt:lpstr>
      <vt:lpstr>   White Paper on Transforming Public Service Delivery</vt:lpstr>
      <vt:lpstr>   Strategies/ Frameworks</vt:lpstr>
      <vt:lpstr>   Directives and Determinations</vt:lpstr>
      <vt:lpstr>   Conclusion</vt:lpstr>
      <vt:lpstr>THANK YOU</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Truebutterfly</dc:creator>
  <cp:lastModifiedBy>Pontso Sehahabane</cp:lastModifiedBy>
  <cp:revision>114</cp:revision>
  <cp:lastPrinted>2020-10-22T16:11:17Z</cp:lastPrinted>
  <dcterms:created xsi:type="dcterms:W3CDTF">2020-08-26T14:00:10Z</dcterms:created>
  <dcterms:modified xsi:type="dcterms:W3CDTF">2021-05-18T07:47:02Z</dcterms:modified>
</cp:coreProperties>
</file>