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6"/>
  </p:notesMasterIdLst>
  <p:handoutMasterIdLst>
    <p:handoutMasterId r:id="rId37"/>
  </p:handoutMasterIdLst>
  <p:sldIdLst>
    <p:sldId id="256" r:id="rId3"/>
    <p:sldId id="257" r:id="rId4"/>
    <p:sldId id="322" r:id="rId5"/>
    <p:sldId id="272" r:id="rId6"/>
    <p:sldId id="264" r:id="rId7"/>
    <p:sldId id="296" r:id="rId8"/>
    <p:sldId id="319" r:id="rId9"/>
    <p:sldId id="306" r:id="rId10"/>
    <p:sldId id="325" r:id="rId11"/>
    <p:sldId id="326" r:id="rId12"/>
    <p:sldId id="327" r:id="rId13"/>
    <p:sldId id="328" r:id="rId14"/>
    <p:sldId id="308" r:id="rId15"/>
    <p:sldId id="294" r:id="rId16"/>
    <p:sldId id="329" r:id="rId17"/>
    <p:sldId id="330" r:id="rId18"/>
    <p:sldId id="331" r:id="rId19"/>
    <p:sldId id="332" r:id="rId20"/>
    <p:sldId id="333" r:id="rId21"/>
    <p:sldId id="334" r:id="rId22"/>
    <p:sldId id="335" r:id="rId23"/>
    <p:sldId id="336" r:id="rId24"/>
    <p:sldId id="347" r:id="rId25"/>
    <p:sldId id="337" r:id="rId26"/>
    <p:sldId id="338" r:id="rId27"/>
    <p:sldId id="339" r:id="rId28"/>
    <p:sldId id="340" r:id="rId29"/>
    <p:sldId id="341" r:id="rId30"/>
    <p:sldId id="342" r:id="rId31"/>
    <p:sldId id="343" r:id="rId32"/>
    <p:sldId id="344" r:id="rId33"/>
    <p:sldId id="345" r:id="rId34"/>
    <p:sldId id="346" r:id="rId35"/>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usani Madzivhandila" initials="LM" lastIdx="7" clrIdx="0">
    <p:extLst>
      <p:ext uri="{19B8F6BF-5375-455C-9EA6-DF929625EA0E}">
        <p15:presenceInfo xmlns:p15="http://schemas.microsoft.com/office/powerpoint/2012/main" userId="S-1-5-21-1247637481-850084867-617630493-25048" providerId="AD"/>
      </p:ext>
    </p:extLst>
  </p:cmAuthor>
  <p:cmAuthor id="2" name="Kholofelo Sedibe" initials="KS" lastIdx="1" clrIdx="1">
    <p:extLst>
      <p:ext uri="{19B8F6BF-5375-455C-9EA6-DF929625EA0E}">
        <p15:presenceInfo xmlns:p15="http://schemas.microsoft.com/office/powerpoint/2012/main" userId="S-1-5-21-1247637481-850084867-617630493-2085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993300"/>
    <a:srgbClr val="0066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061" autoAdjust="0"/>
    <p:restoredTop sz="94095" autoAdjust="0"/>
  </p:normalViewPr>
  <p:slideViewPr>
    <p:cSldViewPr>
      <p:cViewPr varScale="1">
        <p:scale>
          <a:sx n="39" d="100"/>
          <a:sy n="39" d="100"/>
        </p:scale>
        <p:origin x="1460" y="2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51" d="100"/>
          <a:sy n="51" d="100"/>
        </p:scale>
        <p:origin x="2624" y="4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6434"/>
          </a:xfrm>
          <a:prstGeom prst="rect">
            <a:avLst/>
          </a:prstGeom>
        </p:spPr>
        <p:txBody>
          <a:bodyPr vert="horz" lIns="91440" tIns="45720" rIns="91440" bIns="45720" rtlCol="0"/>
          <a:lstStyle>
            <a:lvl1pPr algn="r">
              <a:defRPr sz="1200"/>
            </a:lvl1pPr>
          </a:lstStyle>
          <a:p>
            <a:fld id="{DC2F17DD-F9C4-42C0-B318-ECCEBFD5C439}" type="datetimeFigureOut">
              <a:rPr lang="en-US" smtClean="0"/>
              <a:t>5/18/2021</a:t>
            </a:fld>
            <a:endParaRPr lang="en-US" dirty="0"/>
          </a:p>
        </p:txBody>
      </p:sp>
      <p:sp>
        <p:nvSpPr>
          <p:cNvPr id="4" name="Footer Placeholder 3"/>
          <p:cNvSpPr>
            <a:spLocks noGrp="1"/>
          </p:cNvSpPr>
          <p:nvPr>
            <p:ph type="ftr" sz="quarter" idx="2"/>
          </p:nvPr>
        </p:nvSpPr>
        <p:spPr>
          <a:xfrm>
            <a:off x="0" y="8829967"/>
            <a:ext cx="3037840" cy="466433"/>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1440" tIns="45720" rIns="91440" bIns="45720" rtlCol="0" anchor="b"/>
          <a:lstStyle>
            <a:lvl1pPr algn="r">
              <a:defRPr sz="1200"/>
            </a:lvl1pPr>
          </a:lstStyle>
          <a:p>
            <a:fld id="{85709265-D93A-4CB9-9E1C-95028958B226}" type="slidenum">
              <a:rPr lang="en-US" smtClean="0"/>
              <a:t>‹#›</a:t>
            </a:fld>
            <a:endParaRPr lang="en-US" dirty="0"/>
          </a:p>
        </p:txBody>
      </p:sp>
    </p:spTree>
    <p:extLst>
      <p:ext uri="{BB962C8B-B14F-4D97-AF65-F5344CB8AC3E}">
        <p14:creationId xmlns:p14="http://schemas.microsoft.com/office/powerpoint/2010/main" val="13910728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1440" tIns="45720" rIns="91440" bIns="45720" rtlCol="0"/>
          <a:lstStyle>
            <a:lvl1pPr algn="r">
              <a:defRPr sz="1200"/>
            </a:lvl1pPr>
          </a:lstStyle>
          <a:p>
            <a:fld id="{E72FF9FC-C754-4515-B058-B7B378D6A432}" type="datetimeFigureOut">
              <a:rPr lang="en-US" smtClean="0"/>
              <a:t>5/18/2021</a:t>
            </a:fld>
            <a:endParaRPr lang="en-US" dirty="0"/>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701041" y="4473892"/>
            <a:ext cx="5608320" cy="3660458"/>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6433"/>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1440" tIns="45720" rIns="91440" bIns="45720" rtlCol="0" anchor="b"/>
          <a:lstStyle>
            <a:lvl1pPr algn="r">
              <a:defRPr sz="1200"/>
            </a:lvl1pPr>
          </a:lstStyle>
          <a:p>
            <a:fld id="{8015AED0-F47D-4378-B7D6-B30353CD46D5}" type="slidenum">
              <a:rPr lang="en-US" smtClean="0"/>
              <a:t>‹#›</a:t>
            </a:fld>
            <a:endParaRPr lang="en-US" dirty="0"/>
          </a:p>
        </p:txBody>
      </p:sp>
    </p:spTree>
    <p:extLst>
      <p:ext uri="{BB962C8B-B14F-4D97-AF65-F5344CB8AC3E}">
        <p14:creationId xmlns:p14="http://schemas.microsoft.com/office/powerpoint/2010/main" val="38624024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015AED0-F47D-4378-B7D6-B30353CD46D5}" type="slidenum">
              <a:rPr lang="en-US" smtClean="0"/>
              <a:t>1</a:t>
            </a:fld>
            <a:endParaRPr lang="en-US" dirty="0"/>
          </a:p>
        </p:txBody>
      </p:sp>
    </p:spTree>
    <p:extLst>
      <p:ext uri="{BB962C8B-B14F-4D97-AF65-F5344CB8AC3E}">
        <p14:creationId xmlns:p14="http://schemas.microsoft.com/office/powerpoint/2010/main" val="8057329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Z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ZA"/>
          </a:p>
        </p:txBody>
      </p:sp>
      <p:sp>
        <p:nvSpPr>
          <p:cNvPr id="4" name="Date Placeholder 3"/>
          <p:cNvSpPr>
            <a:spLocks noGrp="1"/>
          </p:cNvSpPr>
          <p:nvPr>
            <p:ph type="dt" sz="half" idx="10"/>
          </p:nvPr>
        </p:nvSpPr>
        <p:spPr/>
        <p:txBody>
          <a:bodyPr/>
          <a:lstStyle/>
          <a:p>
            <a:fld id="{73FD2597-41BD-4E67-B0FA-FCD58598F0CA}" type="datetime1">
              <a:rPr lang="en-ZA" smtClean="0"/>
              <a:t>2021/05/18</a:t>
            </a:fld>
            <a:endParaRPr lang="en-ZA" dirty="0"/>
          </a:p>
        </p:txBody>
      </p:sp>
      <p:sp>
        <p:nvSpPr>
          <p:cNvPr id="5" name="Footer Placeholder 4"/>
          <p:cNvSpPr>
            <a:spLocks noGrp="1"/>
          </p:cNvSpPr>
          <p:nvPr>
            <p:ph type="ftr" sz="quarter" idx="11"/>
          </p:nvPr>
        </p:nvSpPr>
        <p:spPr/>
        <p:txBody>
          <a:bodyPr/>
          <a:lstStyle/>
          <a:p>
            <a:endParaRPr lang="en-ZA" dirty="0"/>
          </a:p>
        </p:txBody>
      </p:sp>
      <p:sp>
        <p:nvSpPr>
          <p:cNvPr id="6" name="Slide Number Placeholder 5"/>
          <p:cNvSpPr>
            <a:spLocks noGrp="1"/>
          </p:cNvSpPr>
          <p:nvPr>
            <p:ph type="sldNum" sz="quarter" idx="12"/>
          </p:nvPr>
        </p:nvSpPr>
        <p:spPr/>
        <p:txBody>
          <a:bodyPr/>
          <a:lstStyle/>
          <a:p>
            <a:fld id="{CDAF3C70-3F06-4597-AE16-5F5EF8F327DE}" type="slidenum">
              <a:rPr lang="en-ZA" smtClean="0"/>
              <a:t>‹#›</a:t>
            </a:fld>
            <a:endParaRPr lang="en-ZA" dirty="0"/>
          </a:p>
        </p:txBody>
      </p:sp>
      <p:pic>
        <p:nvPicPr>
          <p:cNvPr id="7" name="Picture 6"/>
          <p:cNvPicPr>
            <a:picLocks noChangeAspect="1"/>
          </p:cNvPicPr>
          <p:nvPr userDrawn="1"/>
        </p:nvPicPr>
        <p:blipFill>
          <a:blip r:embed="rId2"/>
          <a:stretch>
            <a:fillRect/>
          </a:stretch>
        </p:blipFill>
        <p:spPr>
          <a:xfrm>
            <a:off x="0" y="1518"/>
            <a:ext cx="9144000" cy="6854964"/>
          </a:xfrm>
          <a:prstGeom prst="rect">
            <a:avLst/>
          </a:prstGeom>
        </p:spPr>
      </p:pic>
    </p:spTree>
    <p:extLst>
      <p:ext uri="{BB962C8B-B14F-4D97-AF65-F5344CB8AC3E}">
        <p14:creationId xmlns:p14="http://schemas.microsoft.com/office/powerpoint/2010/main" val="1439446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4CBCDFB7-B0C3-433F-AAA3-9154EB35DC25}" type="datetime1">
              <a:rPr lang="en-ZA" smtClean="0"/>
              <a:t>2021/05/18</a:t>
            </a:fld>
            <a:endParaRPr lang="en-ZA" dirty="0"/>
          </a:p>
        </p:txBody>
      </p:sp>
      <p:sp>
        <p:nvSpPr>
          <p:cNvPr id="5" name="Footer Placeholder 4"/>
          <p:cNvSpPr>
            <a:spLocks noGrp="1"/>
          </p:cNvSpPr>
          <p:nvPr>
            <p:ph type="ftr" sz="quarter" idx="11"/>
          </p:nvPr>
        </p:nvSpPr>
        <p:spPr/>
        <p:txBody>
          <a:bodyPr/>
          <a:lstStyle/>
          <a:p>
            <a:endParaRPr lang="en-ZA" dirty="0"/>
          </a:p>
        </p:txBody>
      </p:sp>
      <p:sp>
        <p:nvSpPr>
          <p:cNvPr id="6" name="Slide Number Placeholder 5"/>
          <p:cNvSpPr>
            <a:spLocks noGrp="1"/>
          </p:cNvSpPr>
          <p:nvPr>
            <p:ph type="sldNum" sz="quarter" idx="12"/>
          </p:nvPr>
        </p:nvSpPr>
        <p:spPr/>
        <p:txBody>
          <a:bodyPr/>
          <a:lstStyle/>
          <a:p>
            <a:fld id="{CDAF3C70-3F06-4597-AE16-5F5EF8F327DE}" type="slidenum">
              <a:rPr lang="en-ZA" smtClean="0"/>
              <a:t>‹#›</a:t>
            </a:fld>
            <a:endParaRPr lang="en-ZA" dirty="0"/>
          </a:p>
        </p:txBody>
      </p:sp>
    </p:spTree>
    <p:extLst>
      <p:ext uri="{BB962C8B-B14F-4D97-AF65-F5344CB8AC3E}">
        <p14:creationId xmlns:p14="http://schemas.microsoft.com/office/powerpoint/2010/main" val="5071932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A44EC144-FD86-411C-AA3C-B6C6423F9043}" type="datetime1">
              <a:rPr lang="en-ZA" smtClean="0"/>
              <a:t>2021/05/18</a:t>
            </a:fld>
            <a:endParaRPr lang="en-ZA" dirty="0"/>
          </a:p>
        </p:txBody>
      </p:sp>
      <p:sp>
        <p:nvSpPr>
          <p:cNvPr id="5" name="Footer Placeholder 4"/>
          <p:cNvSpPr>
            <a:spLocks noGrp="1"/>
          </p:cNvSpPr>
          <p:nvPr>
            <p:ph type="ftr" sz="quarter" idx="11"/>
          </p:nvPr>
        </p:nvSpPr>
        <p:spPr/>
        <p:txBody>
          <a:bodyPr/>
          <a:lstStyle/>
          <a:p>
            <a:endParaRPr lang="en-ZA" dirty="0"/>
          </a:p>
        </p:txBody>
      </p:sp>
      <p:sp>
        <p:nvSpPr>
          <p:cNvPr id="6" name="Slide Number Placeholder 5"/>
          <p:cNvSpPr>
            <a:spLocks noGrp="1"/>
          </p:cNvSpPr>
          <p:nvPr>
            <p:ph type="sldNum" sz="quarter" idx="12"/>
          </p:nvPr>
        </p:nvSpPr>
        <p:spPr/>
        <p:txBody>
          <a:bodyPr/>
          <a:lstStyle/>
          <a:p>
            <a:fld id="{CDAF3C70-3F06-4597-AE16-5F5EF8F327DE}" type="slidenum">
              <a:rPr lang="en-ZA" smtClean="0"/>
              <a:t>‹#›</a:t>
            </a:fld>
            <a:endParaRPr lang="en-ZA" dirty="0"/>
          </a:p>
        </p:txBody>
      </p:sp>
    </p:spTree>
    <p:extLst>
      <p:ext uri="{BB962C8B-B14F-4D97-AF65-F5344CB8AC3E}">
        <p14:creationId xmlns:p14="http://schemas.microsoft.com/office/powerpoint/2010/main" val="28819153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280A4B9-735D-4E17-AAC5-BB8146EADD84}" type="datetime1">
              <a:rPr lang="en-ZA" smtClean="0"/>
              <a:t>2021/05/18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A90D41-3C64-4E7B-8B79-51D67B05216A}" type="slidenum">
              <a:rPr lang="en-US" smtClean="0"/>
              <a:t>‹#›</a:t>
            </a:fld>
            <a:endParaRPr lang="en-US" dirty="0"/>
          </a:p>
        </p:txBody>
      </p:sp>
    </p:spTree>
    <p:extLst>
      <p:ext uri="{BB962C8B-B14F-4D97-AF65-F5344CB8AC3E}">
        <p14:creationId xmlns:p14="http://schemas.microsoft.com/office/powerpoint/2010/main" val="21633736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BFFF4A-61AF-497B-B23F-A8BF9C40B648}" type="datetime1">
              <a:rPr lang="en-ZA" smtClean="0"/>
              <a:t>2021/05/18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A90D41-3C64-4E7B-8B79-51D67B05216A}" type="slidenum">
              <a:rPr lang="en-US" smtClean="0"/>
              <a:t>‹#›</a:t>
            </a:fld>
            <a:endParaRPr lang="en-US" dirty="0"/>
          </a:p>
        </p:txBody>
      </p:sp>
    </p:spTree>
    <p:extLst>
      <p:ext uri="{BB962C8B-B14F-4D97-AF65-F5344CB8AC3E}">
        <p14:creationId xmlns:p14="http://schemas.microsoft.com/office/powerpoint/2010/main" val="3388097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BE30ACE-6EC8-49F9-9E86-750B41642DB7}" type="datetime1">
              <a:rPr lang="en-ZA" smtClean="0"/>
              <a:t>2021/05/18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A90D41-3C64-4E7B-8B79-51D67B05216A}" type="slidenum">
              <a:rPr lang="en-US" smtClean="0"/>
              <a:t>‹#›</a:t>
            </a:fld>
            <a:endParaRPr lang="en-US" dirty="0"/>
          </a:p>
        </p:txBody>
      </p:sp>
    </p:spTree>
    <p:extLst>
      <p:ext uri="{BB962C8B-B14F-4D97-AF65-F5344CB8AC3E}">
        <p14:creationId xmlns:p14="http://schemas.microsoft.com/office/powerpoint/2010/main" val="40643850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671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825625"/>
            <a:ext cx="38671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11701D7-E3A3-47BE-A34F-24EAD1EA9C15}" type="datetime1">
              <a:rPr lang="en-ZA" smtClean="0"/>
              <a:t>2021/05/18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1A90D41-3C64-4E7B-8B79-51D67B05216A}" type="slidenum">
              <a:rPr lang="en-US" smtClean="0"/>
              <a:t>‹#›</a:t>
            </a:fld>
            <a:endParaRPr lang="en-US" dirty="0"/>
          </a:p>
        </p:txBody>
      </p:sp>
    </p:spTree>
    <p:extLst>
      <p:ext uri="{BB962C8B-B14F-4D97-AF65-F5344CB8AC3E}">
        <p14:creationId xmlns:p14="http://schemas.microsoft.com/office/powerpoint/2010/main" val="5865354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4B5B6FF-F131-4CD4-BB55-05B00F0931DE}" type="datetime1">
              <a:rPr lang="en-ZA" smtClean="0"/>
              <a:t>2021/05/18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1A90D41-3C64-4E7B-8B79-51D67B05216A}" type="slidenum">
              <a:rPr lang="en-US" smtClean="0"/>
              <a:t>‹#›</a:t>
            </a:fld>
            <a:endParaRPr lang="en-US" dirty="0"/>
          </a:p>
        </p:txBody>
      </p:sp>
    </p:spTree>
    <p:extLst>
      <p:ext uri="{BB962C8B-B14F-4D97-AF65-F5344CB8AC3E}">
        <p14:creationId xmlns:p14="http://schemas.microsoft.com/office/powerpoint/2010/main" val="12831349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5DD1C4B-5F18-446E-99D4-9AC9D591FF51}" type="datetime1">
              <a:rPr lang="en-ZA" smtClean="0"/>
              <a:t>2021/05/18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1A90D41-3C64-4E7B-8B79-51D67B05216A}" type="slidenum">
              <a:rPr lang="en-US" smtClean="0"/>
              <a:t>‹#›</a:t>
            </a:fld>
            <a:endParaRPr lang="en-US" dirty="0"/>
          </a:p>
        </p:txBody>
      </p:sp>
    </p:spTree>
    <p:extLst>
      <p:ext uri="{BB962C8B-B14F-4D97-AF65-F5344CB8AC3E}">
        <p14:creationId xmlns:p14="http://schemas.microsoft.com/office/powerpoint/2010/main" val="9517129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E430D4-FF5F-4F30-BC31-E33A9F123251}" type="datetime1">
              <a:rPr lang="en-ZA" smtClean="0"/>
              <a:t>2021/05/18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1A90D41-3C64-4E7B-8B79-51D67B05216A}" type="slidenum">
              <a:rPr lang="en-US" smtClean="0"/>
              <a:t>‹#›</a:t>
            </a:fld>
            <a:endParaRPr lang="en-US" dirty="0"/>
          </a:p>
        </p:txBody>
      </p:sp>
    </p:spTree>
    <p:extLst>
      <p:ext uri="{BB962C8B-B14F-4D97-AF65-F5344CB8AC3E}">
        <p14:creationId xmlns:p14="http://schemas.microsoft.com/office/powerpoint/2010/main" val="317901222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6B764F-6578-4064-902C-E0F0EAA3D069}" type="datetime1">
              <a:rPr lang="en-ZA" smtClean="0"/>
              <a:t>2021/05/18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1A90D41-3C64-4E7B-8B79-51D67B05216A}" type="slidenum">
              <a:rPr lang="en-US" smtClean="0"/>
              <a:t>‹#›</a:t>
            </a:fld>
            <a:endParaRPr lang="en-US" dirty="0"/>
          </a:p>
        </p:txBody>
      </p:sp>
    </p:spTree>
    <p:extLst>
      <p:ext uri="{BB962C8B-B14F-4D97-AF65-F5344CB8AC3E}">
        <p14:creationId xmlns:p14="http://schemas.microsoft.com/office/powerpoint/2010/main" val="11547355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470DEAA0-B222-44D9-AF02-1684CDA75CB1}" type="datetime1">
              <a:rPr lang="en-ZA" smtClean="0"/>
              <a:t>2021/05/18</a:t>
            </a:fld>
            <a:endParaRPr lang="en-ZA" dirty="0"/>
          </a:p>
        </p:txBody>
      </p:sp>
      <p:sp>
        <p:nvSpPr>
          <p:cNvPr id="5" name="Footer Placeholder 4"/>
          <p:cNvSpPr>
            <a:spLocks noGrp="1"/>
          </p:cNvSpPr>
          <p:nvPr>
            <p:ph type="ftr" sz="quarter" idx="11"/>
          </p:nvPr>
        </p:nvSpPr>
        <p:spPr/>
        <p:txBody>
          <a:bodyPr/>
          <a:lstStyle/>
          <a:p>
            <a:endParaRPr lang="en-ZA" dirty="0"/>
          </a:p>
        </p:txBody>
      </p:sp>
      <p:sp>
        <p:nvSpPr>
          <p:cNvPr id="6" name="Slide Number Placeholder 5"/>
          <p:cNvSpPr>
            <a:spLocks noGrp="1"/>
          </p:cNvSpPr>
          <p:nvPr>
            <p:ph type="sldNum" sz="quarter" idx="12"/>
          </p:nvPr>
        </p:nvSpPr>
        <p:spPr/>
        <p:txBody>
          <a:bodyPr/>
          <a:lstStyle>
            <a:lvl1pPr>
              <a:defRPr>
                <a:solidFill>
                  <a:srgbClr val="000000"/>
                </a:solidFill>
                <a:latin typeface="Arial" panose="020B0604020202020204" pitchFamily="34" charset="0"/>
                <a:cs typeface="Arial" panose="020B0604020202020204" pitchFamily="34" charset="0"/>
              </a:defRPr>
            </a:lvl1pPr>
          </a:lstStyle>
          <a:p>
            <a:fld id="{CDAF3C70-3F06-4597-AE16-5F5EF8F327DE}" type="slidenum">
              <a:rPr lang="en-ZA" smtClean="0"/>
              <a:pPr/>
              <a:t>‹#›</a:t>
            </a:fld>
            <a:endParaRPr lang="en-ZA" dirty="0"/>
          </a:p>
        </p:txBody>
      </p:sp>
    </p:spTree>
    <p:extLst>
      <p:ext uri="{BB962C8B-B14F-4D97-AF65-F5344CB8AC3E}">
        <p14:creationId xmlns:p14="http://schemas.microsoft.com/office/powerpoint/2010/main" val="134596405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0A1AC4F-01D4-4E05-8EEC-C7CA08C00AB2}" type="datetime1">
              <a:rPr lang="en-ZA" smtClean="0"/>
              <a:t>2021/05/18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1A90D41-3C64-4E7B-8B79-51D67B05216A}" type="slidenum">
              <a:rPr lang="en-US" smtClean="0"/>
              <a:t>‹#›</a:t>
            </a:fld>
            <a:endParaRPr lang="en-US" dirty="0"/>
          </a:p>
        </p:txBody>
      </p:sp>
    </p:spTree>
    <p:extLst>
      <p:ext uri="{BB962C8B-B14F-4D97-AF65-F5344CB8AC3E}">
        <p14:creationId xmlns:p14="http://schemas.microsoft.com/office/powerpoint/2010/main" val="187744669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6F74F6-27B7-4CE5-80FB-028B39AC9A73}" type="datetime1">
              <a:rPr lang="en-ZA" smtClean="0"/>
              <a:t>2021/05/18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A90D41-3C64-4E7B-8B79-51D67B05216A}" type="slidenum">
              <a:rPr lang="en-US" smtClean="0"/>
              <a:t>‹#›</a:t>
            </a:fld>
            <a:endParaRPr lang="en-US" dirty="0"/>
          </a:p>
        </p:txBody>
      </p:sp>
    </p:spTree>
    <p:extLst>
      <p:ext uri="{BB962C8B-B14F-4D97-AF65-F5344CB8AC3E}">
        <p14:creationId xmlns:p14="http://schemas.microsoft.com/office/powerpoint/2010/main" val="20580532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7626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893011-430D-49CF-AB92-6417B5804E02}" type="datetime1">
              <a:rPr lang="en-ZA" smtClean="0"/>
              <a:t>2021/05/18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A90D41-3C64-4E7B-8B79-51D67B05216A}" type="slidenum">
              <a:rPr lang="en-US" smtClean="0"/>
              <a:t>‹#›</a:t>
            </a:fld>
            <a:endParaRPr lang="en-US" dirty="0"/>
          </a:p>
        </p:txBody>
      </p:sp>
    </p:spTree>
    <p:extLst>
      <p:ext uri="{BB962C8B-B14F-4D97-AF65-F5344CB8AC3E}">
        <p14:creationId xmlns:p14="http://schemas.microsoft.com/office/powerpoint/2010/main" val="19370259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7DDB1E7-6F80-41D8-8ED3-FFDD70EC8167}" type="datetime1">
              <a:rPr lang="en-ZA" smtClean="0"/>
              <a:t>2021/05/18</a:t>
            </a:fld>
            <a:endParaRPr lang="en-ZA" dirty="0"/>
          </a:p>
        </p:txBody>
      </p:sp>
      <p:sp>
        <p:nvSpPr>
          <p:cNvPr id="5" name="Footer Placeholder 4"/>
          <p:cNvSpPr>
            <a:spLocks noGrp="1"/>
          </p:cNvSpPr>
          <p:nvPr>
            <p:ph type="ftr" sz="quarter" idx="11"/>
          </p:nvPr>
        </p:nvSpPr>
        <p:spPr/>
        <p:txBody>
          <a:bodyPr/>
          <a:lstStyle/>
          <a:p>
            <a:endParaRPr lang="en-ZA" dirty="0"/>
          </a:p>
        </p:txBody>
      </p:sp>
      <p:sp>
        <p:nvSpPr>
          <p:cNvPr id="6" name="Slide Number Placeholder 5"/>
          <p:cNvSpPr>
            <a:spLocks noGrp="1"/>
          </p:cNvSpPr>
          <p:nvPr>
            <p:ph type="sldNum" sz="quarter" idx="12"/>
          </p:nvPr>
        </p:nvSpPr>
        <p:spPr/>
        <p:txBody>
          <a:bodyPr/>
          <a:lstStyle/>
          <a:p>
            <a:fld id="{CDAF3C70-3F06-4597-AE16-5F5EF8F327DE}" type="slidenum">
              <a:rPr lang="en-ZA" smtClean="0"/>
              <a:t>‹#›</a:t>
            </a:fld>
            <a:endParaRPr lang="en-ZA" dirty="0"/>
          </a:p>
        </p:txBody>
      </p:sp>
    </p:spTree>
    <p:extLst>
      <p:ext uri="{BB962C8B-B14F-4D97-AF65-F5344CB8AC3E}">
        <p14:creationId xmlns:p14="http://schemas.microsoft.com/office/powerpoint/2010/main" val="37856683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ate Placeholder 4"/>
          <p:cNvSpPr>
            <a:spLocks noGrp="1"/>
          </p:cNvSpPr>
          <p:nvPr>
            <p:ph type="dt" sz="half" idx="10"/>
          </p:nvPr>
        </p:nvSpPr>
        <p:spPr/>
        <p:txBody>
          <a:bodyPr/>
          <a:lstStyle/>
          <a:p>
            <a:fld id="{7B49C4AD-ECCF-434E-A128-303F1CE52C30}" type="datetime1">
              <a:rPr lang="en-ZA" smtClean="0"/>
              <a:t>2021/05/18</a:t>
            </a:fld>
            <a:endParaRPr lang="en-ZA" dirty="0"/>
          </a:p>
        </p:txBody>
      </p:sp>
      <p:sp>
        <p:nvSpPr>
          <p:cNvPr id="6" name="Footer Placeholder 5"/>
          <p:cNvSpPr>
            <a:spLocks noGrp="1"/>
          </p:cNvSpPr>
          <p:nvPr>
            <p:ph type="ftr" sz="quarter" idx="11"/>
          </p:nvPr>
        </p:nvSpPr>
        <p:spPr/>
        <p:txBody>
          <a:bodyPr/>
          <a:lstStyle/>
          <a:p>
            <a:endParaRPr lang="en-ZA" dirty="0"/>
          </a:p>
        </p:txBody>
      </p:sp>
      <p:sp>
        <p:nvSpPr>
          <p:cNvPr id="7" name="Slide Number Placeholder 6"/>
          <p:cNvSpPr>
            <a:spLocks noGrp="1"/>
          </p:cNvSpPr>
          <p:nvPr>
            <p:ph type="sldNum" sz="quarter" idx="12"/>
          </p:nvPr>
        </p:nvSpPr>
        <p:spPr/>
        <p:txBody>
          <a:bodyPr/>
          <a:lstStyle/>
          <a:p>
            <a:fld id="{CDAF3C70-3F06-4597-AE16-5F5EF8F327DE}" type="slidenum">
              <a:rPr lang="en-ZA" smtClean="0"/>
              <a:t>‹#›</a:t>
            </a:fld>
            <a:endParaRPr lang="en-ZA" dirty="0"/>
          </a:p>
        </p:txBody>
      </p:sp>
    </p:spTree>
    <p:extLst>
      <p:ext uri="{BB962C8B-B14F-4D97-AF65-F5344CB8AC3E}">
        <p14:creationId xmlns:p14="http://schemas.microsoft.com/office/powerpoint/2010/main" val="37356952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ate Placeholder 6"/>
          <p:cNvSpPr>
            <a:spLocks noGrp="1"/>
          </p:cNvSpPr>
          <p:nvPr>
            <p:ph type="dt" sz="half" idx="10"/>
          </p:nvPr>
        </p:nvSpPr>
        <p:spPr/>
        <p:txBody>
          <a:bodyPr/>
          <a:lstStyle/>
          <a:p>
            <a:fld id="{1909DDE7-04E3-4066-8EBE-498500C792F9}" type="datetime1">
              <a:rPr lang="en-ZA" smtClean="0"/>
              <a:t>2021/05/18</a:t>
            </a:fld>
            <a:endParaRPr lang="en-ZA" dirty="0"/>
          </a:p>
        </p:txBody>
      </p:sp>
      <p:sp>
        <p:nvSpPr>
          <p:cNvPr id="8" name="Footer Placeholder 7"/>
          <p:cNvSpPr>
            <a:spLocks noGrp="1"/>
          </p:cNvSpPr>
          <p:nvPr>
            <p:ph type="ftr" sz="quarter" idx="11"/>
          </p:nvPr>
        </p:nvSpPr>
        <p:spPr/>
        <p:txBody>
          <a:bodyPr/>
          <a:lstStyle/>
          <a:p>
            <a:endParaRPr lang="en-ZA" dirty="0"/>
          </a:p>
        </p:txBody>
      </p:sp>
      <p:sp>
        <p:nvSpPr>
          <p:cNvPr id="9" name="Slide Number Placeholder 8"/>
          <p:cNvSpPr>
            <a:spLocks noGrp="1"/>
          </p:cNvSpPr>
          <p:nvPr>
            <p:ph type="sldNum" sz="quarter" idx="12"/>
          </p:nvPr>
        </p:nvSpPr>
        <p:spPr/>
        <p:txBody>
          <a:bodyPr/>
          <a:lstStyle/>
          <a:p>
            <a:fld id="{CDAF3C70-3F06-4597-AE16-5F5EF8F327DE}" type="slidenum">
              <a:rPr lang="en-ZA" smtClean="0"/>
              <a:t>‹#›</a:t>
            </a:fld>
            <a:endParaRPr lang="en-ZA" dirty="0"/>
          </a:p>
        </p:txBody>
      </p:sp>
    </p:spTree>
    <p:extLst>
      <p:ext uri="{BB962C8B-B14F-4D97-AF65-F5344CB8AC3E}">
        <p14:creationId xmlns:p14="http://schemas.microsoft.com/office/powerpoint/2010/main" val="8990709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ate Placeholder 2"/>
          <p:cNvSpPr>
            <a:spLocks noGrp="1"/>
          </p:cNvSpPr>
          <p:nvPr>
            <p:ph type="dt" sz="half" idx="10"/>
          </p:nvPr>
        </p:nvSpPr>
        <p:spPr/>
        <p:txBody>
          <a:bodyPr/>
          <a:lstStyle/>
          <a:p>
            <a:fld id="{925F3B1F-CD8A-49FD-B6DC-E0A98F735609}" type="datetime1">
              <a:rPr lang="en-ZA" smtClean="0"/>
              <a:t>2021/05/18</a:t>
            </a:fld>
            <a:endParaRPr lang="en-ZA" dirty="0"/>
          </a:p>
        </p:txBody>
      </p:sp>
      <p:sp>
        <p:nvSpPr>
          <p:cNvPr id="4" name="Footer Placeholder 3"/>
          <p:cNvSpPr>
            <a:spLocks noGrp="1"/>
          </p:cNvSpPr>
          <p:nvPr>
            <p:ph type="ftr" sz="quarter" idx="11"/>
          </p:nvPr>
        </p:nvSpPr>
        <p:spPr/>
        <p:txBody>
          <a:bodyPr/>
          <a:lstStyle/>
          <a:p>
            <a:endParaRPr lang="en-ZA" dirty="0"/>
          </a:p>
        </p:txBody>
      </p:sp>
      <p:sp>
        <p:nvSpPr>
          <p:cNvPr id="5" name="Slide Number Placeholder 4"/>
          <p:cNvSpPr>
            <a:spLocks noGrp="1"/>
          </p:cNvSpPr>
          <p:nvPr>
            <p:ph type="sldNum" sz="quarter" idx="12"/>
          </p:nvPr>
        </p:nvSpPr>
        <p:spPr/>
        <p:txBody>
          <a:bodyPr/>
          <a:lstStyle/>
          <a:p>
            <a:fld id="{CDAF3C70-3F06-4597-AE16-5F5EF8F327DE}" type="slidenum">
              <a:rPr lang="en-ZA" smtClean="0"/>
              <a:t>‹#›</a:t>
            </a:fld>
            <a:endParaRPr lang="en-ZA" dirty="0"/>
          </a:p>
        </p:txBody>
      </p:sp>
    </p:spTree>
    <p:extLst>
      <p:ext uri="{BB962C8B-B14F-4D97-AF65-F5344CB8AC3E}">
        <p14:creationId xmlns:p14="http://schemas.microsoft.com/office/powerpoint/2010/main" val="25442880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967EF33-5FEF-4D64-B5B4-D85D5472B3E0}" type="datetime1">
              <a:rPr lang="en-ZA" smtClean="0"/>
              <a:t>2021/05/18</a:t>
            </a:fld>
            <a:endParaRPr lang="en-ZA" dirty="0"/>
          </a:p>
        </p:txBody>
      </p:sp>
      <p:sp>
        <p:nvSpPr>
          <p:cNvPr id="3" name="Footer Placeholder 2"/>
          <p:cNvSpPr>
            <a:spLocks noGrp="1"/>
          </p:cNvSpPr>
          <p:nvPr>
            <p:ph type="ftr" sz="quarter" idx="11"/>
          </p:nvPr>
        </p:nvSpPr>
        <p:spPr/>
        <p:txBody>
          <a:bodyPr/>
          <a:lstStyle/>
          <a:p>
            <a:endParaRPr lang="en-ZA" dirty="0"/>
          </a:p>
        </p:txBody>
      </p:sp>
      <p:sp>
        <p:nvSpPr>
          <p:cNvPr id="4" name="Slide Number Placeholder 3"/>
          <p:cNvSpPr>
            <a:spLocks noGrp="1"/>
          </p:cNvSpPr>
          <p:nvPr>
            <p:ph type="sldNum" sz="quarter" idx="12"/>
          </p:nvPr>
        </p:nvSpPr>
        <p:spPr/>
        <p:txBody>
          <a:bodyPr/>
          <a:lstStyle/>
          <a:p>
            <a:fld id="{CDAF3C70-3F06-4597-AE16-5F5EF8F327DE}" type="slidenum">
              <a:rPr lang="en-ZA" smtClean="0"/>
              <a:t>‹#›</a:t>
            </a:fld>
            <a:endParaRPr lang="en-ZA" dirty="0"/>
          </a:p>
        </p:txBody>
      </p:sp>
    </p:spTree>
    <p:extLst>
      <p:ext uri="{BB962C8B-B14F-4D97-AF65-F5344CB8AC3E}">
        <p14:creationId xmlns:p14="http://schemas.microsoft.com/office/powerpoint/2010/main" val="19264576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7E9017-76CB-498F-8146-474F0D1172C3}" type="datetime1">
              <a:rPr lang="en-ZA" smtClean="0"/>
              <a:t>2021/05/18</a:t>
            </a:fld>
            <a:endParaRPr lang="en-ZA" dirty="0"/>
          </a:p>
        </p:txBody>
      </p:sp>
      <p:sp>
        <p:nvSpPr>
          <p:cNvPr id="6" name="Footer Placeholder 5"/>
          <p:cNvSpPr>
            <a:spLocks noGrp="1"/>
          </p:cNvSpPr>
          <p:nvPr>
            <p:ph type="ftr" sz="quarter" idx="11"/>
          </p:nvPr>
        </p:nvSpPr>
        <p:spPr/>
        <p:txBody>
          <a:bodyPr/>
          <a:lstStyle/>
          <a:p>
            <a:endParaRPr lang="en-ZA" dirty="0"/>
          </a:p>
        </p:txBody>
      </p:sp>
      <p:sp>
        <p:nvSpPr>
          <p:cNvPr id="7" name="Slide Number Placeholder 6"/>
          <p:cNvSpPr>
            <a:spLocks noGrp="1"/>
          </p:cNvSpPr>
          <p:nvPr>
            <p:ph type="sldNum" sz="quarter" idx="12"/>
          </p:nvPr>
        </p:nvSpPr>
        <p:spPr/>
        <p:txBody>
          <a:bodyPr/>
          <a:lstStyle/>
          <a:p>
            <a:fld id="{CDAF3C70-3F06-4597-AE16-5F5EF8F327DE}" type="slidenum">
              <a:rPr lang="en-ZA" smtClean="0"/>
              <a:t>‹#›</a:t>
            </a:fld>
            <a:endParaRPr lang="en-ZA" dirty="0"/>
          </a:p>
        </p:txBody>
      </p:sp>
    </p:spTree>
    <p:extLst>
      <p:ext uri="{BB962C8B-B14F-4D97-AF65-F5344CB8AC3E}">
        <p14:creationId xmlns:p14="http://schemas.microsoft.com/office/powerpoint/2010/main" val="23528910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0F52C5-8FF0-4A76-B527-234A6C3E3A54}" type="datetime1">
              <a:rPr lang="en-ZA" smtClean="0"/>
              <a:t>2021/05/18</a:t>
            </a:fld>
            <a:endParaRPr lang="en-ZA" dirty="0"/>
          </a:p>
        </p:txBody>
      </p:sp>
      <p:sp>
        <p:nvSpPr>
          <p:cNvPr id="6" name="Footer Placeholder 5"/>
          <p:cNvSpPr>
            <a:spLocks noGrp="1"/>
          </p:cNvSpPr>
          <p:nvPr>
            <p:ph type="ftr" sz="quarter" idx="11"/>
          </p:nvPr>
        </p:nvSpPr>
        <p:spPr/>
        <p:txBody>
          <a:bodyPr/>
          <a:lstStyle/>
          <a:p>
            <a:endParaRPr lang="en-ZA" dirty="0"/>
          </a:p>
        </p:txBody>
      </p:sp>
      <p:sp>
        <p:nvSpPr>
          <p:cNvPr id="7" name="Slide Number Placeholder 6"/>
          <p:cNvSpPr>
            <a:spLocks noGrp="1"/>
          </p:cNvSpPr>
          <p:nvPr>
            <p:ph type="sldNum" sz="quarter" idx="12"/>
          </p:nvPr>
        </p:nvSpPr>
        <p:spPr/>
        <p:txBody>
          <a:bodyPr/>
          <a:lstStyle/>
          <a:p>
            <a:fld id="{CDAF3C70-3F06-4597-AE16-5F5EF8F327DE}" type="slidenum">
              <a:rPr lang="en-ZA" smtClean="0"/>
              <a:t>‹#›</a:t>
            </a:fld>
            <a:endParaRPr lang="en-ZA" dirty="0"/>
          </a:p>
        </p:txBody>
      </p:sp>
    </p:spTree>
    <p:extLst>
      <p:ext uri="{BB962C8B-B14F-4D97-AF65-F5344CB8AC3E}">
        <p14:creationId xmlns:p14="http://schemas.microsoft.com/office/powerpoint/2010/main" val="33308545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Z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63F728-0AE1-4770-BACF-3ACCDF73216D}" type="datetime1">
              <a:rPr lang="en-ZA" smtClean="0"/>
              <a:t>2021/05/18</a:t>
            </a:fld>
            <a:endParaRPr lang="en-ZA"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dirty="0"/>
          </a:p>
        </p:txBody>
      </p:sp>
      <p:sp>
        <p:nvSpPr>
          <p:cNvPr id="6" name="Slide Number Placeholder 5"/>
          <p:cNvSpPr>
            <a:spLocks noGrp="1"/>
          </p:cNvSpPr>
          <p:nvPr>
            <p:ph type="sldNum" sz="quarter" idx="4"/>
          </p:nvPr>
        </p:nvSpPr>
        <p:spPr>
          <a:xfrm>
            <a:off x="6588224" y="6173787"/>
            <a:ext cx="2133600" cy="365125"/>
          </a:xfrm>
          <a:prstGeom prst="rect">
            <a:avLst/>
          </a:prstGeom>
        </p:spPr>
        <p:txBody>
          <a:bodyPr vert="horz" lIns="91440" tIns="45720" rIns="91440" bIns="45720" rtlCol="0" anchor="ctr"/>
          <a:lstStyle>
            <a:lvl1pPr algn="r">
              <a:defRPr sz="1200">
                <a:solidFill>
                  <a:schemeClr val="tx1"/>
                </a:solidFill>
              </a:defRPr>
            </a:lvl1pPr>
          </a:lstStyle>
          <a:p>
            <a:fld id="{CDAF3C70-3F06-4597-AE16-5F5EF8F327DE}" type="slidenum">
              <a:rPr lang="en-ZA" smtClean="0"/>
              <a:pPr/>
              <a:t>‹#›</a:t>
            </a:fld>
            <a:endParaRPr lang="en-ZA" dirty="0"/>
          </a:p>
        </p:txBody>
      </p:sp>
    </p:spTree>
    <p:extLst>
      <p:ext uri="{BB962C8B-B14F-4D97-AF65-F5344CB8AC3E}">
        <p14:creationId xmlns:p14="http://schemas.microsoft.com/office/powerpoint/2010/main" val="31765883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CB665D-25DA-49BF-9842-205D3D3AFABD}" type="datetime1">
              <a:rPr lang="en-ZA" smtClean="0"/>
              <a:t>2021/05/18</a:t>
            </a:fld>
            <a:endParaRPr lang="en-US" dirty="0"/>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A90D41-3C64-4E7B-8B79-51D67B05216A}" type="slidenum">
              <a:rPr lang="en-US" smtClean="0"/>
              <a:t>‹#›</a:t>
            </a:fld>
            <a:endParaRPr lang="en-US" dirty="0"/>
          </a:p>
        </p:txBody>
      </p:sp>
    </p:spTree>
    <p:extLst>
      <p:ext uri="{BB962C8B-B14F-4D97-AF65-F5344CB8AC3E}">
        <p14:creationId xmlns:p14="http://schemas.microsoft.com/office/powerpoint/2010/main" val="245412224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12" y="0"/>
            <a:ext cx="9180000" cy="6885000"/>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5536" y="3482059"/>
            <a:ext cx="1800200" cy="2179189"/>
          </a:xfrm>
          <a:prstGeom prst="rect">
            <a:avLst/>
          </a:prstGeom>
        </p:spPr>
      </p:pic>
      <p:sp>
        <p:nvSpPr>
          <p:cNvPr id="6" name="TextBox 5"/>
          <p:cNvSpPr txBox="1"/>
          <p:nvPr/>
        </p:nvSpPr>
        <p:spPr>
          <a:xfrm>
            <a:off x="2391725" y="1358099"/>
            <a:ext cx="6408712" cy="2554545"/>
          </a:xfrm>
          <a:prstGeom prst="rect">
            <a:avLst/>
          </a:prstGeom>
          <a:noFill/>
        </p:spPr>
        <p:txBody>
          <a:bodyPr wrap="square" rtlCol="0">
            <a:spAutoFit/>
          </a:bodyPr>
          <a:lstStyle/>
          <a:p>
            <a:pPr algn="r"/>
            <a:r>
              <a:rPr lang="en-US" sz="3200" dirty="0" smtClean="0">
                <a:solidFill>
                  <a:srgbClr val="006666"/>
                </a:solidFill>
                <a:latin typeface="Berlin Sans FB Demi" panose="020E0802020502020306" pitchFamily="34" charset="0"/>
              </a:rPr>
              <a:t>THE EFFECTIVENESS OF CONTINUOUS EMPLOYEE DEVELOPMENT IN ENHANCING CAPACITY AND DELIVERY IN THE PUBLIC SERVICE </a:t>
            </a:r>
            <a:endParaRPr lang="en-US" sz="3200" dirty="0">
              <a:solidFill>
                <a:srgbClr val="006666"/>
              </a:solidFill>
              <a:latin typeface="Berlin Sans FB Demi" panose="020E0802020502020306" pitchFamily="34" charset="0"/>
            </a:endParaRPr>
          </a:p>
        </p:txBody>
      </p:sp>
      <p:sp>
        <p:nvSpPr>
          <p:cNvPr id="7" name="TextBox 6"/>
          <p:cNvSpPr txBox="1"/>
          <p:nvPr/>
        </p:nvSpPr>
        <p:spPr>
          <a:xfrm>
            <a:off x="2483768" y="4371598"/>
            <a:ext cx="4572000" cy="400110"/>
          </a:xfrm>
          <a:prstGeom prst="rect">
            <a:avLst/>
          </a:prstGeom>
          <a:noFill/>
        </p:spPr>
        <p:txBody>
          <a:bodyPr wrap="square" rtlCol="0">
            <a:spAutoFit/>
          </a:bodyPr>
          <a:lstStyle/>
          <a:p>
            <a:r>
              <a:rPr lang="en-US" sz="2000" b="1" dirty="0" smtClean="0">
                <a:solidFill>
                  <a:srgbClr val="993300"/>
                </a:solidFill>
                <a:latin typeface="Arial" panose="020B0604020202020204" pitchFamily="34" charset="0"/>
                <a:cs typeface="Arial" panose="020B0604020202020204" pitchFamily="34" charset="0"/>
              </a:rPr>
              <a:t>PUBLIC SERVICE COMMISSION</a:t>
            </a:r>
          </a:p>
        </p:txBody>
      </p:sp>
      <p:sp>
        <p:nvSpPr>
          <p:cNvPr id="8" name="TextBox 7"/>
          <p:cNvSpPr txBox="1"/>
          <p:nvPr/>
        </p:nvSpPr>
        <p:spPr>
          <a:xfrm>
            <a:off x="2483768" y="4725144"/>
            <a:ext cx="6336704" cy="400110"/>
          </a:xfrm>
          <a:prstGeom prst="rect">
            <a:avLst/>
          </a:prstGeom>
          <a:noFill/>
        </p:spPr>
        <p:txBody>
          <a:bodyPr wrap="square" rtlCol="0">
            <a:spAutoFit/>
          </a:bodyPr>
          <a:lstStyle/>
          <a:p>
            <a:r>
              <a:rPr lang="en-US" sz="2000" dirty="0" smtClean="0">
                <a:solidFill>
                  <a:srgbClr val="006666"/>
                </a:solidFill>
                <a:latin typeface="Arial" panose="020B0604020202020204" pitchFamily="34" charset="0"/>
                <a:cs typeface="Arial" panose="020B0604020202020204" pitchFamily="34" charset="0"/>
              </a:rPr>
              <a:t> 18 MAY  2021 </a:t>
            </a:r>
          </a:p>
        </p:txBody>
      </p:sp>
      <p:sp>
        <p:nvSpPr>
          <p:cNvPr id="2" name="Slide Number Placeholder 1"/>
          <p:cNvSpPr>
            <a:spLocks noGrp="1"/>
          </p:cNvSpPr>
          <p:nvPr>
            <p:ph type="sldNum" sz="quarter" idx="12"/>
          </p:nvPr>
        </p:nvSpPr>
        <p:spPr/>
        <p:txBody>
          <a:bodyPr/>
          <a:lstStyle/>
          <a:p>
            <a:endParaRPr lang="en-ZA" dirty="0"/>
          </a:p>
        </p:txBody>
      </p:sp>
    </p:spTree>
    <p:extLst>
      <p:ext uri="{BB962C8B-B14F-4D97-AF65-F5344CB8AC3E}">
        <p14:creationId xmlns:p14="http://schemas.microsoft.com/office/powerpoint/2010/main" val="5115168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51520" y="156988"/>
            <a:ext cx="8480604" cy="523220"/>
          </a:xfrm>
          <a:prstGeom prst="rect">
            <a:avLst/>
          </a:prstGeom>
          <a:noFill/>
        </p:spPr>
        <p:txBody>
          <a:bodyPr wrap="square" rtlCol="0">
            <a:spAutoFit/>
          </a:bodyPr>
          <a:lstStyle/>
          <a:p>
            <a:pPr algn="ctr"/>
            <a:r>
              <a:rPr lang="en-US" sz="2400" b="1" dirty="0">
                <a:solidFill>
                  <a:srgbClr val="006666"/>
                </a:solidFill>
                <a:latin typeface="Arial" panose="020B0604020202020204" pitchFamily="34" charset="0"/>
                <a:cs typeface="Arial" panose="020B0604020202020204" pitchFamily="34" charset="0"/>
              </a:rPr>
              <a:t>FINDINGS </a:t>
            </a:r>
            <a:r>
              <a:rPr lang="en-US" sz="2800" b="1" dirty="0" smtClean="0">
                <a:solidFill>
                  <a:srgbClr val="006666"/>
                </a:solidFill>
                <a:latin typeface="Arial" panose="020B0604020202020204" pitchFamily="34" charset="0"/>
                <a:cs typeface="Arial" panose="020B0604020202020204" pitchFamily="34" charset="0"/>
              </a:rPr>
              <a:t> </a:t>
            </a:r>
            <a:endParaRPr lang="en-US" sz="2400" b="1" dirty="0" smtClean="0">
              <a:solidFill>
                <a:srgbClr val="006666"/>
              </a:solidFill>
              <a:latin typeface="Arial" panose="020B0604020202020204" pitchFamily="34" charset="0"/>
              <a:cs typeface="Arial" panose="020B0604020202020204" pitchFamily="34" charset="0"/>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22972" y="6597352"/>
            <a:ext cx="221036" cy="267570"/>
          </a:xfrm>
          <a:prstGeom prst="rect">
            <a:avLst/>
          </a:prstGeom>
        </p:spPr>
      </p:pic>
      <p:sp>
        <p:nvSpPr>
          <p:cNvPr id="13" name="Content Placeholder 2"/>
          <p:cNvSpPr txBox="1">
            <a:spLocks/>
          </p:cNvSpPr>
          <p:nvPr/>
        </p:nvSpPr>
        <p:spPr bwMode="auto">
          <a:xfrm>
            <a:off x="251520" y="908721"/>
            <a:ext cx="8423954" cy="5505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marL="57150" indent="0" algn="just">
              <a:spcBef>
                <a:spcPct val="0"/>
              </a:spcBef>
              <a:buFontTx/>
              <a:buNone/>
              <a:defRPr/>
            </a:pPr>
            <a:r>
              <a:rPr lang="en-US" sz="2000" dirty="0">
                <a:solidFill>
                  <a:srgbClr val="0070C0"/>
                </a:solidFill>
                <a:latin typeface="Arial" panose="020B0604020202020204" pitchFamily="34" charset="0"/>
                <a:cs typeface="Arial" panose="020B0604020202020204" pitchFamily="34" charset="0"/>
              </a:rPr>
              <a:t>The findings are resented according to the research objectives. </a:t>
            </a:r>
            <a:endParaRPr lang="en-ZA" sz="2000" dirty="0">
              <a:solidFill>
                <a:srgbClr val="0070C0"/>
              </a:solidFill>
              <a:latin typeface="Arial" panose="020B0604020202020204" pitchFamily="34" charset="0"/>
              <a:cs typeface="Arial" panose="020B0604020202020204" pitchFamily="34" charset="0"/>
            </a:endParaRPr>
          </a:p>
          <a:p>
            <a:pPr marL="57150" indent="0" algn="just">
              <a:spcBef>
                <a:spcPct val="0"/>
              </a:spcBef>
              <a:buFontTx/>
              <a:buNone/>
              <a:defRPr/>
            </a:pPr>
            <a:endParaRPr lang="en-ZA" sz="2000" b="1" i="1" dirty="0">
              <a:solidFill>
                <a:schemeClr val="accent1">
                  <a:lumMod val="25000"/>
                </a:schemeClr>
              </a:solidFill>
              <a:latin typeface="Arial" panose="020B0604020202020204" pitchFamily="34" charset="0"/>
              <a:cs typeface="Arial" panose="020B0604020202020204" pitchFamily="34" charset="0"/>
            </a:endParaRPr>
          </a:p>
          <a:p>
            <a:pPr marL="57150" indent="0" algn="just">
              <a:spcBef>
                <a:spcPct val="0"/>
              </a:spcBef>
              <a:buFontTx/>
              <a:buNone/>
              <a:defRPr/>
            </a:pPr>
            <a:r>
              <a:rPr lang="en-ZA" sz="2000" b="1" i="1" dirty="0">
                <a:solidFill>
                  <a:schemeClr val="accent1">
                    <a:lumMod val="25000"/>
                  </a:schemeClr>
                </a:solidFill>
                <a:latin typeface="Arial" panose="020B0604020202020204" pitchFamily="34" charset="0"/>
                <a:cs typeface="Arial" panose="020B0604020202020204" pitchFamily="34" charset="0"/>
              </a:rPr>
              <a:t>Assessment of the efficiency and effectiveness of human resource development processes in the Public Service</a:t>
            </a:r>
            <a:endParaRPr lang="en-ZA" altLang="en-US" sz="2000" b="1" i="1" dirty="0">
              <a:solidFill>
                <a:schemeClr val="accent1">
                  <a:lumMod val="25000"/>
                </a:schemeClr>
              </a:solidFill>
              <a:latin typeface="Arial" panose="020B0604020202020204" pitchFamily="34" charset="0"/>
              <a:ea typeface="SimSun" panose="02010600030101010101" pitchFamily="2" charset="-122"/>
              <a:cs typeface="Arial" panose="020B0604020202020204" pitchFamily="34" charset="0"/>
            </a:endParaRPr>
          </a:p>
          <a:p>
            <a:pPr marL="400050" algn="just">
              <a:spcBef>
                <a:spcPct val="0"/>
              </a:spcBef>
              <a:buFont typeface="Wingdings" panose="05000000000000000000" pitchFamily="2" charset="2"/>
              <a:buChar char="§"/>
              <a:defRPr/>
            </a:pPr>
            <a:r>
              <a:rPr lang="en-US" altLang="en-US" sz="2000" dirty="0">
                <a:latin typeface="Arial" panose="020B0604020202020204" pitchFamily="34" charset="0"/>
                <a:ea typeface="SimSun" panose="02010600030101010101" pitchFamily="2" charset="-122"/>
                <a:cs typeface="Arial" panose="020B0604020202020204" pitchFamily="34" charset="0"/>
              </a:rPr>
              <a:t>The majority of departments have HRD policies and Work Skills Plans (WSP), although there are few departments that did not have policies</a:t>
            </a:r>
            <a:r>
              <a:rPr lang="en-US" altLang="en-US" sz="2000" b="1" dirty="0">
                <a:latin typeface="Arial" panose="020B0604020202020204" pitchFamily="34" charset="0"/>
                <a:ea typeface="SimSun" panose="02010600030101010101" pitchFamily="2" charset="-122"/>
                <a:cs typeface="Arial" panose="020B0604020202020204" pitchFamily="34" charset="0"/>
              </a:rPr>
              <a:t>. </a:t>
            </a:r>
          </a:p>
          <a:p>
            <a:pPr marL="400050" algn="just">
              <a:spcBef>
                <a:spcPct val="0"/>
              </a:spcBef>
              <a:buFont typeface="Wingdings" panose="05000000000000000000" pitchFamily="2" charset="2"/>
              <a:buChar char="§"/>
              <a:defRPr/>
            </a:pPr>
            <a:r>
              <a:rPr lang="en-US" altLang="en-US" sz="2000" dirty="0">
                <a:latin typeface="Arial" panose="020B0604020202020204" pitchFamily="34" charset="0"/>
                <a:ea typeface="SimSun" panose="02010600030101010101" pitchFamily="2" charset="-122"/>
                <a:cs typeface="Arial" panose="020B0604020202020204" pitchFamily="34" charset="0"/>
              </a:rPr>
              <a:t>In the case of departments that have HRD policies, the common practice is to review HRD policies on a regular basis.</a:t>
            </a:r>
          </a:p>
          <a:p>
            <a:pPr marL="400050" algn="just">
              <a:spcBef>
                <a:spcPct val="0"/>
              </a:spcBef>
              <a:buFont typeface="Wingdings" panose="05000000000000000000" pitchFamily="2" charset="2"/>
              <a:buChar char="§"/>
              <a:defRPr/>
            </a:pPr>
            <a:r>
              <a:rPr lang="en-US" altLang="en-US" sz="2000" dirty="0">
                <a:latin typeface="Arial" panose="020B0604020202020204" pitchFamily="34" charset="0"/>
                <a:ea typeface="SimSun" panose="02010600030101010101" pitchFamily="2" charset="-122"/>
                <a:cs typeface="Arial" panose="020B0604020202020204" pitchFamily="34" charset="0"/>
              </a:rPr>
              <a:t>The regularity of policy reviews varies between </a:t>
            </a:r>
            <a:r>
              <a:rPr lang="en-US" altLang="en-US" sz="2000" dirty="0" smtClean="0">
                <a:latin typeface="Arial" panose="020B0604020202020204" pitchFamily="34" charset="0"/>
                <a:ea typeface="SimSun" panose="02010600030101010101" pitchFamily="2" charset="-122"/>
                <a:cs typeface="Arial" panose="020B0604020202020204" pitchFamily="34" charset="0"/>
              </a:rPr>
              <a:t>departments, </a:t>
            </a:r>
            <a:r>
              <a:rPr lang="en-US" altLang="en-US" sz="2000" dirty="0" smtClean="0">
                <a:solidFill>
                  <a:schemeClr val="tx1">
                    <a:lumMod val="95000"/>
                    <a:lumOff val="5000"/>
                  </a:schemeClr>
                </a:solidFill>
                <a:latin typeface="Arial" panose="020B0604020202020204" pitchFamily="34" charset="0"/>
                <a:ea typeface="SimSun" panose="02010600030101010101" pitchFamily="2" charset="-122"/>
                <a:cs typeface="Arial" panose="020B0604020202020204" pitchFamily="34" charset="0"/>
              </a:rPr>
              <a:t>with some departments stating that they review annually, some after three to five years and a few reporting that they review after 10 years.</a:t>
            </a:r>
            <a:endParaRPr lang="en-US" altLang="en-US" sz="2000" dirty="0">
              <a:solidFill>
                <a:schemeClr val="tx1">
                  <a:lumMod val="95000"/>
                  <a:lumOff val="5000"/>
                </a:schemeClr>
              </a:solidFill>
              <a:latin typeface="Arial" panose="020B0604020202020204" pitchFamily="34" charset="0"/>
              <a:ea typeface="SimSun" panose="02010600030101010101" pitchFamily="2" charset="-122"/>
              <a:cs typeface="Arial" panose="020B0604020202020204" pitchFamily="34" charset="0"/>
            </a:endParaRPr>
          </a:p>
          <a:p>
            <a:pPr algn="just"/>
            <a:endParaRPr lang="en-US" sz="2000" dirty="0"/>
          </a:p>
          <a:p>
            <a:pPr algn="just"/>
            <a:endParaRPr lang="en-US" sz="2000" dirty="0"/>
          </a:p>
          <a:p>
            <a:pPr algn="just"/>
            <a:endParaRPr lang="en-US" sz="2000" dirty="0" smtClean="0">
              <a:latin typeface="Arial" panose="020B0604020202020204" pitchFamily="34"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CDAF3C70-3F06-4597-AE16-5F5EF8F327DE}" type="slidenum">
              <a:rPr lang="en-ZA" smtClean="0"/>
              <a:t>10</a:t>
            </a:fld>
            <a:endParaRPr lang="en-ZA" dirty="0"/>
          </a:p>
        </p:txBody>
      </p:sp>
    </p:spTree>
    <p:extLst>
      <p:ext uri="{BB962C8B-B14F-4D97-AF65-F5344CB8AC3E}">
        <p14:creationId xmlns:p14="http://schemas.microsoft.com/office/powerpoint/2010/main" val="137569540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9261" y="0"/>
            <a:ext cx="8964488" cy="2062103"/>
          </a:xfrm>
          <a:prstGeom prst="rect">
            <a:avLst/>
          </a:prstGeom>
          <a:noFill/>
        </p:spPr>
        <p:txBody>
          <a:bodyPr wrap="square" rtlCol="0">
            <a:spAutoFit/>
          </a:bodyPr>
          <a:lstStyle/>
          <a:p>
            <a:pPr algn="ctr">
              <a:lnSpc>
                <a:spcPct val="150000"/>
              </a:lnSpc>
            </a:pPr>
            <a:r>
              <a:rPr lang="en-US" sz="2400" b="1" dirty="0" smtClean="0">
                <a:solidFill>
                  <a:srgbClr val="006666"/>
                </a:solidFill>
                <a:latin typeface="Arial" panose="020B0604020202020204" pitchFamily="34" charset="0"/>
                <a:cs typeface="Arial" panose="020B0604020202020204" pitchFamily="34" charset="0"/>
              </a:rPr>
              <a:t>FINDINGS (Cont..) </a:t>
            </a:r>
          </a:p>
          <a:p>
            <a:pPr algn="ctr">
              <a:lnSpc>
                <a:spcPct val="150000"/>
              </a:lnSpc>
            </a:pPr>
            <a:endParaRPr lang="en-US" sz="2400" b="1" dirty="0" smtClean="0">
              <a:solidFill>
                <a:srgbClr val="006666"/>
              </a:solidFill>
              <a:latin typeface="Arial" panose="020B0604020202020204" pitchFamily="34" charset="0"/>
              <a:cs typeface="Arial" panose="020B0604020202020204" pitchFamily="34" charset="0"/>
            </a:endParaRPr>
          </a:p>
          <a:p>
            <a:pPr algn="ctr">
              <a:lnSpc>
                <a:spcPct val="150000"/>
              </a:lnSpc>
            </a:pPr>
            <a:endParaRPr lang="en-US" sz="2400" b="1" dirty="0" smtClean="0">
              <a:solidFill>
                <a:srgbClr val="006666"/>
              </a:solidFill>
              <a:latin typeface="Arial" panose="020B0604020202020204" pitchFamily="34" charset="0"/>
              <a:cs typeface="Arial" panose="020B0604020202020204" pitchFamily="34" charset="0"/>
            </a:endParaRPr>
          </a:p>
          <a:p>
            <a:pPr algn="ctr"/>
            <a:r>
              <a:rPr lang="en-US" sz="2000" b="1" dirty="0" smtClean="0">
                <a:solidFill>
                  <a:srgbClr val="006666"/>
                </a:solidFill>
                <a:latin typeface="Arial" panose="020B0604020202020204" pitchFamily="34" charset="0"/>
                <a:cs typeface="Arial" panose="020B0604020202020204" pitchFamily="34" charset="0"/>
              </a:rPr>
              <a:t>     </a:t>
            </a: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22972" y="6597352"/>
            <a:ext cx="221036" cy="267570"/>
          </a:xfrm>
          <a:prstGeom prst="rect">
            <a:avLst/>
          </a:prstGeom>
        </p:spPr>
      </p:pic>
      <p:sp>
        <p:nvSpPr>
          <p:cNvPr id="13" name="Content Placeholder 2"/>
          <p:cNvSpPr txBox="1">
            <a:spLocks/>
          </p:cNvSpPr>
          <p:nvPr/>
        </p:nvSpPr>
        <p:spPr bwMode="auto">
          <a:xfrm>
            <a:off x="354520" y="620688"/>
            <a:ext cx="8367304" cy="4968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marL="57150" indent="0" algn="just">
              <a:lnSpc>
                <a:spcPct val="130000"/>
              </a:lnSpc>
              <a:spcBef>
                <a:spcPct val="0"/>
              </a:spcBef>
              <a:buFontTx/>
              <a:buNone/>
              <a:defRPr/>
            </a:pPr>
            <a:r>
              <a:rPr lang="en-ZA" sz="2000" b="1" i="1" dirty="0">
                <a:solidFill>
                  <a:schemeClr val="accent1">
                    <a:lumMod val="25000"/>
                  </a:schemeClr>
                </a:solidFill>
                <a:latin typeface="Arial" panose="020B0604020202020204" pitchFamily="34" charset="0"/>
                <a:cs typeface="Arial" panose="020B0604020202020204" pitchFamily="34" charset="0"/>
              </a:rPr>
              <a:t>Assessment of the efficiency and effectiveness of human resource development processes in the Public Service</a:t>
            </a:r>
            <a:endParaRPr lang="en-US" altLang="en-US" sz="2000" b="1" i="1" dirty="0">
              <a:solidFill>
                <a:schemeClr val="accent1">
                  <a:lumMod val="25000"/>
                </a:schemeClr>
              </a:solidFill>
              <a:latin typeface="Arial" panose="020B0604020202020204" pitchFamily="34" charset="0"/>
              <a:ea typeface="SimSun" panose="02010600030101010101" pitchFamily="2" charset="-122"/>
              <a:cs typeface="Arial" panose="020B0604020202020204" pitchFamily="34" charset="0"/>
            </a:endParaRPr>
          </a:p>
          <a:p>
            <a:pPr marL="57150" indent="0" algn="just">
              <a:spcBef>
                <a:spcPct val="0"/>
              </a:spcBef>
              <a:buFontTx/>
              <a:buNone/>
              <a:defRPr/>
            </a:pPr>
            <a:endParaRPr lang="en-US" altLang="en-US" sz="2000" b="1" dirty="0">
              <a:latin typeface="Arial" panose="020B0604020202020204" pitchFamily="34" charset="0"/>
              <a:ea typeface="SimSun" panose="02010600030101010101" pitchFamily="2" charset="-122"/>
              <a:cs typeface="Arial" panose="020B0604020202020204" pitchFamily="34" charset="0"/>
            </a:endParaRPr>
          </a:p>
          <a:p>
            <a:pPr marL="57150" indent="0" algn="just">
              <a:spcBef>
                <a:spcPct val="0"/>
              </a:spcBef>
              <a:buFontTx/>
              <a:buNone/>
              <a:defRPr/>
            </a:pPr>
            <a:r>
              <a:rPr lang="en-US" altLang="en-US" sz="2000" b="1" dirty="0">
                <a:latin typeface="Arial" panose="020B0604020202020204" pitchFamily="34" charset="0"/>
                <a:ea typeface="SimSun" panose="02010600030101010101" pitchFamily="2" charset="-122"/>
                <a:cs typeface="Arial" panose="020B0604020202020204" pitchFamily="34" charset="0"/>
              </a:rPr>
              <a:t>Challenges in the implementation of HRD policy</a:t>
            </a:r>
          </a:p>
          <a:p>
            <a:pPr marL="57150" indent="0" algn="just">
              <a:spcBef>
                <a:spcPct val="0"/>
              </a:spcBef>
              <a:buFontTx/>
              <a:buNone/>
              <a:defRPr/>
            </a:pPr>
            <a:endParaRPr lang="en-US" altLang="en-US" sz="2000" b="1" i="1" dirty="0">
              <a:latin typeface="Arial" panose="020B0604020202020204" pitchFamily="34" charset="0"/>
              <a:ea typeface="SimSun" panose="02010600030101010101" pitchFamily="2" charset="-122"/>
              <a:cs typeface="Arial" panose="020B0604020202020204" pitchFamily="34" charset="0"/>
            </a:endParaRPr>
          </a:p>
          <a:p>
            <a:pPr marL="57150" indent="0" algn="just">
              <a:spcBef>
                <a:spcPct val="0"/>
              </a:spcBef>
              <a:buFontTx/>
              <a:buNone/>
              <a:defRPr/>
            </a:pPr>
            <a:r>
              <a:rPr lang="en-US" altLang="en-US" sz="2000" b="1" i="1" dirty="0">
                <a:solidFill>
                  <a:srgbClr val="0070C0"/>
                </a:solidFill>
                <a:latin typeface="Arial" panose="020B0604020202020204" pitchFamily="34" charset="0"/>
                <a:ea typeface="SimSun" panose="02010600030101010101" pitchFamily="2" charset="-122"/>
                <a:cs typeface="Arial" panose="020B0604020202020204" pitchFamily="34" charset="0"/>
              </a:rPr>
              <a:t>Budget </a:t>
            </a:r>
          </a:p>
          <a:p>
            <a:pPr marL="400050" algn="just">
              <a:spcBef>
                <a:spcPct val="0"/>
              </a:spcBef>
              <a:buFont typeface="Wingdings" panose="05000000000000000000" pitchFamily="2" charset="2"/>
              <a:buChar char="§"/>
              <a:defRPr/>
            </a:pPr>
            <a:r>
              <a:rPr lang="en-US" altLang="en-US" sz="2000" dirty="0">
                <a:latin typeface="Arial" panose="020B0604020202020204" pitchFamily="34" charset="0"/>
                <a:ea typeface="SimSun" panose="02010600030101010101" pitchFamily="2" charset="-122"/>
                <a:cs typeface="Arial" panose="020B0604020202020204" pitchFamily="34" charset="0"/>
              </a:rPr>
              <a:t>A significant number of departments cited the lack of budget as an underlying challenge related to the implementation of HRD policies and programmes. </a:t>
            </a:r>
            <a:endParaRPr lang="en-ZA" altLang="en-US" sz="2000" dirty="0">
              <a:latin typeface="Arial" panose="020B0604020202020204" pitchFamily="34" charset="0"/>
              <a:ea typeface="SimSun" panose="02010600030101010101" pitchFamily="2" charset="-122"/>
              <a:cs typeface="Arial" panose="020B0604020202020204" pitchFamily="34" charset="0"/>
            </a:endParaRPr>
          </a:p>
          <a:p>
            <a:pPr marL="400050" algn="just">
              <a:spcBef>
                <a:spcPct val="0"/>
              </a:spcBef>
              <a:buFont typeface="Wingdings" panose="05000000000000000000" pitchFamily="2" charset="2"/>
              <a:buChar char="§"/>
              <a:defRPr/>
            </a:pPr>
            <a:r>
              <a:rPr lang="en-US" altLang="en-US" sz="2000" dirty="0">
                <a:latin typeface="Arial" panose="020B0604020202020204" pitchFamily="34" charset="0"/>
                <a:ea typeface="SimSun" panose="02010600030101010101" pitchFamily="2" charset="-122"/>
                <a:cs typeface="Arial" panose="020B0604020202020204" pitchFamily="34" charset="0"/>
              </a:rPr>
              <a:t>The budget constraints have also led to the limitation of the number of people that are allowed to attend training.</a:t>
            </a:r>
          </a:p>
          <a:p>
            <a:pPr marL="400050" algn="just">
              <a:spcBef>
                <a:spcPct val="0"/>
              </a:spcBef>
              <a:buFont typeface="Wingdings" panose="05000000000000000000" pitchFamily="2" charset="2"/>
              <a:buChar char="§"/>
              <a:defRPr/>
            </a:pPr>
            <a:r>
              <a:rPr lang="en-US" altLang="en-US" sz="2000" dirty="0">
                <a:latin typeface="Arial" panose="020B0604020202020204" pitchFamily="34" charset="0"/>
                <a:ea typeface="SimSun" panose="02010600030101010101" pitchFamily="2" charset="-122"/>
                <a:cs typeface="Arial" panose="020B0604020202020204" pitchFamily="34" charset="0"/>
              </a:rPr>
              <a:t>Other specialised training and development programmes may require professsional registration and mentoring of candidate professionals, and in most cases this is not allocated in the training and development budget.</a:t>
            </a:r>
            <a:endParaRPr lang="en-ZA" altLang="en-US" sz="2000" dirty="0">
              <a:latin typeface="Arial" panose="020B0604020202020204" pitchFamily="34" charset="0"/>
              <a:ea typeface="SimSun" panose="02010600030101010101" pitchFamily="2" charset="-122"/>
              <a:cs typeface="Arial" panose="020B0604020202020204" pitchFamily="34" charset="0"/>
            </a:endParaRPr>
          </a:p>
          <a:p>
            <a:pPr algn="just">
              <a:buFont typeface="Wingdings" panose="05000000000000000000" pitchFamily="2" charset="2"/>
              <a:buChar char="§"/>
            </a:pPr>
            <a:endParaRPr lang="en-US" sz="2000" dirty="0">
              <a:latin typeface="Arial" panose="020B0604020202020204" pitchFamily="34" charset="0"/>
              <a:cs typeface="Arial" panose="020B0604020202020204" pitchFamily="34" charset="0"/>
            </a:endParaRPr>
          </a:p>
          <a:p>
            <a:pPr algn="just"/>
            <a:endParaRPr lang="en-US" sz="2000" dirty="0" smtClean="0">
              <a:latin typeface="Arial" panose="020B0604020202020204" pitchFamily="34" charset="0"/>
              <a:cs typeface="Arial" panose="020B0604020202020204" pitchFamily="34" charset="0"/>
            </a:endParaRPr>
          </a:p>
          <a:p>
            <a:pPr marL="0" indent="0" algn="just">
              <a:buNone/>
            </a:pPr>
            <a:endParaRPr lang="en-US" sz="20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CDAF3C70-3F06-4597-AE16-5F5EF8F327DE}" type="slidenum">
              <a:rPr lang="en-ZA" smtClean="0"/>
              <a:t>11</a:t>
            </a:fld>
            <a:endParaRPr lang="en-ZA" dirty="0"/>
          </a:p>
        </p:txBody>
      </p:sp>
    </p:spTree>
    <p:extLst>
      <p:ext uri="{BB962C8B-B14F-4D97-AF65-F5344CB8AC3E}">
        <p14:creationId xmlns:p14="http://schemas.microsoft.com/office/powerpoint/2010/main" val="61038409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0" y="7569"/>
            <a:ext cx="8604448" cy="577850"/>
          </a:xfrm>
          <a:prstGeom prst="rect">
            <a:avLst/>
          </a:prstGeom>
          <a:noFill/>
        </p:spPr>
        <p:txBody>
          <a:bodyPr wrap="square" rtlCol="0">
            <a:spAutoFit/>
          </a:bodyPr>
          <a:lstStyle/>
          <a:p>
            <a:pPr algn="ctr">
              <a:lnSpc>
                <a:spcPct val="150000"/>
              </a:lnSpc>
            </a:pPr>
            <a:r>
              <a:rPr lang="en-US" sz="2400" b="1" dirty="0" smtClean="0">
                <a:solidFill>
                  <a:srgbClr val="006666"/>
                </a:solidFill>
                <a:latin typeface="Arial" panose="020B0604020202020204" pitchFamily="34" charset="0"/>
                <a:cs typeface="Arial" panose="020B0604020202020204" pitchFamily="34" charset="0"/>
              </a:rPr>
              <a:t>FINDINGS (Cont..)  </a:t>
            </a:r>
            <a:r>
              <a:rPr lang="en-US" sz="2000" b="1" dirty="0" smtClean="0">
                <a:solidFill>
                  <a:srgbClr val="006666"/>
                </a:solidFill>
                <a:latin typeface="Arial" panose="020B0604020202020204" pitchFamily="34" charset="0"/>
                <a:cs typeface="Arial" panose="020B0604020202020204" pitchFamily="34" charset="0"/>
              </a:rPr>
              <a:t>     </a:t>
            </a: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22972" y="6597352"/>
            <a:ext cx="221036" cy="267570"/>
          </a:xfrm>
          <a:prstGeom prst="rect">
            <a:avLst/>
          </a:prstGeom>
        </p:spPr>
      </p:pic>
      <p:sp>
        <p:nvSpPr>
          <p:cNvPr id="13" name="Content Placeholder 2"/>
          <p:cNvSpPr txBox="1">
            <a:spLocks/>
          </p:cNvSpPr>
          <p:nvPr/>
        </p:nvSpPr>
        <p:spPr bwMode="auto">
          <a:xfrm>
            <a:off x="331905" y="731981"/>
            <a:ext cx="8367304" cy="5040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marL="57150" indent="0" algn="just">
              <a:lnSpc>
                <a:spcPct val="130000"/>
              </a:lnSpc>
              <a:spcBef>
                <a:spcPct val="0"/>
              </a:spcBef>
              <a:buFontTx/>
              <a:buNone/>
              <a:defRPr/>
            </a:pPr>
            <a:r>
              <a:rPr lang="en-ZA" sz="2000" b="1" i="1" dirty="0">
                <a:solidFill>
                  <a:schemeClr val="accent1">
                    <a:lumMod val="25000"/>
                  </a:schemeClr>
                </a:solidFill>
                <a:latin typeface="Arial" panose="020B0604020202020204" pitchFamily="34" charset="0"/>
                <a:cs typeface="Arial" panose="020B0604020202020204" pitchFamily="34" charset="0"/>
              </a:rPr>
              <a:t>Assessment of the efficiency and effectiveness of human resource development processes in the Public Service</a:t>
            </a:r>
            <a:endParaRPr lang="en-US" altLang="en-US" sz="2000" i="1" dirty="0">
              <a:solidFill>
                <a:schemeClr val="accent1">
                  <a:lumMod val="25000"/>
                </a:schemeClr>
              </a:solidFill>
              <a:latin typeface="Arial" panose="020B0604020202020204" pitchFamily="34" charset="0"/>
              <a:ea typeface="SimSun" panose="02010600030101010101" pitchFamily="2" charset="-122"/>
              <a:cs typeface="Arial" panose="020B0604020202020204" pitchFamily="34" charset="0"/>
            </a:endParaRPr>
          </a:p>
          <a:p>
            <a:pPr marL="57150" indent="0" algn="just">
              <a:lnSpc>
                <a:spcPct val="130000"/>
              </a:lnSpc>
              <a:spcBef>
                <a:spcPct val="0"/>
              </a:spcBef>
              <a:buFontTx/>
              <a:buNone/>
              <a:defRPr/>
            </a:pPr>
            <a:r>
              <a:rPr lang="en-US" altLang="en-US" sz="2000" b="1" i="1" dirty="0">
                <a:solidFill>
                  <a:srgbClr val="0070C0"/>
                </a:solidFill>
                <a:latin typeface="Arial" panose="020B0604020202020204" pitchFamily="34" charset="0"/>
                <a:ea typeface="SimSun" panose="02010600030101010101" pitchFamily="2" charset="-122"/>
                <a:cs typeface="Arial" panose="020B0604020202020204" pitchFamily="34" charset="0"/>
              </a:rPr>
              <a:t>Lack of Capacity</a:t>
            </a:r>
          </a:p>
          <a:p>
            <a:pPr marL="400050" algn="just">
              <a:lnSpc>
                <a:spcPct val="130000"/>
              </a:lnSpc>
              <a:spcBef>
                <a:spcPct val="0"/>
              </a:spcBef>
              <a:buFont typeface="Wingdings" panose="05000000000000000000" pitchFamily="2" charset="2"/>
              <a:buChar char="§"/>
              <a:defRPr/>
            </a:pPr>
            <a:r>
              <a:rPr lang="en-US" altLang="en-US" sz="2000" dirty="0">
                <a:latin typeface="Arial" panose="020B0604020202020204" pitchFamily="34" charset="0"/>
                <a:ea typeface="SimSun" panose="02010600030101010101" pitchFamily="2" charset="-122"/>
                <a:cs typeface="Arial" panose="020B0604020202020204" pitchFamily="34" charset="0"/>
              </a:rPr>
              <a:t> A number of departments indicated that they do not have adequate human resource capacity within their HRD Units to coordinate and champion HRD</a:t>
            </a:r>
            <a:r>
              <a:rPr lang="en-US" altLang="en-US" sz="2000" dirty="0" smtClean="0">
                <a:latin typeface="Arial" panose="020B0604020202020204" pitchFamily="34" charset="0"/>
                <a:ea typeface="SimSun" panose="02010600030101010101" pitchFamily="2" charset="-122"/>
                <a:cs typeface="Arial" panose="020B0604020202020204" pitchFamily="34" charset="0"/>
              </a:rPr>
              <a:t>.</a:t>
            </a:r>
            <a:endParaRPr lang="en-US" altLang="en-US" sz="2000" dirty="0">
              <a:latin typeface="Arial" panose="020B0604020202020204" pitchFamily="34" charset="0"/>
              <a:ea typeface="SimSun" panose="02010600030101010101" pitchFamily="2" charset="-122"/>
              <a:cs typeface="Arial" panose="020B0604020202020204" pitchFamily="34" charset="0"/>
            </a:endParaRPr>
          </a:p>
          <a:p>
            <a:pPr marL="57150" indent="0" algn="just">
              <a:lnSpc>
                <a:spcPct val="130000"/>
              </a:lnSpc>
              <a:spcBef>
                <a:spcPct val="0"/>
              </a:spcBef>
              <a:buFontTx/>
              <a:buNone/>
              <a:defRPr/>
            </a:pPr>
            <a:r>
              <a:rPr lang="en-US" altLang="en-US" sz="2000" b="1" i="1" dirty="0">
                <a:solidFill>
                  <a:srgbClr val="0070C0"/>
                </a:solidFill>
                <a:latin typeface="Arial" panose="020B0604020202020204" pitchFamily="34" charset="0"/>
                <a:ea typeface="SimSun" panose="02010600030101010101" pitchFamily="2" charset="-122"/>
                <a:cs typeface="Arial" panose="020B0604020202020204" pitchFamily="34" charset="0"/>
              </a:rPr>
              <a:t>Lack of alignment and compliance </a:t>
            </a:r>
          </a:p>
          <a:p>
            <a:pPr marL="400050" algn="just">
              <a:lnSpc>
                <a:spcPct val="130000"/>
              </a:lnSpc>
              <a:spcBef>
                <a:spcPct val="0"/>
              </a:spcBef>
              <a:buFont typeface="Wingdings" panose="05000000000000000000" pitchFamily="2" charset="2"/>
              <a:buChar char="§"/>
              <a:defRPr/>
            </a:pPr>
            <a:r>
              <a:rPr lang="en-US" altLang="en-US" sz="2000" dirty="0">
                <a:latin typeface="Arial" panose="020B0604020202020204" pitchFamily="34" charset="0"/>
                <a:ea typeface="SimSun" panose="02010600030101010101" pitchFamily="2" charset="-122"/>
                <a:cs typeface="Arial" panose="020B0604020202020204" pitchFamily="34" charset="0"/>
              </a:rPr>
              <a:t>The challenge identified by some departments is that some officials </a:t>
            </a:r>
            <a:r>
              <a:rPr lang="en-US" altLang="en-US" sz="2000" i="1" dirty="0">
                <a:latin typeface="Arial" panose="020B0604020202020204" pitchFamily="34" charset="0"/>
                <a:ea typeface="SimSun" panose="02010600030101010101" pitchFamily="2" charset="-122"/>
                <a:cs typeface="Arial" panose="020B0604020202020204" pitchFamily="34" charset="0"/>
              </a:rPr>
              <a:t>(and their supervisors) </a:t>
            </a:r>
            <a:r>
              <a:rPr lang="en-US" altLang="en-US" sz="2000" dirty="0">
                <a:latin typeface="Arial" panose="020B0604020202020204" pitchFamily="34" charset="0"/>
                <a:ea typeface="SimSun" panose="02010600030101010101" pitchFamily="2" charset="-122"/>
                <a:cs typeface="Arial" panose="020B0604020202020204" pitchFamily="34" charset="0"/>
              </a:rPr>
              <a:t>complete their PDPs without applying their minds or for the sake of compliance.</a:t>
            </a:r>
          </a:p>
          <a:p>
            <a:pPr marL="400050" algn="just">
              <a:lnSpc>
                <a:spcPct val="130000"/>
              </a:lnSpc>
              <a:spcBef>
                <a:spcPct val="0"/>
              </a:spcBef>
              <a:buFont typeface="Wingdings" panose="05000000000000000000" pitchFamily="2" charset="2"/>
              <a:buChar char="§"/>
              <a:defRPr/>
            </a:pPr>
            <a:r>
              <a:rPr lang="en-US" altLang="en-US" sz="2000" dirty="0">
                <a:latin typeface="Arial" panose="020B0604020202020204" pitchFamily="34" charset="0"/>
                <a:ea typeface="SimSun" panose="02010600030101010101" pitchFamily="2" charset="-122"/>
                <a:cs typeface="Arial" panose="020B0604020202020204" pitchFamily="34" charset="0"/>
              </a:rPr>
              <a:t>Furthermore, training needs are not aligned to Departmental, Chief Directorate and Directorate strategic priorities</a:t>
            </a:r>
            <a:endParaRPr lang="en-ZA" altLang="en-US" sz="2000" dirty="0">
              <a:latin typeface="Arial" panose="020B0604020202020204" pitchFamily="34" charset="0"/>
              <a:ea typeface="SimSun" panose="02010600030101010101" pitchFamily="2" charset="-122"/>
              <a:cs typeface="Arial" panose="020B0604020202020204" pitchFamily="34" charset="0"/>
            </a:endParaRPr>
          </a:p>
          <a:p>
            <a:pPr algn="just"/>
            <a:endParaRPr lang="en-US" sz="2000" dirty="0" smtClean="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CDAF3C70-3F06-4597-AE16-5F5EF8F327DE}" type="slidenum">
              <a:rPr lang="en-ZA" smtClean="0"/>
              <a:t>12</a:t>
            </a:fld>
            <a:endParaRPr lang="en-ZA" dirty="0"/>
          </a:p>
        </p:txBody>
      </p:sp>
    </p:spTree>
    <p:extLst>
      <p:ext uri="{BB962C8B-B14F-4D97-AF65-F5344CB8AC3E}">
        <p14:creationId xmlns:p14="http://schemas.microsoft.com/office/powerpoint/2010/main" val="36176575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2990" y="-8367"/>
            <a:ext cx="9001000" cy="646331"/>
          </a:xfrm>
          <a:prstGeom prst="rect">
            <a:avLst/>
          </a:prstGeom>
          <a:noFill/>
        </p:spPr>
        <p:txBody>
          <a:bodyPr wrap="square" rtlCol="0">
            <a:spAutoFit/>
          </a:bodyPr>
          <a:lstStyle/>
          <a:p>
            <a:pPr algn="ctr">
              <a:lnSpc>
                <a:spcPct val="150000"/>
              </a:lnSpc>
            </a:pPr>
            <a:r>
              <a:rPr lang="en-US" sz="2400" b="1" dirty="0" smtClean="0">
                <a:solidFill>
                  <a:srgbClr val="006666"/>
                </a:solidFill>
                <a:latin typeface="Arial" panose="020B0604020202020204" pitchFamily="34" charset="0"/>
                <a:cs typeface="Arial" panose="020B0604020202020204" pitchFamily="34" charset="0"/>
              </a:rPr>
              <a:t>FINDINGS (Cont..)   </a:t>
            </a: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22972" y="6597352"/>
            <a:ext cx="221036" cy="267570"/>
          </a:xfrm>
          <a:prstGeom prst="rect">
            <a:avLst/>
          </a:prstGeom>
        </p:spPr>
      </p:pic>
      <p:sp>
        <p:nvSpPr>
          <p:cNvPr id="13" name="Content Placeholder 2"/>
          <p:cNvSpPr txBox="1">
            <a:spLocks/>
          </p:cNvSpPr>
          <p:nvPr/>
        </p:nvSpPr>
        <p:spPr bwMode="auto">
          <a:xfrm>
            <a:off x="339443" y="724013"/>
            <a:ext cx="8367304" cy="5040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marL="57150" indent="0" algn="just">
              <a:lnSpc>
                <a:spcPct val="130000"/>
              </a:lnSpc>
              <a:spcBef>
                <a:spcPct val="0"/>
              </a:spcBef>
              <a:buFontTx/>
              <a:buNone/>
              <a:defRPr/>
            </a:pPr>
            <a:r>
              <a:rPr lang="en-ZA" sz="2000" b="1" i="1" dirty="0">
                <a:solidFill>
                  <a:schemeClr val="accent1">
                    <a:lumMod val="25000"/>
                  </a:schemeClr>
                </a:solidFill>
                <a:latin typeface="Arial" panose="020B0604020202020204" pitchFamily="34" charset="0"/>
                <a:cs typeface="Arial" panose="020B0604020202020204" pitchFamily="34" charset="0"/>
              </a:rPr>
              <a:t>Assessment of the efficiency and effectiveness of human resource development processes in the Public </a:t>
            </a:r>
            <a:r>
              <a:rPr lang="en-ZA" sz="2000" b="1" i="1" dirty="0" smtClean="0">
                <a:solidFill>
                  <a:schemeClr val="accent1">
                    <a:lumMod val="25000"/>
                  </a:schemeClr>
                </a:solidFill>
                <a:latin typeface="Arial" panose="020B0604020202020204" pitchFamily="34" charset="0"/>
                <a:cs typeface="Arial" panose="020B0604020202020204" pitchFamily="34" charset="0"/>
              </a:rPr>
              <a:t>Service</a:t>
            </a:r>
            <a:endParaRPr lang="en-US" altLang="en-US" sz="2000" dirty="0">
              <a:latin typeface="Arial" panose="020B0604020202020204" pitchFamily="34" charset="0"/>
              <a:ea typeface="SimSun" panose="02010600030101010101" pitchFamily="2" charset="-122"/>
              <a:cs typeface="Arial" panose="020B0604020202020204" pitchFamily="34" charset="0"/>
            </a:endParaRPr>
          </a:p>
          <a:p>
            <a:pPr marL="57150" indent="0" algn="just">
              <a:lnSpc>
                <a:spcPct val="130000"/>
              </a:lnSpc>
              <a:spcBef>
                <a:spcPct val="0"/>
              </a:spcBef>
              <a:buFontTx/>
              <a:buNone/>
              <a:defRPr/>
            </a:pPr>
            <a:r>
              <a:rPr lang="en-ZA" altLang="en-US" sz="2000" b="1" i="1" dirty="0">
                <a:solidFill>
                  <a:srgbClr val="0070C0"/>
                </a:solidFill>
                <a:latin typeface="Arial" panose="020B0604020202020204" pitchFamily="34" charset="0"/>
                <a:ea typeface="SimSun" panose="02010600030101010101" pitchFamily="2" charset="-122"/>
                <a:cs typeface="Arial" panose="020B0604020202020204" pitchFamily="34" charset="0"/>
              </a:rPr>
              <a:t>Covid-19</a:t>
            </a:r>
          </a:p>
          <a:p>
            <a:pPr marL="400050" algn="just">
              <a:lnSpc>
                <a:spcPct val="130000"/>
              </a:lnSpc>
              <a:spcBef>
                <a:spcPct val="0"/>
              </a:spcBef>
              <a:buFont typeface="Wingdings" panose="05000000000000000000" pitchFamily="2" charset="2"/>
              <a:buChar char="§"/>
              <a:defRPr/>
            </a:pPr>
            <a:r>
              <a:rPr lang="en-US" altLang="en-US" sz="2000" dirty="0">
                <a:latin typeface="Arial" panose="020B0604020202020204" pitchFamily="34" charset="0"/>
                <a:ea typeface="SimSun" panose="02010600030101010101" pitchFamily="2" charset="-122"/>
                <a:cs typeface="Arial" panose="020B0604020202020204" pitchFamily="34" charset="0"/>
              </a:rPr>
              <a:t>The Covid-19 pandemic added to the aforementioned challenges since the majority of officials who work from home do not have the necessary tools of trade (laptops </a:t>
            </a:r>
            <a:r>
              <a:rPr lang="en-US" altLang="en-US" sz="2000" i="1" dirty="0">
                <a:latin typeface="Arial" panose="020B0604020202020204" pitchFamily="34" charset="0"/>
                <a:ea typeface="SimSun" panose="02010600030101010101" pitchFamily="2" charset="-122"/>
                <a:cs typeface="Arial" panose="020B0604020202020204" pitchFamily="34" charset="0"/>
              </a:rPr>
              <a:t>or desktop computers</a:t>
            </a:r>
            <a:r>
              <a:rPr lang="en-US" altLang="en-US" sz="2000" dirty="0">
                <a:latin typeface="Arial" panose="020B0604020202020204" pitchFamily="34" charset="0"/>
                <a:ea typeface="SimSun" panose="02010600030101010101" pitchFamily="2" charset="-122"/>
                <a:cs typeface="Arial" panose="020B0604020202020204" pitchFamily="34" charset="0"/>
              </a:rPr>
              <a:t>) and do not have sufficient data to access the internet. </a:t>
            </a:r>
          </a:p>
          <a:p>
            <a:pPr marL="57150" indent="0" algn="just">
              <a:lnSpc>
                <a:spcPct val="130000"/>
              </a:lnSpc>
              <a:spcBef>
                <a:spcPct val="0"/>
              </a:spcBef>
              <a:buFontTx/>
              <a:buNone/>
              <a:defRPr/>
            </a:pPr>
            <a:r>
              <a:rPr lang="en-US" altLang="en-US" sz="2000" b="1" i="1" dirty="0">
                <a:solidFill>
                  <a:srgbClr val="0070C0"/>
                </a:solidFill>
                <a:latin typeface="Arial" panose="020B0604020202020204" pitchFamily="34" charset="0"/>
                <a:ea typeface="SimSun" panose="02010600030101010101" pitchFamily="2" charset="-122"/>
                <a:cs typeface="Arial" panose="020B0604020202020204" pitchFamily="34" charset="0"/>
              </a:rPr>
              <a:t>Stringent Supply chain process </a:t>
            </a:r>
          </a:p>
          <a:p>
            <a:pPr marL="400050" algn="just">
              <a:lnSpc>
                <a:spcPct val="130000"/>
              </a:lnSpc>
              <a:spcBef>
                <a:spcPct val="0"/>
              </a:spcBef>
              <a:buFont typeface="Wingdings" panose="05000000000000000000" pitchFamily="2" charset="2"/>
              <a:buChar char="§"/>
              <a:defRPr/>
            </a:pPr>
            <a:r>
              <a:rPr lang="en-US" altLang="en-US" sz="2000" dirty="0">
                <a:latin typeface="Arial" panose="020B0604020202020204" pitchFamily="34" charset="0"/>
                <a:ea typeface="SimSun" panose="02010600030101010101" pitchFamily="2" charset="-122"/>
                <a:cs typeface="Arial" panose="020B0604020202020204" pitchFamily="34" charset="0"/>
              </a:rPr>
              <a:t>All departments, when procuring training programmes, including through the National School of Government (NSG) and other service providers, are required to use existing supplier databases, obtain three quotations and to write deviation letters where applicable. </a:t>
            </a:r>
            <a:endParaRPr lang="en-ZA" altLang="en-US" sz="2000" dirty="0">
              <a:latin typeface="Arial" panose="020B0604020202020204" pitchFamily="34" charset="0"/>
              <a:ea typeface="SimSun" panose="02010600030101010101" pitchFamily="2" charset="-122"/>
              <a:cs typeface="Arial" panose="020B0604020202020204" pitchFamily="34" charset="0"/>
            </a:endParaRPr>
          </a:p>
          <a:p>
            <a:pPr marL="0" indent="0" algn="just">
              <a:buNone/>
            </a:pPr>
            <a:endParaRPr lang="en-US" sz="1800" dirty="0">
              <a:latin typeface="Arial" panose="020B0604020202020204" pitchFamily="34" charset="0"/>
              <a:cs typeface="Arial" panose="020B0604020202020204" pitchFamily="34" charset="0"/>
            </a:endParaRPr>
          </a:p>
          <a:p>
            <a:pPr algn="just">
              <a:buFont typeface="Wingdings" panose="05000000000000000000" pitchFamily="2" charset="2"/>
              <a:buChar char="§"/>
            </a:pPr>
            <a:endParaRPr lang="en-US" sz="20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CDAF3C70-3F06-4597-AE16-5F5EF8F327DE}" type="slidenum">
              <a:rPr lang="en-ZA" smtClean="0"/>
              <a:t>13</a:t>
            </a:fld>
            <a:endParaRPr lang="en-ZA" dirty="0"/>
          </a:p>
        </p:txBody>
      </p:sp>
    </p:spTree>
    <p:extLst>
      <p:ext uri="{BB962C8B-B14F-4D97-AF65-F5344CB8AC3E}">
        <p14:creationId xmlns:p14="http://schemas.microsoft.com/office/powerpoint/2010/main" val="311124618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39552" y="97468"/>
            <a:ext cx="8004350" cy="523220"/>
          </a:xfrm>
          <a:prstGeom prst="rect">
            <a:avLst/>
          </a:prstGeom>
          <a:noFill/>
        </p:spPr>
        <p:txBody>
          <a:bodyPr wrap="square" rtlCol="0">
            <a:spAutoFit/>
          </a:bodyPr>
          <a:lstStyle/>
          <a:p>
            <a:pPr algn="ctr"/>
            <a:r>
              <a:rPr lang="en-US" sz="2400" b="1" dirty="0" smtClean="0">
                <a:solidFill>
                  <a:srgbClr val="006666"/>
                </a:solidFill>
                <a:latin typeface="Arial" panose="020B0604020202020204" pitchFamily="34" charset="0"/>
                <a:cs typeface="Arial" panose="020B0604020202020204" pitchFamily="34" charset="0"/>
              </a:rPr>
              <a:t>FINDINGS (Cont..)</a:t>
            </a:r>
            <a:r>
              <a:rPr lang="en-US" sz="2800" b="1" dirty="0" smtClean="0">
                <a:solidFill>
                  <a:srgbClr val="006666"/>
                </a:solidFill>
                <a:latin typeface="Arial" panose="020B0604020202020204" pitchFamily="34" charset="0"/>
                <a:cs typeface="Arial" panose="020B0604020202020204" pitchFamily="34" charset="0"/>
              </a:rPr>
              <a:t>  </a:t>
            </a:r>
            <a:endParaRPr lang="en-US" sz="2800" b="1" dirty="0">
              <a:solidFill>
                <a:srgbClr val="006666"/>
              </a:solidFill>
              <a:latin typeface="Arial" panose="020B0604020202020204" pitchFamily="34" charset="0"/>
              <a:cs typeface="Arial" panose="020B0604020202020204" pitchFamily="34" charset="0"/>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22972" y="6597352"/>
            <a:ext cx="221036" cy="267570"/>
          </a:xfrm>
          <a:prstGeom prst="rect">
            <a:avLst/>
          </a:prstGeom>
        </p:spPr>
      </p:pic>
      <p:sp>
        <p:nvSpPr>
          <p:cNvPr id="3" name="Rectangle 2"/>
          <p:cNvSpPr/>
          <p:nvPr/>
        </p:nvSpPr>
        <p:spPr>
          <a:xfrm>
            <a:off x="442354" y="634765"/>
            <a:ext cx="8182272" cy="5598456"/>
          </a:xfrm>
          <a:prstGeom prst="rect">
            <a:avLst/>
          </a:prstGeom>
        </p:spPr>
        <p:txBody>
          <a:bodyPr wrap="square">
            <a:spAutoFit/>
          </a:bodyPr>
          <a:lstStyle/>
          <a:p>
            <a:pPr marL="57150" indent="0" algn="just">
              <a:lnSpc>
                <a:spcPct val="130000"/>
              </a:lnSpc>
              <a:spcBef>
                <a:spcPct val="0"/>
              </a:spcBef>
              <a:buFontTx/>
              <a:buNone/>
              <a:defRPr/>
            </a:pPr>
            <a:r>
              <a:rPr lang="en-ZA" sz="2000" b="1" i="1" dirty="0" smtClean="0">
                <a:solidFill>
                  <a:schemeClr val="accent1">
                    <a:lumMod val="25000"/>
                  </a:schemeClr>
                </a:solidFill>
                <a:latin typeface="Arial" panose="020B0604020202020204" pitchFamily="34" charset="0"/>
                <a:cs typeface="Arial" panose="020B0604020202020204" pitchFamily="34" charset="0"/>
              </a:rPr>
              <a:t>Assessment </a:t>
            </a:r>
            <a:r>
              <a:rPr lang="en-ZA" sz="2000" b="1" i="1" dirty="0">
                <a:solidFill>
                  <a:schemeClr val="accent1">
                    <a:lumMod val="25000"/>
                  </a:schemeClr>
                </a:solidFill>
                <a:latin typeface="Arial" panose="020B0604020202020204" pitchFamily="34" charset="0"/>
                <a:cs typeface="Arial" panose="020B0604020202020204" pitchFamily="34" charset="0"/>
              </a:rPr>
              <a:t>of the efficiency and effectiveness of human resource development processes in the Public </a:t>
            </a:r>
            <a:r>
              <a:rPr lang="en-ZA" sz="2000" b="1" i="1" dirty="0" smtClean="0">
                <a:solidFill>
                  <a:schemeClr val="accent1">
                    <a:lumMod val="25000"/>
                  </a:schemeClr>
                </a:solidFill>
                <a:latin typeface="Arial" panose="020B0604020202020204" pitchFamily="34" charset="0"/>
                <a:cs typeface="Arial" panose="020B0604020202020204" pitchFamily="34" charset="0"/>
              </a:rPr>
              <a:t>Service</a:t>
            </a:r>
            <a:endParaRPr lang="en-ZA" sz="2000" b="1" i="1" dirty="0">
              <a:solidFill>
                <a:schemeClr val="accent1">
                  <a:lumMod val="25000"/>
                </a:schemeClr>
              </a:solidFill>
              <a:latin typeface="Arial" panose="020B0604020202020204" pitchFamily="34" charset="0"/>
              <a:cs typeface="Arial" panose="020B0604020202020204" pitchFamily="34" charset="0"/>
            </a:endParaRPr>
          </a:p>
          <a:p>
            <a:pPr marL="57150" indent="0" algn="just">
              <a:lnSpc>
                <a:spcPct val="130000"/>
              </a:lnSpc>
              <a:spcBef>
                <a:spcPct val="0"/>
              </a:spcBef>
              <a:buFontTx/>
              <a:buNone/>
              <a:defRPr/>
            </a:pPr>
            <a:r>
              <a:rPr lang="en-US" altLang="en-US" sz="2000" b="1" i="1" dirty="0">
                <a:solidFill>
                  <a:srgbClr val="0070C0"/>
                </a:solidFill>
                <a:latin typeface="Arial" panose="020B0604020202020204" pitchFamily="34" charset="0"/>
                <a:ea typeface="SimSun" panose="02010600030101010101" pitchFamily="2" charset="-122"/>
                <a:cs typeface="Arial" panose="020B0604020202020204" pitchFamily="34" charset="0"/>
              </a:rPr>
              <a:t>Stringent Supply chain process (cont</a:t>
            </a:r>
            <a:r>
              <a:rPr lang="en-US" altLang="en-US" sz="2000" b="1" i="1" dirty="0" smtClean="0">
                <a:solidFill>
                  <a:srgbClr val="0070C0"/>
                </a:solidFill>
                <a:latin typeface="Arial" panose="020B0604020202020204" pitchFamily="34" charset="0"/>
                <a:ea typeface="SimSun" panose="02010600030101010101" pitchFamily="2" charset="-122"/>
                <a:cs typeface="Arial" panose="020B0604020202020204" pitchFamily="34" charset="0"/>
              </a:rPr>
              <a:t>..)</a:t>
            </a:r>
            <a:endParaRPr lang="en-US" altLang="en-US" sz="2000" dirty="0">
              <a:latin typeface="Arial" panose="020B0604020202020204" pitchFamily="34" charset="0"/>
              <a:ea typeface="SimSun" panose="02010600030101010101" pitchFamily="2" charset="-122"/>
              <a:cs typeface="Arial" panose="020B0604020202020204" pitchFamily="34" charset="0"/>
            </a:endParaRPr>
          </a:p>
          <a:p>
            <a:pPr marL="400050" indent="-342900" algn="just">
              <a:lnSpc>
                <a:spcPct val="130000"/>
              </a:lnSpc>
              <a:spcBef>
                <a:spcPct val="0"/>
              </a:spcBef>
              <a:buFont typeface="Wingdings" panose="05000000000000000000" pitchFamily="2" charset="2"/>
              <a:buChar char="§"/>
              <a:defRPr/>
            </a:pPr>
            <a:r>
              <a:rPr lang="en-US" altLang="en-US" sz="2000" dirty="0" smtClean="0">
                <a:latin typeface="Arial" panose="020B0604020202020204" pitchFamily="34" charset="0"/>
                <a:ea typeface="SimSun" panose="02010600030101010101" pitchFamily="2" charset="-122"/>
                <a:cs typeface="Arial" panose="020B0604020202020204" pitchFamily="34" charset="0"/>
              </a:rPr>
              <a:t>These </a:t>
            </a:r>
            <a:r>
              <a:rPr lang="en-US" altLang="en-US" sz="2000" dirty="0">
                <a:latin typeface="Arial" panose="020B0604020202020204" pitchFamily="34" charset="0"/>
                <a:ea typeface="SimSun" panose="02010600030101010101" pitchFamily="2" charset="-122"/>
                <a:cs typeface="Arial" panose="020B0604020202020204" pitchFamily="34" charset="0"/>
              </a:rPr>
              <a:t>processes are long and cumbersome and in some instances training programmes had to be cancelled or postponed due to the aforementioned </a:t>
            </a:r>
            <a:r>
              <a:rPr lang="en-US" altLang="en-US" sz="2000" dirty="0" smtClean="0">
                <a:latin typeface="Arial" panose="020B0604020202020204" pitchFamily="34" charset="0"/>
                <a:ea typeface="SimSun" panose="02010600030101010101" pitchFamily="2" charset="-122"/>
                <a:cs typeface="Arial" panose="020B0604020202020204" pitchFamily="34" charset="0"/>
              </a:rPr>
              <a:t>challenges.</a:t>
            </a:r>
            <a:endParaRPr lang="en-ZA" altLang="en-US" sz="2000" dirty="0">
              <a:latin typeface="Arial" panose="020B0604020202020204" pitchFamily="34" charset="0"/>
              <a:ea typeface="SimSun" panose="02010600030101010101" pitchFamily="2" charset="-122"/>
              <a:cs typeface="Arial" panose="020B0604020202020204" pitchFamily="34" charset="0"/>
            </a:endParaRPr>
          </a:p>
          <a:p>
            <a:pPr marL="400050" indent="-342900" algn="just">
              <a:lnSpc>
                <a:spcPct val="130000"/>
              </a:lnSpc>
              <a:spcBef>
                <a:spcPct val="0"/>
              </a:spcBef>
              <a:buFont typeface="Wingdings" panose="05000000000000000000" pitchFamily="2" charset="2"/>
              <a:buChar char="§"/>
              <a:defRPr/>
            </a:pPr>
            <a:r>
              <a:rPr lang="en-US" altLang="en-US" sz="2000" dirty="0" smtClean="0">
                <a:latin typeface="Arial" panose="020B0604020202020204" pitchFamily="34" charset="0"/>
                <a:ea typeface="SimSun" panose="02010600030101010101" pitchFamily="2" charset="-122"/>
                <a:cs typeface="Arial" panose="020B0604020202020204" pitchFamily="34" charset="0"/>
              </a:rPr>
              <a:t>The </a:t>
            </a:r>
            <a:r>
              <a:rPr lang="en-US" altLang="en-US" sz="2000" dirty="0">
                <a:latin typeface="Arial" panose="020B0604020202020204" pitchFamily="34" charset="0"/>
                <a:ea typeface="SimSun" panose="02010600030101010101" pitchFamily="2" charset="-122"/>
                <a:cs typeface="Arial" panose="020B0604020202020204" pitchFamily="34" charset="0"/>
              </a:rPr>
              <a:t>challenge is further exacerbated by the lack of accredited service providers in core businesses of some departments as the NSG has a limit on the number of available courses. </a:t>
            </a:r>
          </a:p>
          <a:p>
            <a:pPr marL="57150" indent="0" algn="just">
              <a:lnSpc>
                <a:spcPct val="130000"/>
              </a:lnSpc>
              <a:spcBef>
                <a:spcPct val="0"/>
              </a:spcBef>
              <a:buFontTx/>
              <a:buNone/>
              <a:defRPr/>
            </a:pPr>
            <a:endParaRPr lang="en-US" altLang="en-US" sz="2000" i="1" dirty="0">
              <a:latin typeface="Arial" panose="020B0604020202020204" pitchFamily="34" charset="0"/>
              <a:ea typeface="SimSun" panose="02010600030101010101" pitchFamily="2" charset="-122"/>
              <a:cs typeface="Arial" panose="020B0604020202020204" pitchFamily="34" charset="0"/>
            </a:endParaRPr>
          </a:p>
          <a:p>
            <a:pPr marL="57150" indent="0" algn="just">
              <a:lnSpc>
                <a:spcPct val="130000"/>
              </a:lnSpc>
              <a:spcBef>
                <a:spcPct val="0"/>
              </a:spcBef>
              <a:buFontTx/>
              <a:buNone/>
              <a:defRPr/>
            </a:pPr>
            <a:r>
              <a:rPr lang="en-US" altLang="en-US" sz="2000" i="1" dirty="0">
                <a:latin typeface="Arial" panose="020B0604020202020204" pitchFamily="34" charset="0"/>
                <a:ea typeface="SimSun" panose="02010600030101010101" pitchFamily="2" charset="-122"/>
                <a:cs typeface="Arial" panose="020B0604020202020204" pitchFamily="34" charset="0"/>
              </a:rPr>
              <a:t>(Ultimately, these challenges sometimes result in delays in the acquisition of training programmes and/or the acquisition of training programmes of poor quality). </a:t>
            </a:r>
          </a:p>
          <a:p>
            <a:pPr marL="285750" indent="-285750" algn="just">
              <a:lnSpc>
                <a:spcPct val="110000"/>
              </a:lnSpc>
              <a:buClr>
                <a:srgbClr val="000000"/>
              </a:buClr>
              <a:buSzPct val="100000"/>
              <a:buFont typeface="Arial" panose="020B0604020202020204" pitchFamily="34" charset="0"/>
              <a:buChar char="•"/>
            </a:pPr>
            <a:endParaRPr lang="en-US" dirty="0" smtClean="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CDAF3C70-3F06-4597-AE16-5F5EF8F327DE}" type="slidenum">
              <a:rPr lang="en-ZA" smtClean="0"/>
              <a:t>14</a:t>
            </a:fld>
            <a:endParaRPr lang="en-ZA" dirty="0"/>
          </a:p>
        </p:txBody>
      </p:sp>
    </p:spTree>
    <p:extLst>
      <p:ext uri="{BB962C8B-B14F-4D97-AF65-F5344CB8AC3E}">
        <p14:creationId xmlns:p14="http://schemas.microsoft.com/office/powerpoint/2010/main" val="40909588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39552" y="97468"/>
            <a:ext cx="8004350" cy="523220"/>
          </a:xfrm>
          <a:prstGeom prst="rect">
            <a:avLst/>
          </a:prstGeom>
          <a:noFill/>
        </p:spPr>
        <p:txBody>
          <a:bodyPr wrap="square" rtlCol="0">
            <a:spAutoFit/>
          </a:bodyPr>
          <a:lstStyle/>
          <a:p>
            <a:pPr algn="ctr"/>
            <a:r>
              <a:rPr lang="en-US" sz="2400" b="1" dirty="0" smtClean="0">
                <a:solidFill>
                  <a:srgbClr val="006666"/>
                </a:solidFill>
                <a:latin typeface="Arial" panose="020B0604020202020204" pitchFamily="34" charset="0"/>
                <a:cs typeface="Arial" panose="020B0604020202020204" pitchFamily="34" charset="0"/>
              </a:rPr>
              <a:t>FINDINGS (Cont..)</a:t>
            </a:r>
            <a:r>
              <a:rPr lang="en-US" sz="2800" b="1" dirty="0" smtClean="0">
                <a:solidFill>
                  <a:srgbClr val="006666"/>
                </a:solidFill>
                <a:latin typeface="Arial" panose="020B0604020202020204" pitchFamily="34" charset="0"/>
                <a:cs typeface="Arial" panose="020B0604020202020204" pitchFamily="34" charset="0"/>
              </a:rPr>
              <a:t> </a:t>
            </a:r>
            <a:endParaRPr lang="en-US" sz="2800" b="1" dirty="0">
              <a:solidFill>
                <a:srgbClr val="006666"/>
              </a:solidFill>
              <a:latin typeface="Arial" panose="020B0604020202020204" pitchFamily="34" charset="0"/>
              <a:cs typeface="Arial" panose="020B0604020202020204" pitchFamily="34" charset="0"/>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22972" y="6597352"/>
            <a:ext cx="221036" cy="267570"/>
          </a:xfrm>
          <a:prstGeom prst="rect">
            <a:avLst/>
          </a:prstGeom>
        </p:spPr>
      </p:pic>
      <p:sp>
        <p:nvSpPr>
          <p:cNvPr id="3" name="Rectangle 2"/>
          <p:cNvSpPr/>
          <p:nvPr/>
        </p:nvSpPr>
        <p:spPr>
          <a:xfrm>
            <a:off x="442354" y="652182"/>
            <a:ext cx="8182272" cy="5998565"/>
          </a:xfrm>
          <a:prstGeom prst="rect">
            <a:avLst/>
          </a:prstGeom>
        </p:spPr>
        <p:txBody>
          <a:bodyPr wrap="square">
            <a:spAutoFit/>
          </a:bodyPr>
          <a:lstStyle/>
          <a:p>
            <a:pPr marL="57150" indent="0" algn="just">
              <a:lnSpc>
                <a:spcPct val="130000"/>
              </a:lnSpc>
              <a:spcBef>
                <a:spcPct val="0"/>
              </a:spcBef>
              <a:buFontTx/>
              <a:buNone/>
              <a:defRPr/>
            </a:pPr>
            <a:r>
              <a:rPr lang="en-ZA" sz="2000" b="1" i="1" dirty="0" smtClean="0">
                <a:solidFill>
                  <a:schemeClr val="accent1">
                    <a:lumMod val="25000"/>
                  </a:schemeClr>
                </a:solidFill>
                <a:latin typeface="Arial" panose="020B0604020202020204" pitchFamily="34" charset="0"/>
                <a:cs typeface="Arial" panose="020B0604020202020204" pitchFamily="34" charset="0"/>
              </a:rPr>
              <a:t>Assessment </a:t>
            </a:r>
            <a:r>
              <a:rPr lang="en-ZA" sz="2000" b="1" i="1" dirty="0">
                <a:solidFill>
                  <a:schemeClr val="accent1">
                    <a:lumMod val="25000"/>
                  </a:schemeClr>
                </a:solidFill>
                <a:latin typeface="Arial" panose="020B0604020202020204" pitchFamily="34" charset="0"/>
                <a:cs typeface="Arial" panose="020B0604020202020204" pitchFamily="34" charset="0"/>
              </a:rPr>
              <a:t>of the efficiency and effectiveness of human resource development processes in the Public Service</a:t>
            </a:r>
          </a:p>
          <a:p>
            <a:pPr marL="57150" indent="0" algn="just">
              <a:lnSpc>
                <a:spcPct val="130000"/>
              </a:lnSpc>
              <a:spcBef>
                <a:spcPct val="0"/>
              </a:spcBef>
              <a:buFontTx/>
              <a:buNone/>
              <a:defRPr/>
            </a:pPr>
            <a:endParaRPr lang="en-ZA" sz="2000" b="1" dirty="0">
              <a:latin typeface="Arial" panose="020B0604020202020204" pitchFamily="34" charset="0"/>
              <a:cs typeface="Arial" panose="020B0604020202020204" pitchFamily="34" charset="0"/>
            </a:endParaRPr>
          </a:p>
          <a:p>
            <a:pPr marL="57150" indent="0" algn="just">
              <a:lnSpc>
                <a:spcPct val="130000"/>
              </a:lnSpc>
              <a:spcBef>
                <a:spcPct val="0"/>
              </a:spcBef>
              <a:buFontTx/>
              <a:buNone/>
              <a:defRPr/>
            </a:pPr>
            <a:r>
              <a:rPr lang="en-ZA" altLang="en-US" sz="2000" b="1" i="1" dirty="0">
                <a:solidFill>
                  <a:srgbClr val="0070C0"/>
                </a:solidFill>
                <a:latin typeface="Arial" panose="020B0604020202020204" pitchFamily="34" charset="0"/>
                <a:ea typeface="SimSun" panose="02010600030101010101" pitchFamily="2" charset="-122"/>
                <a:cs typeface="Arial" panose="020B0604020202020204" pitchFamily="34" charset="0"/>
              </a:rPr>
              <a:t>Poor attendance and/or participation </a:t>
            </a:r>
            <a:endParaRPr lang="en-ZA" altLang="en-US" sz="2000" b="1" i="1" dirty="0" smtClean="0">
              <a:solidFill>
                <a:srgbClr val="0070C0"/>
              </a:solidFill>
              <a:latin typeface="Arial" panose="020B0604020202020204" pitchFamily="34" charset="0"/>
              <a:ea typeface="SimSun" panose="02010600030101010101" pitchFamily="2" charset="-122"/>
              <a:cs typeface="Arial" panose="020B0604020202020204" pitchFamily="34" charset="0"/>
            </a:endParaRPr>
          </a:p>
          <a:p>
            <a:pPr marL="400050" indent="-342900" algn="just">
              <a:lnSpc>
                <a:spcPct val="130000"/>
              </a:lnSpc>
              <a:spcBef>
                <a:spcPct val="0"/>
              </a:spcBef>
              <a:buFont typeface="Wingdings" panose="05000000000000000000" pitchFamily="2" charset="2"/>
              <a:buChar char="§"/>
              <a:defRPr/>
            </a:pPr>
            <a:r>
              <a:rPr lang="en-US" altLang="en-US" sz="2000" dirty="0" smtClean="0">
                <a:latin typeface="Arial" panose="020B0604020202020204" pitchFamily="34" charset="0"/>
                <a:ea typeface="SimSun" panose="02010600030101010101" pitchFamily="2" charset="-122"/>
                <a:cs typeface="Arial" panose="020B0604020202020204" pitchFamily="34" charset="0"/>
              </a:rPr>
              <a:t>The </a:t>
            </a:r>
            <a:r>
              <a:rPr lang="en-US" altLang="en-US" sz="2000" dirty="0">
                <a:latin typeface="Arial" panose="020B0604020202020204" pitchFamily="34" charset="0"/>
                <a:ea typeface="SimSun" panose="02010600030101010101" pitchFamily="2" charset="-122"/>
                <a:cs typeface="Arial" panose="020B0604020202020204" pitchFamily="34" charset="0"/>
              </a:rPr>
              <a:t>unavailability of staff to attend training and non-compliance of nominated employees to attend training has been mentioned by most of the participating </a:t>
            </a:r>
            <a:r>
              <a:rPr lang="en-US" altLang="en-US" sz="2000" dirty="0" smtClean="0">
                <a:latin typeface="Arial" panose="020B0604020202020204" pitchFamily="34" charset="0"/>
                <a:ea typeface="SimSun" panose="02010600030101010101" pitchFamily="2" charset="-122"/>
                <a:cs typeface="Arial" panose="020B0604020202020204" pitchFamily="34" charset="0"/>
              </a:rPr>
              <a:t>departments.</a:t>
            </a:r>
          </a:p>
          <a:p>
            <a:pPr marL="400050" indent="-342900" algn="just">
              <a:lnSpc>
                <a:spcPct val="130000"/>
              </a:lnSpc>
              <a:spcBef>
                <a:spcPct val="0"/>
              </a:spcBef>
              <a:buFont typeface="Wingdings" panose="05000000000000000000" pitchFamily="2" charset="2"/>
              <a:buChar char="§"/>
              <a:defRPr/>
            </a:pPr>
            <a:r>
              <a:rPr lang="en-US" altLang="en-US" sz="2000" dirty="0" smtClean="0">
                <a:latin typeface="Arial" panose="020B0604020202020204" pitchFamily="34" charset="0"/>
                <a:ea typeface="SimSun" panose="02010600030101010101" pitchFamily="2" charset="-122"/>
                <a:cs typeface="Arial" panose="020B0604020202020204" pitchFamily="34" charset="0"/>
              </a:rPr>
              <a:t>Some </a:t>
            </a:r>
            <a:r>
              <a:rPr lang="en-US" altLang="en-US" sz="2000" dirty="0">
                <a:latin typeface="Arial" panose="020B0604020202020204" pitchFamily="34" charset="0"/>
                <a:ea typeface="SimSun" panose="02010600030101010101" pitchFamily="2" charset="-122"/>
                <a:cs typeface="Arial" panose="020B0604020202020204" pitchFamily="34" charset="0"/>
              </a:rPr>
              <a:t>officials decline their nomination for training or accept the nomination only to withdraw their nomination without notifying HRD units as per </a:t>
            </a:r>
            <a:r>
              <a:rPr lang="en-US" altLang="en-US" sz="2000" dirty="0" smtClean="0">
                <a:latin typeface="Arial" panose="020B0604020202020204" pitchFamily="34" charset="0"/>
                <a:ea typeface="SimSun" panose="02010600030101010101" pitchFamily="2" charset="-122"/>
                <a:cs typeface="Arial" panose="020B0604020202020204" pitchFamily="34" charset="0"/>
              </a:rPr>
              <a:t>guidelines.</a:t>
            </a:r>
          </a:p>
          <a:p>
            <a:pPr marL="400050" indent="-342900" algn="just">
              <a:lnSpc>
                <a:spcPct val="130000"/>
              </a:lnSpc>
              <a:spcBef>
                <a:spcPct val="0"/>
              </a:spcBef>
              <a:buFont typeface="Wingdings" panose="05000000000000000000" pitchFamily="2" charset="2"/>
              <a:buChar char="§"/>
              <a:defRPr/>
            </a:pPr>
            <a:r>
              <a:rPr lang="en-US" altLang="en-US" sz="2000" dirty="0" smtClean="0">
                <a:latin typeface="Arial" panose="020B0604020202020204" pitchFamily="34" charset="0"/>
                <a:ea typeface="SimSun" panose="02010600030101010101" pitchFamily="2" charset="-122"/>
                <a:cs typeface="Arial" panose="020B0604020202020204" pitchFamily="34" charset="0"/>
              </a:rPr>
              <a:t>Sometimes </a:t>
            </a:r>
            <a:r>
              <a:rPr lang="en-US" altLang="en-US" sz="2000" dirty="0">
                <a:latin typeface="Arial" panose="020B0604020202020204" pitchFamily="34" charset="0"/>
                <a:ea typeface="SimSun" panose="02010600030101010101" pitchFamily="2" charset="-122"/>
                <a:cs typeface="Arial" panose="020B0604020202020204" pitchFamily="34" charset="0"/>
              </a:rPr>
              <a:t>nominated employees are replaced by the employer at short notice due to the reassignment of the nominated officials to other tasks.  </a:t>
            </a:r>
            <a:r>
              <a:rPr lang="en-US" altLang="en-US" sz="2000" i="1" dirty="0">
                <a:latin typeface="Arial" panose="020B0604020202020204" pitchFamily="34" charset="0"/>
                <a:ea typeface="SimSun" panose="02010600030101010101" pitchFamily="2" charset="-122"/>
                <a:cs typeface="Arial" panose="020B0604020202020204" pitchFamily="34" charset="0"/>
              </a:rPr>
              <a:t>(Replacement employees are often ill prepared for the training or they do not represent the best fit for the training).  </a:t>
            </a:r>
          </a:p>
          <a:p>
            <a:pPr marL="285750" indent="-285750" algn="just">
              <a:lnSpc>
                <a:spcPct val="110000"/>
              </a:lnSpc>
              <a:buClr>
                <a:srgbClr val="000000"/>
              </a:buClr>
              <a:buSzPct val="100000"/>
              <a:buFont typeface="Arial" panose="020B0604020202020204" pitchFamily="34" charset="0"/>
              <a:buChar char="•"/>
            </a:pPr>
            <a:endParaRPr lang="en-US" dirty="0" smtClean="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CDAF3C70-3F06-4597-AE16-5F5EF8F327DE}" type="slidenum">
              <a:rPr lang="en-ZA" smtClean="0"/>
              <a:t>15</a:t>
            </a:fld>
            <a:endParaRPr lang="en-ZA" dirty="0"/>
          </a:p>
        </p:txBody>
      </p:sp>
    </p:spTree>
    <p:extLst>
      <p:ext uri="{BB962C8B-B14F-4D97-AF65-F5344CB8AC3E}">
        <p14:creationId xmlns:p14="http://schemas.microsoft.com/office/powerpoint/2010/main" val="71796926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39552" y="97468"/>
            <a:ext cx="8004350" cy="523220"/>
          </a:xfrm>
          <a:prstGeom prst="rect">
            <a:avLst/>
          </a:prstGeom>
          <a:noFill/>
        </p:spPr>
        <p:txBody>
          <a:bodyPr wrap="square" rtlCol="0">
            <a:spAutoFit/>
          </a:bodyPr>
          <a:lstStyle/>
          <a:p>
            <a:pPr algn="ctr"/>
            <a:r>
              <a:rPr lang="en-US" sz="2400" b="1" dirty="0" smtClean="0">
                <a:solidFill>
                  <a:srgbClr val="006666"/>
                </a:solidFill>
                <a:latin typeface="Arial" panose="020B0604020202020204" pitchFamily="34" charset="0"/>
                <a:cs typeface="Arial" panose="020B0604020202020204" pitchFamily="34" charset="0"/>
              </a:rPr>
              <a:t>FINDINGS (Cont..) </a:t>
            </a:r>
            <a:r>
              <a:rPr lang="en-US" sz="2800" b="1" dirty="0" smtClean="0">
                <a:solidFill>
                  <a:srgbClr val="006666"/>
                </a:solidFill>
                <a:latin typeface="Arial" panose="020B0604020202020204" pitchFamily="34" charset="0"/>
                <a:cs typeface="Arial" panose="020B0604020202020204" pitchFamily="34" charset="0"/>
              </a:rPr>
              <a:t> </a:t>
            </a:r>
            <a:endParaRPr lang="en-US" sz="2800" b="1" dirty="0">
              <a:solidFill>
                <a:srgbClr val="006666"/>
              </a:solidFill>
              <a:latin typeface="Arial" panose="020B0604020202020204" pitchFamily="34" charset="0"/>
              <a:cs typeface="Arial" panose="020B0604020202020204" pitchFamily="34" charset="0"/>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22972" y="6597352"/>
            <a:ext cx="221036" cy="267570"/>
          </a:xfrm>
          <a:prstGeom prst="rect">
            <a:avLst/>
          </a:prstGeom>
        </p:spPr>
      </p:pic>
      <p:sp>
        <p:nvSpPr>
          <p:cNvPr id="3" name="Rectangle 2"/>
          <p:cNvSpPr/>
          <p:nvPr/>
        </p:nvSpPr>
        <p:spPr>
          <a:xfrm>
            <a:off x="539552" y="836712"/>
            <a:ext cx="8182272" cy="4798237"/>
          </a:xfrm>
          <a:prstGeom prst="rect">
            <a:avLst/>
          </a:prstGeom>
        </p:spPr>
        <p:txBody>
          <a:bodyPr wrap="square">
            <a:spAutoFit/>
          </a:bodyPr>
          <a:lstStyle/>
          <a:p>
            <a:pPr marL="57150" indent="0" algn="just">
              <a:lnSpc>
                <a:spcPct val="130000"/>
              </a:lnSpc>
              <a:spcBef>
                <a:spcPct val="0"/>
              </a:spcBef>
              <a:buFontTx/>
              <a:buNone/>
              <a:defRPr/>
            </a:pPr>
            <a:r>
              <a:rPr lang="en-US" sz="2000" b="1" i="1" dirty="0">
                <a:solidFill>
                  <a:schemeClr val="accent1">
                    <a:lumMod val="25000"/>
                  </a:schemeClr>
                </a:solidFill>
                <a:latin typeface="Arial" panose="020B0604020202020204" pitchFamily="34" charset="0"/>
                <a:cs typeface="Arial" panose="020B0604020202020204" pitchFamily="34" charset="0"/>
              </a:rPr>
              <a:t>The assessment of state of skills in the Public </a:t>
            </a:r>
            <a:r>
              <a:rPr lang="en-US" sz="2000" b="1" i="1" dirty="0" smtClean="0">
                <a:solidFill>
                  <a:schemeClr val="accent1">
                    <a:lumMod val="25000"/>
                  </a:schemeClr>
                </a:solidFill>
                <a:latin typeface="Arial" panose="020B0604020202020204" pitchFamily="34" charset="0"/>
                <a:cs typeface="Arial" panose="020B0604020202020204" pitchFamily="34" charset="0"/>
              </a:rPr>
              <a:t>Service</a:t>
            </a:r>
            <a:endParaRPr lang="en-ZA" sz="2000" b="1" i="1" dirty="0">
              <a:solidFill>
                <a:schemeClr val="accent1">
                  <a:lumMod val="25000"/>
                </a:schemeClr>
              </a:solidFill>
              <a:latin typeface="Arial" panose="020B0604020202020204" pitchFamily="34" charset="0"/>
              <a:cs typeface="Arial" panose="020B0604020202020204" pitchFamily="34" charset="0"/>
            </a:endParaRPr>
          </a:p>
          <a:p>
            <a:pPr marL="400050" indent="-342900" algn="just">
              <a:lnSpc>
                <a:spcPct val="130000"/>
              </a:lnSpc>
              <a:spcBef>
                <a:spcPct val="0"/>
              </a:spcBef>
              <a:buFont typeface="Wingdings" panose="05000000000000000000" pitchFamily="2" charset="2"/>
              <a:buChar char="§"/>
              <a:defRPr/>
            </a:pPr>
            <a:r>
              <a:rPr lang="en-US" altLang="en-US" sz="2000" dirty="0" smtClean="0">
                <a:latin typeface="Arial" panose="020B0604020202020204" pitchFamily="34" charset="0"/>
                <a:ea typeface="SimSun" panose="02010600030101010101" pitchFamily="2" charset="-122"/>
                <a:cs typeface="Arial" panose="020B0604020202020204" pitchFamily="34" charset="0"/>
              </a:rPr>
              <a:t>Most </a:t>
            </a:r>
            <a:r>
              <a:rPr lang="en-US" altLang="en-US" sz="2000" dirty="0">
                <a:latin typeface="Arial" panose="020B0604020202020204" pitchFamily="34" charset="0"/>
                <a:ea typeface="SimSun" panose="02010600030101010101" pitchFamily="2" charset="-122"/>
                <a:cs typeface="Arial" panose="020B0604020202020204" pitchFamily="34" charset="0"/>
              </a:rPr>
              <a:t>departments conduct formal skills audits.  They also do regular skills assessments that are linked to the Performance Management Development System (PMDS) process. </a:t>
            </a:r>
            <a:endParaRPr lang="en-US" altLang="en-US" sz="2000" dirty="0" smtClean="0">
              <a:latin typeface="Arial" panose="020B0604020202020204" pitchFamily="34" charset="0"/>
              <a:ea typeface="SimSun" panose="02010600030101010101" pitchFamily="2" charset="-122"/>
              <a:cs typeface="Arial" panose="020B0604020202020204" pitchFamily="34" charset="0"/>
            </a:endParaRPr>
          </a:p>
          <a:p>
            <a:pPr marL="400050" indent="-342900" algn="just">
              <a:lnSpc>
                <a:spcPct val="130000"/>
              </a:lnSpc>
              <a:spcBef>
                <a:spcPct val="0"/>
              </a:spcBef>
              <a:buFont typeface="Wingdings" panose="05000000000000000000" pitchFamily="2" charset="2"/>
              <a:buChar char="§"/>
              <a:defRPr/>
            </a:pPr>
            <a:r>
              <a:rPr lang="en-US" altLang="en-US" sz="2000" dirty="0" smtClean="0">
                <a:latin typeface="Arial" panose="020B0604020202020204" pitchFamily="34" charset="0"/>
                <a:ea typeface="SimSun" panose="02010600030101010101" pitchFamily="2" charset="-122"/>
                <a:cs typeface="Arial" panose="020B0604020202020204" pitchFamily="34" charset="0"/>
              </a:rPr>
              <a:t>There </a:t>
            </a:r>
            <a:r>
              <a:rPr lang="en-US" altLang="en-US" sz="2000" dirty="0">
                <a:latin typeface="Arial" panose="020B0604020202020204" pitchFamily="34" charset="0"/>
                <a:ea typeface="SimSun" panose="02010600030101010101" pitchFamily="2" charset="-122"/>
                <a:cs typeface="Arial" panose="020B0604020202020204" pitchFamily="34" charset="0"/>
              </a:rPr>
              <a:t>is no clear process that all departments follow to ensure that the necessary training and skills development is conducted subsequent to the skills audit results. </a:t>
            </a:r>
            <a:endParaRPr lang="en-US" altLang="en-US" sz="2000" dirty="0" smtClean="0">
              <a:latin typeface="Arial" panose="020B0604020202020204" pitchFamily="34" charset="0"/>
              <a:ea typeface="SimSun" panose="02010600030101010101" pitchFamily="2" charset="-122"/>
              <a:cs typeface="Arial" panose="020B0604020202020204" pitchFamily="34" charset="0"/>
            </a:endParaRPr>
          </a:p>
          <a:p>
            <a:pPr marL="400050" indent="-342900" algn="just">
              <a:lnSpc>
                <a:spcPct val="130000"/>
              </a:lnSpc>
              <a:spcBef>
                <a:spcPct val="0"/>
              </a:spcBef>
              <a:buFont typeface="Wingdings" panose="05000000000000000000" pitchFamily="2" charset="2"/>
              <a:buChar char="§"/>
              <a:defRPr/>
            </a:pPr>
            <a:r>
              <a:rPr lang="en-US" altLang="en-US" sz="2000" dirty="0" smtClean="0">
                <a:latin typeface="Arial" panose="020B0604020202020204" pitchFamily="34" charset="0"/>
                <a:ea typeface="SimSun" panose="02010600030101010101" pitchFamily="2" charset="-122"/>
                <a:cs typeface="Arial" panose="020B0604020202020204" pitchFamily="34" charset="0"/>
              </a:rPr>
              <a:t>The </a:t>
            </a:r>
            <a:r>
              <a:rPr lang="en-US" altLang="en-US" sz="2000" dirty="0">
                <a:latin typeface="Arial" panose="020B0604020202020204" pitchFamily="34" charset="0"/>
                <a:ea typeface="SimSun" panose="02010600030101010101" pitchFamily="2" charset="-122"/>
                <a:cs typeface="Arial" panose="020B0604020202020204" pitchFamily="34" charset="0"/>
              </a:rPr>
              <a:t>process outlined by most departments is that the outcome of the skills audit is incorporated into the Workplace Skills Plan (WSP) of the department to ensure that the training interventions are allocated funds. </a:t>
            </a:r>
          </a:p>
          <a:p>
            <a:pPr marL="285750" indent="-285750" algn="just">
              <a:lnSpc>
                <a:spcPct val="110000"/>
              </a:lnSpc>
              <a:buClr>
                <a:srgbClr val="000000"/>
              </a:buClr>
              <a:buSzPct val="100000"/>
              <a:buFont typeface="Arial" panose="020B0604020202020204" pitchFamily="34" charset="0"/>
              <a:buChar char="•"/>
            </a:pPr>
            <a:endParaRPr lang="en-US" dirty="0" smtClean="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CDAF3C70-3F06-4597-AE16-5F5EF8F327DE}" type="slidenum">
              <a:rPr lang="en-ZA" smtClean="0"/>
              <a:t>16</a:t>
            </a:fld>
            <a:endParaRPr lang="en-ZA" dirty="0"/>
          </a:p>
        </p:txBody>
      </p:sp>
    </p:spTree>
    <p:extLst>
      <p:ext uri="{BB962C8B-B14F-4D97-AF65-F5344CB8AC3E}">
        <p14:creationId xmlns:p14="http://schemas.microsoft.com/office/powerpoint/2010/main" val="87674780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39552" y="97468"/>
            <a:ext cx="8004350" cy="523220"/>
          </a:xfrm>
          <a:prstGeom prst="rect">
            <a:avLst/>
          </a:prstGeom>
          <a:noFill/>
        </p:spPr>
        <p:txBody>
          <a:bodyPr wrap="square" rtlCol="0">
            <a:spAutoFit/>
          </a:bodyPr>
          <a:lstStyle/>
          <a:p>
            <a:pPr algn="ctr"/>
            <a:r>
              <a:rPr lang="en-US" sz="2400" b="1" dirty="0" smtClean="0">
                <a:solidFill>
                  <a:srgbClr val="006666"/>
                </a:solidFill>
                <a:latin typeface="Arial" panose="020B0604020202020204" pitchFamily="34" charset="0"/>
                <a:cs typeface="Arial" panose="020B0604020202020204" pitchFamily="34" charset="0"/>
              </a:rPr>
              <a:t>FINDINGS (Cont..) </a:t>
            </a:r>
            <a:r>
              <a:rPr lang="en-US" sz="2800" b="1" dirty="0" smtClean="0">
                <a:solidFill>
                  <a:srgbClr val="006666"/>
                </a:solidFill>
                <a:latin typeface="Arial" panose="020B0604020202020204" pitchFamily="34" charset="0"/>
                <a:cs typeface="Arial" panose="020B0604020202020204" pitchFamily="34" charset="0"/>
              </a:rPr>
              <a:t> </a:t>
            </a:r>
            <a:endParaRPr lang="en-US" sz="2800" b="1" dirty="0">
              <a:solidFill>
                <a:srgbClr val="006666"/>
              </a:solidFill>
              <a:latin typeface="Arial" panose="020B0604020202020204" pitchFamily="34" charset="0"/>
              <a:cs typeface="Arial" panose="020B0604020202020204" pitchFamily="34" charset="0"/>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22972" y="6597352"/>
            <a:ext cx="221036" cy="267570"/>
          </a:xfrm>
          <a:prstGeom prst="rect">
            <a:avLst/>
          </a:prstGeom>
        </p:spPr>
      </p:pic>
      <p:sp>
        <p:nvSpPr>
          <p:cNvPr id="3" name="Rectangle 2"/>
          <p:cNvSpPr/>
          <p:nvPr/>
        </p:nvSpPr>
        <p:spPr>
          <a:xfrm>
            <a:off x="539552" y="836712"/>
            <a:ext cx="8182272" cy="5613845"/>
          </a:xfrm>
          <a:prstGeom prst="rect">
            <a:avLst/>
          </a:prstGeom>
        </p:spPr>
        <p:txBody>
          <a:bodyPr wrap="square">
            <a:spAutoFit/>
          </a:bodyPr>
          <a:lstStyle/>
          <a:p>
            <a:pPr marL="57150" indent="0" algn="just">
              <a:lnSpc>
                <a:spcPct val="113000"/>
              </a:lnSpc>
              <a:spcBef>
                <a:spcPct val="0"/>
              </a:spcBef>
              <a:buFontTx/>
              <a:buNone/>
              <a:defRPr/>
            </a:pPr>
            <a:r>
              <a:rPr lang="en-US" sz="2000" b="1" i="1" dirty="0">
                <a:solidFill>
                  <a:schemeClr val="accent1">
                    <a:lumMod val="25000"/>
                  </a:schemeClr>
                </a:solidFill>
                <a:latin typeface="Arial" panose="020B0604020202020204" pitchFamily="34" charset="0"/>
                <a:cs typeface="Arial" panose="020B0604020202020204" pitchFamily="34" charset="0"/>
              </a:rPr>
              <a:t>Monitoring the implementation of Personnel Development Plans (PDPs) </a:t>
            </a:r>
            <a:endParaRPr lang="en-ZA" sz="2000" b="1" i="1" dirty="0">
              <a:solidFill>
                <a:schemeClr val="accent1">
                  <a:lumMod val="25000"/>
                </a:schemeClr>
              </a:solidFill>
              <a:latin typeface="Arial" panose="020B0604020202020204" pitchFamily="34" charset="0"/>
              <a:ea typeface="SimSun" panose="02010600030101010101" pitchFamily="2" charset="-122"/>
              <a:cs typeface="Arial" panose="020B0604020202020204" pitchFamily="34" charset="0"/>
            </a:endParaRPr>
          </a:p>
          <a:p>
            <a:pPr marL="400050" indent="-342900" algn="just">
              <a:lnSpc>
                <a:spcPct val="113000"/>
              </a:lnSpc>
              <a:spcBef>
                <a:spcPct val="0"/>
              </a:spcBef>
              <a:buFont typeface="Wingdings" panose="05000000000000000000" pitchFamily="2" charset="2"/>
              <a:buChar char="§"/>
              <a:defRPr/>
            </a:pPr>
            <a:r>
              <a:rPr lang="en-US" altLang="en-US" sz="2000" dirty="0" smtClean="0">
                <a:latin typeface="Arial" panose="020B0604020202020204" pitchFamily="34" charset="0"/>
                <a:ea typeface="SimSun" panose="02010600030101010101" pitchFamily="2" charset="-122"/>
                <a:cs typeface="Arial" panose="020B0604020202020204" pitchFamily="34" charset="0"/>
              </a:rPr>
              <a:t>At </a:t>
            </a:r>
            <a:r>
              <a:rPr lang="en-US" altLang="en-US" sz="2000" dirty="0">
                <a:latin typeface="Arial" panose="020B0604020202020204" pitchFamily="34" charset="0"/>
                <a:ea typeface="SimSun" panose="02010600030101010101" pitchFamily="2" charset="-122"/>
                <a:cs typeface="Arial" panose="020B0604020202020204" pitchFamily="34" charset="0"/>
              </a:rPr>
              <a:t>the beginning of every financial year, officials are required to complete PDPs that identify areas of development. </a:t>
            </a:r>
            <a:endParaRPr lang="en-US" altLang="en-US" sz="2000" dirty="0" smtClean="0">
              <a:latin typeface="Arial" panose="020B0604020202020204" pitchFamily="34" charset="0"/>
              <a:ea typeface="SimSun" panose="02010600030101010101" pitchFamily="2" charset="-122"/>
              <a:cs typeface="Arial" panose="020B0604020202020204" pitchFamily="34" charset="0"/>
            </a:endParaRPr>
          </a:p>
          <a:p>
            <a:pPr marL="400050" indent="-342900" algn="just">
              <a:lnSpc>
                <a:spcPct val="113000"/>
              </a:lnSpc>
              <a:spcBef>
                <a:spcPct val="0"/>
              </a:spcBef>
              <a:buFont typeface="Wingdings" panose="05000000000000000000" pitchFamily="2" charset="2"/>
              <a:buChar char="§"/>
              <a:defRPr/>
            </a:pPr>
            <a:r>
              <a:rPr lang="en-US" altLang="en-US" sz="2000" dirty="0" smtClean="0">
                <a:latin typeface="Arial" panose="020B0604020202020204" pitchFamily="34" charset="0"/>
                <a:ea typeface="SimSun" panose="02010600030101010101" pitchFamily="2" charset="-122"/>
                <a:cs typeface="Arial" panose="020B0604020202020204" pitchFamily="34" charset="0"/>
              </a:rPr>
              <a:t>These </a:t>
            </a:r>
            <a:r>
              <a:rPr lang="en-US" altLang="en-US" sz="2000" dirty="0">
                <a:latin typeface="Arial" panose="020B0604020202020204" pitchFamily="34" charset="0"/>
                <a:ea typeface="SimSun" panose="02010600030101010101" pitchFamily="2" charset="-122"/>
                <a:cs typeface="Arial" panose="020B0604020202020204" pitchFamily="34" charset="0"/>
              </a:rPr>
              <a:t>are then used to identify training needs within the department. At the NSG, almost all training interventions that are co-ordinated by the HRD Unit come from the employees’ PDPs. </a:t>
            </a:r>
            <a:endParaRPr lang="en-US" altLang="en-US" sz="2000" dirty="0" smtClean="0">
              <a:latin typeface="Arial" panose="020B0604020202020204" pitchFamily="34" charset="0"/>
              <a:ea typeface="SimSun" panose="02010600030101010101" pitchFamily="2" charset="-122"/>
              <a:cs typeface="Arial" panose="020B0604020202020204" pitchFamily="34" charset="0"/>
            </a:endParaRPr>
          </a:p>
          <a:p>
            <a:pPr marL="400050" indent="-342900" algn="just">
              <a:lnSpc>
                <a:spcPct val="113000"/>
              </a:lnSpc>
              <a:spcBef>
                <a:spcPct val="0"/>
              </a:spcBef>
              <a:buFont typeface="Wingdings" panose="05000000000000000000" pitchFamily="2" charset="2"/>
              <a:buChar char="§"/>
              <a:defRPr/>
            </a:pPr>
            <a:r>
              <a:rPr lang="en-US" altLang="en-US" sz="2000" dirty="0" smtClean="0">
                <a:latin typeface="Arial" panose="020B0604020202020204" pitchFamily="34" charset="0"/>
                <a:ea typeface="SimSun" panose="02010600030101010101" pitchFamily="2" charset="-122"/>
                <a:cs typeface="Arial" panose="020B0604020202020204" pitchFamily="34" charset="0"/>
              </a:rPr>
              <a:t>For </a:t>
            </a:r>
            <a:r>
              <a:rPr lang="en-US" altLang="en-US" sz="2000" dirty="0">
                <a:latin typeface="Arial" panose="020B0604020202020204" pitchFamily="34" charset="0"/>
                <a:ea typeface="SimSun" panose="02010600030101010101" pitchFamily="2" charset="-122"/>
                <a:cs typeface="Arial" panose="020B0604020202020204" pitchFamily="34" charset="0"/>
              </a:rPr>
              <a:t>example, at the Department of Small Business Development, PDPD inputs are consolidated and influence the Department’s annual training </a:t>
            </a:r>
            <a:r>
              <a:rPr lang="en-US" altLang="en-US" sz="2000" dirty="0" smtClean="0">
                <a:latin typeface="Arial" panose="020B0604020202020204" pitchFamily="34" charset="0"/>
                <a:ea typeface="SimSun" panose="02010600030101010101" pitchFamily="2" charset="-122"/>
                <a:cs typeface="Arial" panose="020B0604020202020204" pitchFamily="34" charset="0"/>
              </a:rPr>
              <a:t>plan.</a:t>
            </a:r>
          </a:p>
          <a:p>
            <a:pPr marL="400050" indent="-342900" algn="just">
              <a:lnSpc>
                <a:spcPct val="113000"/>
              </a:lnSpc>
              <a:spcBef>
                <a:spcPct val="0"/>
              </a:spcBef>
              <a:buFont typeface="Wingdings" panose="05000000000000000000" pitchFamily="2" charset="2"/>
              <a:buChar char="§"/>
              <a:defRPr/>
            </a:pPr>
            <a:r>
              <a:rPr lang="en-US" altLang="en-US" sz="2000" dirty="0" smtClean="0">
                <a:latin typeface="Arial" panose="020B0604020202020204" pitchFamily="34" charset="0"/>
                <a:ea typeface="SimSun" panose="02010600030101010101" pitchFamily="2" charset="-122"/>
                <a:cs typeface="Arial" panose="020B0604020202020204" pitchFamily="34" charset="0"/>
              </a:rPr>
              <a:t>At </a:t>
            </a:r>
            <a:r>
              <a:rPr lang="en-US" altLang="en-US" sz="2000" dirty="0">
                <a:latin typeface="Arial" panose="020B0604020202020204" pitchFamily="34" charset="0"/>
                <a:ea typeface="SimSun" panose="02010600030101010101" pitchFamily="2" charset="-122"/>
                <a:cs typeface="Arial" panose="020B0604020202020204" pitchFamily="34" charset="0"/>
              </a:rPr>
              <a:t>the Department of </a:t>
            </a:r>
            <a:r>
              <a:rPr lang="en-US" altLang="en-US" sz="2000" dirty="0" smtClean="0">
                <a:latin typeface="Arial" panose="020B0604020202020204" pitchFamily="34" charset="0"/>
                <a:ea typeface="SimSun" panose="02010600030101010101" pitchFamily="2" charset="-122"/>
                <a:cs typeface="Arial" panose="020B0604020202020204" pitchFamily="34" charset="0"/>
              </a:rPr>
              <a:t>Forestry, Fisheries and Environment (DEFF</a:t>
            </a:r>
            <a:r>
              <a:rPr lang="en-US" altLang="en-US" sz="2000" dirty="0">
                <a:latin typeface="Arial" panose="020B0604020202020204" pitchFamily="34" charset="0"/>
                <a:ea typeface="SimSun" panose="02010600030101010101" pitchFamily="2" charset="-122"/>
                <a:cs typeface="Arial" panose="020B0604020202020204" pitchFamily="34" charset="0"/>
              </a:rPr>
              <a:t>), managers are required to monitor the implementation of PDPs for staff reporting to them.  This encourages compliance and implementation through the Performance Management and Development Tool.</a:t>
            </a:r>
            <a:endParaRPr lang="en-ZA" altLang="en-US" sz="2000" dirty="0">
              <a:latin typeface="Arial" panose="020B0604020202020204" pitchFamily="34" charset="0"/>
              <a:ea typeface="SimSun" panose="02010600030101010101" pitchFamily="2" charset="-122"/>
              <a:cs typeface="Arial" panose="020B0604020202020204" pitchFamily="34" charset="0"/>
            </a:endParaRPr>
          </a:p>
          <a:p>
            <a:pPr marL="285750" indent="-285750" algn="just">
              <a:lnSpc>
                <a:spcPct val="110000"/>
              </a:lnSpc>
              <a:buClr>
                <a:srgbClr val="000000"/>
              </a:buClr>
              <a:buSzPct val="100000"/>
              <a:buFont typeface="Wingdings" panose="05000000000000000000" pitchFamily="2" charset="2"/>
              <a:buChar char="§"/>
            </a:pPr>
            <a:endParaRPr lang="en-US" dirty="0" smtClean="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CDAF3C70-3F06-4597-AE16-5F5EF8F327DE}" type="slidenum">
              <a:rPr lang="en-ZA" smtClean="0"/>
              <a:t>17</a:t>
            </a:fld>
            <a:endParaRPr lang="en-ZA" dirty="0"/>
          </a:p>
        </p:txBody>
      </p:sp>
    </p:spTree>
    <p:extLst>
      <p:ext uri="{BB962C8B-B14F-4D97-AF65-F5344CB8AC3E}">
        <p14:creationId xmlns:p14="http://schemas.microsoft.com/office/powerpoint/2010/main" val="374085926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39552" y="97468"/>
            <a:ext cx="8004350" cy="523220"/>
          </a:xfrm>
          <a:prstGeom prst="rect">
            <a:avLst/>
          </a:prstGeom>
          <a:noFill/>
        </p:spPr>
        <p:txBody>
          <a:bodyPr wrap="square" rtlCol="0">
            <a:spAutoFit/>
          </a:bodyPr>
          <a:lstStyle/>
          <a:p>
            <a:pPr algn="ctr"/>
            <a:r>
              <a:rPr lang="en-US" sz="2400" b="1" dirty="0" smtClean="0">
                <a:solidFill>
                  <a:srgbClr val="006666"/>
                </a:solidFill>
                <a:latin typeface="Arial" panose="020B0604020202020204" pitchFamily="34" charset="0"/>
                <a:cs typeface="Arial" panose="020B0604020202020204" pitchFamily="34" charset="0"/>
              </a:rPr>
              <a:t>FINDINGS (Cont..)</a:t>
            </a:r>
            <a:r>
              <a:rPr lang="en-US" sz="2800" b="1" dirty="0" smtClean="0">
                <a:solidFill>
                  <a:srgbClr val="006666"/>
                </a:solidFill>
                <a:latin typeface="Arial" panose="020B0604020202020204" pitchFamily="34" charset="0"/>
                <a:cs typeface="Arial" panose="020B0604020202020204" pitchFamily="34" charset="0"/>
              </a:rPr>
              <a:t>  </a:t>
            </a:r>
            <a:endParaRPr lang="en-US" sz="2800" b="1" dirty="0">
              <a:solidFill>
                <a:srgbClr val="006666"/>
              </a:solidFill>
              <a:latin typeface="Arial" panose="020B0604020202020204" pitchFamily="34" charset="0"/>
              <a:cs typeface="Arial" panose="020B0604020202020204" pitchFamily="34" charset="0"/>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22972" y="6597352"/>
            <a:ext cx="221036" cy="267570"/>
          </a:xfrm>
          <a:prstGeom prst="rect">
            <a:avLst/>
          </a:prstGeom>
        </p:spPr>
      </p:pic>
      <p:sp>
        <p:nvSpPr>
          <p:cNvPr id="3" name="Rectangle 2"/>
          <p:cNvSpPr/>
          <p:nvPr/>
        </p:nvSpPr>
        <p:spPr>
          <a:xfrm>
            <a:off x="493416" y="429187"/>
            <a:ext cx="8182272" cy="2966966"/>
          </a:xfrm>
          <a:prstGeom prst="rect">
            <a:avLst/>
          </a:prstGeom>
        </p:spPr>
        <p:txBody>
          <a:bodyPr wrap="square">
            <a:spAutoFit/>
          </a:bodyPr>
          <a:lstStyle/>
          <a:p>
            <a:pPr marL="285750" indent="-285750" algn="just">
              <a:lnSpc>
                <a:spcPct val="110000"/>
              </a:lnSpc>
              <a:buClr>
                <a:srgbClr val="000000"/>
              </a:buClr>
              <a:buSzPct val="100000"/>
              <a:buFont typeface="Arial" panose="020B0604020202020204" pitchFamily="34" charset="0"/>
              <a:buChar char="•"/>
            </a:pPr>
            <a:endParaRPr lang="en-US" sz="2000" dirty="0">
              <a:latin typeface="Arial" pitchFamily="34" charset="0"/>
              <a:cs typeface="Arial" pitchFamily="34" charset="0"/>
            </a:endParaRPr>
          </a:p>
          <a:p>
            <a:pPr marL="57150" indent="0" algn="just">
              <a:spcBef>
                <a:spcPct val="0"/>
              </a:spcBef>
              <a:spcAft>
                <a:spcPts val="600"/>
              </a:spcAft>
              <a:buFontTx/>
              <a:buNone/>
              <a:defRPr/>
            </a:pPr>
            <a:r>
              <a:rPr lang="en-US" sz="2000" b="1" i="1" dirty="0">
                <a:solidFill>
                  <a:schemeClr val="accent1">
                    <a:lumMod val="25000"/>
                  </a:schemeClr>
                </a:solidFill>
                <a:latin typeface="Arial" panose="020B0604020202020204" pitchFamily="34" charset="0"/>
                <a:ea typeface="Calibri" panose="020F0502020204030204" pitchFamily="34" charset="0"/>
                <a:cs typeface="Arial" panose="020B0604020202020204" pitchFamily="34" charset="0"/>
              </a:rPr>
              <a:t>Post Training Evaluation </a:t>
            </a:r>
          </a:p>
          <a:p>
            <a:pPr indent="-285750" algn="just">
              <a:spcBef>
                <a:spcPct val="0"/>
              </a:spcBef>
              <a:buFont typeface="Wingdings" panose="05000000000000000000" pitchFamily="2" charset="2"/>
              <a:buChar char="§"/>
              <a:defRPr/>
            </a:pPr>
            <a:r>
              <a:rPr lang="en-US" sz="2000" dirty="0">
                <a:solidFill>
                  <a:srgbClr val="000000"/>
                </a:solidFill>
                <a:latin typeface="Arial" panose="020B0604020202020204" pitchFamily="34" charset="0"/>
                <a:ea typeface="Calibri" panose="020F0502020204030204" pitchFamily="34" charset="0"/>
                <a:cs typeface="Arial" panose="020B0604020202020204" pitchFamily="34" charset="0"/>
              </a:rPr>
              <a:t>The purpose of training and development is to ultimately improve the skills of the employees involved and in turn to improve service delivery in the organisation. </a:t>
            </a:r>
          </a:p>
          <a:p>
            <a:pPr indent="-285750" algn="just">
              <a:spcBef>
                <a:spcPct val="0"/>
              </a:spcBef>
              <a:buFont typeface="Wingdings" panose="05000000000000000000" pitchFamily="2" charset="2"/>
              <a:buChar char="§"/>
              <a:defRPr/>
            </a:pPr>
            <a:endParaRPr lang="en-US" sz="2000" b="1" dirty="0">
              <a:solidFill>
                <a:srgbClr val="000000"/>
              </a:solidFill>
              <a:latin typeface="Arial" panose="020B0604020202020204" pitchFamily="34" charset="0"/>
              <a:ea typeface="Calibri" panose="020F0502020204030204" pitchFamily="34" charset="0"/>
              <a:cs typeface="Arial" panose="020B0604020202020204" pitchFamily="34" charset="0"/>
            </a:endParaRPr>
          </a:p>
          <a:p>
            <a:pPr marL="57150" indent="0" algn="just">
              <a:spcBef>
                <a:spcPct val="0"/>
              </a:spcBef>
              <a:buFontTx/>
              <a:buNone/>
              <a:defRPr/>
            </a:pPr>
            <a:r>
              <a:rPr lang="en-US" sz="2000" b="1" i="1" dirty="0">
                <a:solidFill>
                  <a:srgbClr val="000000"/>
                </a:solidFill>
                <a:latin typeface="Arial" panose="020B0604020202020204" pitchFamily="34" charset="0"/>
                <a:ea typeface="Calibri" panose="020F0502020204030204" pitchFamily="34" charset="0"/>
                <a:cs typeface="Arial" panose="020B0604020202020204" pitchFamily="34" charset="0"/>
              </a:rPr>
              <a:t>Figure 1 depicts the different methods that departments use in order to conduct post training evaluation. </a:t>
            </a:r>
          </a:p>
          <a:p>
            <a:pPr marL="285750" indent="-285750" algn="just">
              <a:lnSpc>
                <a:spcPct val="110000"/>
              </a:lnSpc>
              <a:buClr>
                <a:srgbClr val="000000"/>
              </a:buClr>
              <a:buSzPct val="100000"/>
              <a:buFont typeface="Arial" panose="020B0604020202020204" pitchFamily="34" charset="0"/>
              <a:buChar char="•"/>
            </a:pPr>
            <a:endParaRPr lang="en-US" dirty="0" smtClean="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CDAF3C70-3F06-4597-AE16-5F5EF8F327DE}" type="slidenum">
              <a:rPr lang="en-ZA" smtClean="0"/>
              <a:t>18</a:t>
            </a:fld>
            <a:endParaRPr lang="en-ZA" dirty="0"/>
          </a:p>
        </p:txBody>
      </p:sp>
      <p:pic>
        <p:nvPicPr>
          <p:cNvPr id="7"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8313" y="3141663"/>
            <a:ext cx="8207375" cy="3167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765301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39552" y="97468"/>
            <a:ext cx="8004350" cy="523220"/>
          </a:xfrm>
          <a:prstGeom prst="rect">
            <a:avLst/>
          </a:prstGeom>
          <a:noFill/>
        </p:spPr>
        <p:txBody>
          <a:bodyPr wrap="square" rtlCol="0">
            <a:spAutoFit/>
          </a:bodyPr>
          <a:lstStyle/>
          <a:p>
            <a:pPr algn="ctr"/>
            <a:r>
              <a:rPr lang="en-US" sz="2400" b="1" dirty="0" smtClean="0">
                <a:solidFill>
                  <a:srgbClr val="006666"/>
                </a:solidFill>
                <a:latin typeface="Arial" panose="020B0604020202020204" pitchFamily="34" charset="0"/>
                <a:cs typeface="Arial" panose="020B0604020202020204" pitchFamily="34" charset="0"/>
              </a:rPr>
              <a:t>FINDINGS (Cont..)</a:t>
            </a:r>
            <a:r>
              <a:rPr lang="en-US" sz="2800" b="1" dirty="0" smtClean="0">
                <a:solidFill>
                  <a:srgbClr val="006666"/>
                </a:solidFill>
                <a:latin typeface="Arial" panose="020B0604020202020204" pitchFamily="34" charset="0"/>
                <a:cs typeface="Arial" panose="020B0604020202020204" pitchFamily="34" charset="0"/>
              </a:rPr>
              <a:t>  </a:t>
            </a:r>
            <a:endParaRPr lang="en-US" sz="2800" b="1" dirty="0">
              <a:solidFill>
                <a:srgbClr val="006666"/>
              </a:solidFill>
              <a:latin typeface="Arial" panose="020B0604020202020204" pitchFamily="34" charset="0"/>
              <a:cs typeface="Arial" panose="020B0604020202020204" pitchFamily="34" charset="0"/>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22972" y="6597352"/>
            <a:ext cx="221036" cy="267570"/>
          </a:xfrm>
          <a:prstGeom prst="rect">
            <a:avLst/>
          </a:prstGeom>
        </p:spPr>
      </p:pic>
      <p:sp>
        <p:nvSpPr>
          <p:cNvPr id="3" name="Rectangle 2"/>
          <p:cNvSpPr/>
          <p:nvPr/>
        </p:nvSpPr>
        <p:spPr>
          <a:xfrm>
            <a:off x="472411" y="684919"/>
            <a:ext cx="8182272" cy="735586"/>
          </a:xfrm>
          <a:prstGeom prst="rect">
            <a:avLst/>
          </a:prstGeom>
        </p:spPr>
        <p:txBody>
          <a:bodyPr wrap="square">
            <a:spAutoFit/>
          </a:bodyPr>
          <a:lstStyle/>
          <a:p>
            <a:pPr marL="285750" indent="-285750" algn="just">
              <a:lnSpc>
                <a:spcPct val="110000"/>
              </a:lnSpc>
              <a:buClr>
                <a:srgbClr val="000000"/>
              </a:buClr>
              <a:buSzPct val="100000"/>
              <a:buFont typeface="Arial" panose="020B0604020202020204" pitchFamily="34" charset="0"/>
              <a:buChar char="•"/>
            </a:pPr>
            <a:endParaRPr lang="en-US" sz="2000" dirty="0">
              <a:latin typeface="Arial" pitchFamily="34" charset="0"/>
              <a:cs typeface="Arial" pitchFamily="34" charset="0"/>
            </a:endParaRPr>
          </a:p>
          <a:p>
            <a:pPr marL="285750" indent="-285750" algn="just">
              <a:lnSpc>
                <a:spcPct val="110000"/>
              </a:lnSpc>
              <a:buClr>
                <a:srgbClr val="000000"/>
              </a:buClr>
              <a:buSzPct val="100000"/>
              <a:buFont typeface="Arial" panose="020B0604020202020204" pitchFamily="34" charset="0"/>
              <a:buChar char="•"/>
            </a:pPr>
            <a:endParaRPr lang="en-US" dirty="0" smtClean="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CDAF3C70-3F06-4597-AE16-5F5EF8F327DE}" type="slidenum">
              <a:rPr lang="en-ZA" smtClean="0"/>
              <a:t>19</a:t>
            </a:fld>
            <a:endParaRPr lang="en-ZA" dirty="0"/>
          </a:p>
        </p:txBody>
      </p:sp>
      <p:sp>
        <p:nvSpPr>
          <p:cNvPr id="5" name="Rectangle 4"/>
          <p:cNvSpPr/>
          <p:nvPr/>
        </p:nvSpPr>
        <p:spPr>
          <a:xfrm>
            <a:off x="366224" y="691145"/>
            <a:ext cx="8424936" cy="5247590"/>
          </a:xfrm>
          <a:prstGeom prst="rect">
            <a:avLst/>
          </a:prstGeom>
        </p:spPr>
        <p:txBody>
          <a:bodyPr wrap="square">
            <a:spAutoFit/>
          </a:bodyPr>
          <a:lstStyle/>
          <a:p>
            <a:pPr marL="57150" indent="0" algn="just">
              <a:spcBef>
                <a:spcPct val="0"/>
              </a:spcBef>
              <a:spcAft>
                <a:spcPts val="600"/>
              </a:spcAft>
              <a:buFontTx/>
              <a:buNone/>
              <a:defRPr/>
            </a:pPr>
            <a:r>
              <a:rPr lang="en-US" sz="2000" b="1" i="1" dirty="0">
                <a:solidFill>
                  <a:schemeClr val="accent1">
                    <a:lumMod val="25000"/>
                  </a:schemeClr>
                </a:solidFill>
                <a:latin typeface="Arial" panose="020B0604020202020204" pitchFamily="34" charset="0"/>
                <a:ea typeface="Calibri" panose="020F0502020204030204" pitchFamily="34" charset="0"/>
                <a:cs typeface="Arial" panose="020B0604020202020204" pitchFamily="34" charset="0"/>
              </a:rPr>
              <a:t>Post Training Evaluation Outcomes </a:t>
            </a:r>
          </a:p>
          <a:p>
            <a:pPr marL="57150" indent="0" algn="just">
              <a:spcBef>
                <a:spcPct val="0"/>
              </a:spcBef>
              <a:spcAft>
                <a:spcPts val="600"/>
              </a:spcAft>
              <a:buFontTx/>
              <a:buNone/>
              <a:defRPr/>
            </a:pPr>
            <a:r>
              <a:rPr lang="en-US" sz="2000" b="1" dirty="0">
                <a:latin typeface="Arial" panose="020B0604020202020204" pitchFamily="34" charset="0"/>
                <a:ea typeface="Calibri" panose="020F0502020204030204" pitchFamily="34" charset="0"/>
                <a:cs typeface="Arial" panose="020B0604020202020204" pitchFamily="34" charset="0"/>
              </a:rPr>
              <a:t>Improved performance and service delivery </a:t>
            </a:r>
            <a:endParaRPr lang="en-US" sz="2000" b="1" dirty="0" smtClean="0">
              <a:latin typeface="Arial" panose="020B0604020202020204" pitchFamily="34" charset="0"/>
              <a:ea typeface="Calibri" panose="020F0502020204030204" pitchFamily="34" charset="0"/>
              <a:cs typeface="Arial" panose="020B0604020202020204" pitchFamily="34" charset="0"/>
            </a:endParaRPr>
          </a:p>
          <a:p>
            <a:pPr marL="400050" indent="-342900" algn="just">
              <a:spcBef>
                <a:spcPct val="0"/>
              </a:spcBef>
              <a:spcAft>
                <a:spcPts val="600"/>
              </a:spcAft>
              <a:buFont typeface="Wingdings" panose="05000000000000000000" pitchFamily="2" charset="2"/>
              <a:buChar char="§"/>
              <a:defRPr/>
            </a:pPr>
            <a:r>
              <a:rPr lang="en-US" sz="2000" dirty="0" smtClean="0">
                <a:latin typeface="Arial" panose="020B0604020202020204" pitchFamily="34" charset="0"/>
                <a:ea typeface="Calibri" panose="020F0502020204030204" pitchFamily="34" charset="0"/>
                <a:cs typeface="Arial" panose="020B0604020202020204" pitchFamily="34" charset="0"/>
              </a:rPr>
              <a:t>There </a:t>
            </a:r>
            <a:r>
              <a:rPr lang="en-US" sz="2000" dirty="0">
                <a:latin typeface="Arial" panose="020B0604020202020204" pitchFamily="34" charset="0"/>
                <a:ea typeface="Calibri" panose="020F0502020204030204" pitchFamily="34" charset="0"/>
                <a:cs typeface="Arial" panose="020B0604020202020204" pitchFamily="34" charset="0"/>
              </a:rPr>
              <a:t>was consensus from the majority of departments that training and development improves service delivery</a:t>
            </a:r>
          </a:p>
          <a:p>
            <a:pPr marL="57150" indent="0" algn="just">
              <a:spcBef>
                <a:spcPct val="0"/>
              </a:spcBef>
              <a:spcAft>
                <a:spcPts val="600"/>
              </a:spcAft>
              <a:buFontTx/>
              <a:buNone/>
              <a:defRPr/>
            </a:pPr>
            <a:r>
              <a:rPr lang="en-US" sz="2000" b="1" dirty="0">
                <a:latin typeface="Arial" panose="020B0604020202020204" pitchFamily="34" charset="0"/>
                <a:ea typeface="Calibri" panose="020F0502020204030204" pitchFamily="34" charset="0"/>
                <a:cs typeface="Arial" panose="020B0604020202020204" pitchFamily="34" charset="0"/>
              </a:rPr>
              <a:t>Improved staff behaviour </a:t>
            </a:r>
            <a:endParaRPr lang="en-US" sz="2000" b="1" dirty="0" smtClean="0">
              <a:latin typeface="Arial" panose="020B0604020202020204" pitchFamily="34" charset="0"/>
              <a:ea typeface="Calibri" panose="020F0502020204030204" pitchFamily="34" charset="0"/>
              <a:cs typeface="Arial" panose="020B0604020202020204" pitchFamily="34" charset="0"/>
            </a:endParaRPr>
          </a:p>
          <a:p>
            <a:pPr marL="400050" indent="-342900" algn="just">
              <a:spcBef>
                <a:spcPct val="0"/>
              </a:spcBef>
              <a:spcAft>
                <a:spcPts val="600"/>
              </a:spcAft>
              <a:buFont typeface="Wingdings" panose="05000000000000000000" pitchFamily="2" charset="2"/>
              <a:buChar char="§"/>
              <a:defRPr/>
            </a:pPr>
            <a:r>
              <a:rPr lang="en-US" sz="2000" dirty="0" smtClean="0">
                <a:latin typeface="Arial" panose="020B0604020202020204" pitchFamily="34" charset="0"/>
                <a:ea typeface="Calibri" panose="020F0502020204030204" pitchFamily="34" charset="0"/>
                <a:cs typeface="Arial" panose="020B0604020202020204" pitchFamily="34" charset="0"/>
              </a:rPr>
              <a:t>Departments </a:t>
            </a:r>
            <a:r>
              <a:rPr lang="en-US" sz="2000" dirty="0">
                <a:latin typeface="Arial" panose="020B0604020202020204" pitchFamily="34" charset="0"/>
                <a:ea typeface="Calibri" panose="020F0502020204030204" pitchFamily="34" charset="0"/>
                <a:cs typeface="Arial" panose="020B0604020202020204" pitchFamily="34" charset="0"/>
              </a:rPr>
              <a:t>reported that besides improvements in skills, training has also gradually improved employee morale. </a:t>
            </a:r>
            <a:endParaRPr lang="en-US" sz="2000" dirty="0" smtClean="0">
              <a:latin typeface="Arial" panose="020B0604020202020204" pitchFamily="34" charset="0"/>
              <a:ea typeface="Calibri" panose="020F0502020204030204" pitchFamily="34" charset="0"/>
              <a:cs typeface="Arial" panose="020B0604020202020204" pitchFamily="34" charset="0"/>
            </a:endParaRPr>
          </a:p>
          <a:p>
            <a:pPr marL="400050" indent="-342900" algn="just">
              <a:spcBef>
                <a:spcPct val="0"/>
              </a:spcBef>
              <a:spcAft>
                <a:spcPts val="600"/>
              </a:spcAft>
              <a:buFont typeface="Wingdings" panose="05000000000000000000" pitchFamily="2" charset="2"/>
              <a:buChar char="§"/>
              <a:defRPr/>
            </a:pPr>
            <a:r>
              <a:rPr lang="en-US" sz="2000" dirty="0" smtClean="0">
                <a:latin typeface="Arial" panose="020B0604020202020204" pitchFamily="34" charset="0"/>
                <a:ea typeface="Calibri" panose="020F0502020204030204" pitchFamily="34" charset="0"/>
                <a:cs typeface="Arial" panose="020B0604020202020204" pitchFamily="34" charset="0"/>
              </a:rPr>
              <a:t>Furthermore</a:t>
            </a:r>
            <a:r>
              <a:rPr lang="en-US" sz="2000" dirty="0">
                <a:latin typeface="Arial" panose="020B0604020202020204" pitchFamily="34" charset="0"/>
                <a:ea typeface="Calibri" panose="020F0502020204030204" pitchFamily="34" charset="0"/>
                <a:cs typeface="Arial" panose="020B0604020202020204" pitchFamily="34" charset="0"/>
              </a:rPr>
              <a:t>, improved performance and increased confidence has also led to employees being recruited/promoted by external stakeholders.</a:t>
            </a:r>
          </a:p>
          <a:p>
            <a:pPr marL="57150" indent="0" algn="just">
              <a:spcBef>
                <a:spcPct val="0"/>
              </a:spcBef>
              <a:spcAft>
                <a:spcPts val="600"/>
              </a:spcAft>
              <a:buFontTx/>
              <a:buNone/>
              <a:defRPr/>
            </a:pPr>
            <a:r>
              <a:rPr lang="en-US" sz="2000" b="1" dirty="0">
                <a:latin typeface="Arial" panose="020B0604020202020204" pitchFamily="34" charset="0"/>
                <a:ea typeface="Calibri" panose="020F0502020204030204" pitchFamily="34" charset="0"/>
                <a:cs typeface="Arial" panose="020B0604020202020204" pitchFamily="34" charset="0"/>
              </a:rPr>
              <a:t>Addressed the shortage of scarce or critical skills in the Public </a:t>
            </a:r>
            <a:r>
              <a:rPr lang="en-US" sz="2000" b="1" dirty="0" smtClean="0">
                <a:latin typeface="Arial" panose="020B0604020202020204" pitchFamily="34" charset="0"/>
                <a:ea typeface="Calibri" panose="020F0502020204030204" pitchFamily="34" charset="0"/>
                <a:cs typeface="Arial" panose="020B0604020202020204" pitchFamily="34" charset="0"/>
              </a:rPr>
              <a:t>Service</a:t>
            </a:r>
          </a:p>
          <a:p>
            <a:pPr marL="400050" indent="-342900" algn="just">
              <a:spcBef>
                <a:spcPct val="0"/>
              </a:spcBef>
              <a:spcAft>
                <a:spcPts val="600"/>
              </a:spcAft>
              <a:buFont typeface="Wingdings" panose="05000000000000000000" pitchFamily="2" charset="2"/>
              <a:buChar char="§"/>
              <a:defRPr/>
            </a:pPr>
            <a:r>
              <a:rPr lang="en-US" sz="2000" dirty="0" smtClean="0">
                <a:latin typeface="Arial" panose="020B0604020202020204" pitchFamily="34" charset="0"/>
                <a:ea typeface="Calibri" panose="020F0502020204030204" pitchFamily="34" charset="0"/>
                <a:cs typeface="Arial" panose="020B0604020202020204" pitchFamily="34" charset="0"/>
              </a:rPr>
              <a:t>The </a:t>
            </a:r>
            <a:r>
              <a:rPr lang="en-US" sz="2000" dirty="0">
                <a:latin typeface="Arial" panose="020B0604020202020204" pitchFamily="34" charset="0"/>
                <a:ea typeface="Calibri" panose="020F0502020204030204" pitchFamily="34" charset="0"/>
                <a:cs typeface="Arial" panose="020B0604020202020204" pitchFamily="34" charset="0"/>
              </a:rPr>
              <a:t>Department of Basic Education (DBE) indicated that training and skills development has assisted in addressing the shortage of scarce and critical skills that were identified in the department. </a:t>
            </a:r>
          </a:p>
        </p:txBody>
      </p:sp>
    </p:spTree>
    <p:extLst>
      <p:ext uri="{BB962C8B-B14F-4D97-AF65-F5344CB8AC3E}">
        <p14:creationId xmlns:p14="http://schemas.microsoft.com/office/powerpoint/2010/main" val="6331565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39552" y="97468"/>
            <a:ext cx="8004350" cy="461665"/>
          </a:xfrm>
          <a:prstGeom prst="rect">
            <a:avLst/>
          </a:prstGeom>
          <a:noFill/>
        </p:spPr>
        <p:txBody>
          <a:bodyPr wrap="square" rtlCol="0">
            <a:spAutoFit/>
          </a:bodyPr>
          <a:lstStyle/>
          <a:p>
            <a:pPr algn="ctr"/>
            <a:r>
              <a:rPr lang="en-US" sz="2400" b="1" dirty="0" smtClean="0">
                <a:solidFill>
                  <a:srgbClr val="006666"/>
                </a:solidFill>
                <a:latin typeface="Arial" panose="020B0604020202020204" pitchFamily="34" charset="0"/>
                <a:cs typeface="Arial" panose="020B0604020202020204" pitchFamily="34" charset="0"/>
              </a:rPr>
              <a:t>PRESENTATION OUTLINE</a:t>
            </a: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22972" y="6597352"/>
            <a:ext cx="221036" cy="267570"/>
          </a:xfrm>
          <a:prstGeom prst="rect">
            <a:avLst/>
          </a:prstGeom>
        </p:spPr>
      </p:pic>
      <p:sp>
        <p:nvSpPr>
          <p:cNvPr id="3" name="TextBox 2"/>
          <p:cNvSpPr txBox="1"/>
          <p:nvPr/>
        </p:nvSpPr>
        <p:spPr>
          <a:xfrm>
            <a:off x="368896" y="764704"/>
            <a:ext cx="8352928" cy="3785652"/>
          </a:xfrm>
          <a:prstGeom prst="rect">
            <a:avLst/>
          </a:prstGeom>
          <a:noFill/>
        </p:spPr>
        <p:txBody>
          <a:bodyPr wrap="square" rtlCol="0">
            <a:spAutoFit/>
          </a:bodyPr>
          <a:lstStyle/>
          <a:p>
            <a:pPr algn="just">
              <a:lnSpc>
                <a:spcPct val="150000"/>
              </a:lnSpc>
              <a:spcBef>
                <a:spcPct val="0"/>
              </a:spcBef>
              <a:buFont typeface="Wingdings" panose="05000000000000000000" pitchFamily="2" charset="2"/>
              <a:buChar char="§"/>
            </a:pPr>
            <a:r>
              <a:rPr lang="en-US" altLang="en-US" sz="2000" dirty="0" smtClean="0">
                <a:solidFill>
                  <a:srgbClr val="000000"/>
                </a:solidFill>
                <a:latin typeface="Arial" panose="020B0604020202020204" pitchFamily="34" charset="0"/>
                <a:cs typeface="Arial" panose="020B0604020202020204" pitchFamily="34" charset="0"/>
              </a:rPr>
              <a:t>  </a:t>
            </a:r>
            <a:r>
              <a:rPr lang="en-US" altLang="en-US" sz="2000" b="1" dirty="0" smtClean="0">
                <a:solidFill>
                  <a:srgbClr val="000000"/>
                </a:solidFill>
                <a:latin typeface="Arial" panose="020B0604020202020204" pitchFamily="34" charset="0"/>
                <a:cs typeface="Arial" panose="020B0604020202020204" pitchFamily="34" charset="0"/>
              </a:rPr>
              <a:t>Background</a:t>
            </a:r>
            <a:endParaRPr lang="en-US" altLang="en-US" sz="2000" b="1" dirty="0">
              <a:solidFill>
                <a:srgbClr val="000000"/>
              </a:solidFill>
              <a:latin typeface="Arial" panose="020B0604020202020204" pitchFamily="34" charset="0"/>
              <a:cs typeface="Arial" panose="020B0604020202020204" pitchFamily="34" charset="0"/>
            </a:endParaRPr>
          </a:p>
          <a:p>
            <a:pPr algn="just">
              <a:lnSpc>
                <a:spcPct val="150000"/>
              </a:lnSpc>
              <a:spcBef>
                <a:spcPct val="0"/>
              </a:spcBef>
              <a:buFont typeface="Wingdings" panose="05000000000000000000" pitchFamily="2" charset="2"/>
              <a:buChar char="§"/>
            </a:pPr>
            <a:r>
              <a:rPr lang="en-US" altLang="en-US" sz="2000" b="1" dirty="0" smtClean="0">
                <a:solidFill>
                  <a:srgbClr val="000000"/>
                </a:solidFill>
                <a:latin typeface="Arial" panose="020B0604020202020204" pitchFamily="34" charset="0"/>
                <a:cs typeface="Arial" panose="020B0604020202020204" pitchFamily="34" charset="0"/>
              </a:rPr>
              <a:t>  Objectives </a:t>
            </a:r>
            <a:r>
              <a:rPr lang="en-US" altLang="en-US" sz="2000" b="1" dirty="0">
                <a:solidFill>
                  <a:srgbClr val="000000"/>
                </a:solidFill>
                <a:latin typeface="Arial" panose="020B0604020202020204" pitchFamily="34" charset="0"/>
                <a:cs typeface="Arial" panose="020B0604020202020204" pitchFamily="34" charset="0"/>
              </a:rPr>
              <a:t>of the study</a:t>
            </a:r>
          </a:p>
          <a:p>
            <a:pPr algn="just">
              <a:lnSpc>
                <a:spcPct val="150000"/>
              </a:lnSpc>
              <a:spcBef>
                <a:spcPct val="0"/>
              </a:spcBef>
              <a:buFont typeface="Wingdings" panose="05000000000000000000" pitchFamily="2" charset="2"/>
              <a:buChar char="§"/>
            </a:pPr>
            <a:r>
              <a:rPr lang="en-US" altLang="en-US" sz="2000" b="1" dirty="0" smtClean="0">
                <a:solidFill>
                  <a:srgbClr val="000000"/>
                </a:solidFill>
                <a:latin typeface="Arial" panose="020B0604020202020204" pitchFamily="34" charset="0"/>
                <a:cs typeface="Arial" panose="020B0604020202020204" pitchFamily="34" charset="0"/>
              </a:rPr>
              <a:t>  Methodology</a:t>
            </a:r>
            <a:endParaRPr lang="en-US" altLang="en-US" sz="2000" b="1" dirty="0">
              <a:solidFill>
                <a:srgbClr val="000000"/>
              </a:solidFill>
              <a:latin typeface="Arial" panose="020B0604020202020204" pitchFamily="34" charset="0"/>
              <a:cs typeface="Arial" panose="020B0604020202020204" pitchFamily="34" charset="0"/>
            </a:endParaRPr>
          </a:p>
          <a:p>
            <a:pPr algn="just">
              <a:lnSpc>
                <a:spcPct val="150000"/>
              </a:lnSpc>
              <a:spcBef>
                <a:spcPct val="0"/>
              </a:spcBef>
              <a:buFont typeface="Wingdings" panose="05000000000000000000" pitchFamily="2" charset="2"/>
              <a:buChar char="§"/>
            </a:pPr>
            <a:r>
              <a:rPr lang="en-US" altLang="en-US" sz="2000" b="1" dirty="0" smtClean="0">
                <a:solidFill>
                  <a:srgbClr val="000000"/>
                </a:solidFill>
                <a:latin typeface="Arial" panose="020B0604020202020204" pitchFamily="34" charset="0"/>
                <a:cs typeface="Arial" panose="020B0604020202020204" pitchFamily="34" charset="0"/>
              </a:rPr>
              <a:t>  Literature </a:t>
            </a:r>
            <a:r>
              <a:rPr lang="en-US" altLang="en-US" sz="2000" b="1" dirty="0">
                <a:solidFill>
                  <a:srgbClr val="000000"/>
                </a:solidFill>
                <a:latin typeface="Arial" panose="020B0604020202020204" pitchFamily="34" charset="0"/>
                <a:cs typeface="Arial" panose="020B0604020202020204" pitchFamily="34" charset="0"/>
              </a:rPr>
              <a:t>reviewed</a:t>
            </a:r>
            <a:endParaRPr lang="en-ZA" altLang="en-US" sz="2000" b="1" dirty="0">
              <a:solidFill>
                <a:srgbClr val="000000"/>
              </a:solidFill>
              <a:latin typeface="Arial" panose="020B0604020202020204" pitchFamily="34" charset="0"/>
              <a:cs typeface="Arial" panose="020B0604020202020204" pitchFamily="34" charset="0"/>
            </a:endParaRPr>
          </a:p>
          <a:p>
            <a:pPr algn="just">
              <a:lnSpc>
                <a:spcPct val="150000"/>
              </a:lnSpc>
              <a:spcBef>
                <a:spcPct val="0"/>
              </a:spcBef>
              <a:buFont typeface="Wingdings" panose="05000000000000000000" pitchFamily="2" charset="2"/>
              <a:buChar char="§"/>
            </a:pPr>
            <a:r>
              <a:rPr lang="en-US" altLang="en-US" sz="2000" b="1" dirty="0" smtClean="0">
                <a:solidFill>
                  <a:srgbClr val="000000"/>
                </a:solidFill>
                <a:latin typeface="Arial" panose="020B0604020202020204" pitchFamily="34" charset="0"/>
                <a:cs typeface="Arial" panose="020B0604020202020204" pitchFamily="34" charset="0"/>
              </a:rPr>
              <a:t>  Findings </a:t>
            </a:r>
            <a:endParaRPr lang="en-US" altLang="en-US" sz="2000" b="1" dirty="0">
              <a:solidFill>
                <a:srgbClr val="000000"/>
              </a:solidFill>
              <a:latin typeface="Arial" panose="020B0604020202020204" pitchFamily="34" charset="0"/>
              <a:cs typeface="Arial" panose="020B0604020202020204" pitchFamily="34" charset="0"/>
            </a:endParaRPr>
          </a:p>
          <a:p>
            <a:pPr algn="just">
              <a:lnSpc>
                <a:spcPct val="150000"/>
              </a:lnSpc>
              <a:spcBef>
                <a:spcPct val="0"/>
              </a:spcBef>
              <a:buFont typeface="Wingdings" panose="05000000000000000000" pitchFamily="2" charset="2"/>
              <a:buChar char="§"/>
            </a:pPr>
            <a:r>
              <a:rPr lang="en-US" altLang="en-US" sz="2000" b="1" dirty="0" smtClean="0">
                <a:solidFill>
                  <a:srgbClr val="000000"/>
                </a:solidFill>
                <a:latin typeface="Arial" panose="020B0604020202020204" pitchFamily="34" charset="0"/>
                <a:cs typeface="Arial" panose="020B0604020202020204" pitchFamily="34" charset="0"/>
              </a:rPr>
              <a:t>  Recommendations  </a:t>
            </a:r>
            <a:endParaRPr lang="en-US" altLang="en-US" sz="2000" b="1" dirty="0">
              <a:solidFill>
                <a:srgbClr val="000000"/>
              </a:solidFill>
              <a:latin typeface="Arial" panose="020B0604020202020204" pitchFamily="34" charset="0"/>
              <a:cs typeface="Arial" panose="020B0604020202020204" pitchFamily="34" charset="0"/>
            </a:endParaRPr>
          </a:p>
          <a:p>
            <a:pPr algn="just">
              <a:lnSpc>
                <a:spcPct val="150000"/>
              </a:lnSpc>
              <a:spcBef>
                <a:spcPct val="0"/>
              </a:spcBef>
              <a:buFont typeface="Wingdings" panose="05000000000000000000" pitchFamily="2" charset="2"/>
              <a:buChar char="§"/>
            </a:pPr>
            <a:r>
              <a:rPr lang="en-US" altLang="ja-JP" sz="2000" b="1" dirty="0" smtClean="0">
                <a:solidFill>
                  <a:srgbClr val="000000"/>
                </a:solidFill>
                <a:latin typeface="Arial" panose="020B0604020202020204" pitchFamily="34" charset="0"/>
                <a:cs typeface="Arial" panose="020B0604020202020204" pitchFamily="34" charset="0"/>
              </a:rPr>
              <a:t>  Conclusion</a:t>
            </a:r>
            <a:endParaRPr lang="en-US" altLang="ja-JP" sz="2000" b="1" dirty="0">
              <a:solidFill>
                <a:srgbClr val="000000"/>
              </a:solidFill>
              <a:latin typeface="Arial" panose="020B0604020202020204" pitchFamily="34" charset="0"/>
              <a:cs typeface="Arial" panose="020B0604020202020204" pitchFamily="34" charset="0"/>
            </a:endParaRPr>
          </a:p>
          <a:p>
            <a:pPr marL="342900" lvl="0" indent="-342900" algn="just">
              <a:lnSpc>
                <a:spcPct val="150000"/>
              </a:lnSpc>
              <a:buFont typeface="Wingdings" panose="05000000000000000000" pitchFamily="2" charset="2"/>
              <a:buChar char="§"/>
            </a:pPr>
            <a:endParaRPr lang="en-US" sz="2000" dirty="0" smtClean="0">
              <a:solidFill>
                <a:srgbClr val="000000"/>
              </a:solidFill>
              <a:latin typeface="Arial" panose="020B0604020202020204" pitchFamily="34" charset="0"/>
              <a:ea typeface="MS PGothic" pitchFamily="34" charset="-128"/>
              <a:cs typeface="Arial" panose="020B0604020202020204" pitchFamily="34" charset="0"/>
            </a:endParaRPr>
          </a:p>
        </p:txBody>
      </p:sp>
      <p:sp>
        <p:nvSpPr>
          <p:cNvPr id="4" name="Slide Number Placeholder 3"/>
          <p:cNvSpPr>
            <a:spLocks noGrp="1"/>
          </p:cNvSpPr>
          <p:nvPr>
            <p:ph type="sldNum" sz="quarter" idx="12"/>
          </p:nvPr>
        </p:nvSpPr>
        <p:spPr/>
        <p:txBody>
          <a:bodyPr/>
          <a:lstStyle/>
          <a:p>
            <a:fld id="{CDAF3C70-3F06-4597-AE16-5F5EF8F327DE}" type="slidenum">
              <a:rPr lang="en-ZA" smtClean="0"/>
              <a:t>2</a:t>
            </a:fld>
            <a:endParaRPr lang="en-ZA" dirty="0"/>
          </a:p>
        </p:txBody>
      </p:sp>
    </p:spTree>
    <p:extLst>
      <p:ext uri="{BB962C8B-B14F-4D97-AF65-F5344CB8AC3E}">
        <p14:creationId xmlns:p14="http://schemas.microsoft.com/office/powerpoint/2010/main" val="243868709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39552" y="97468"/>
            <a:ext cx="8004350" cy="523220"/>
          </a:xfrm>
          <a:prstGeom prst="rect">
            <a:avLst/>
          </a:prstGeom>
          <a:noFill/>
        </p:spPr>
        <p:txBody>
          <a:bodyPr wrap="square" rtlCol="0">
            <a:spAutoFit/>
          </a:bodyPr>
          <a:lstStyle/>
          <a:p>
            <a:pPr algn="ctr"/>
            <a:r>
              <a:rPr lang="en-US" sz="2400" b="1" dirty="0" smtClean="0">
                <a:solidFill>
                  <a:srgbClr val="006666"/>
                </a:solidFill>
                <a:latin typeface="Arial" panose="020B0604020202020204" pitchFamily="34" charset="0"/>
                <a:cs typeface="Arial" panose="020B0604020202020204" pitchFamily="34" charset="0"/>
              </a:rPr>
              <a:t>FINDINGS (Cont..)</a:t>
            </a:r>
            <a:r>
              <a:rPr lang="en-US" sz="2800" b="1" dirty="0" smtClean="0">
                <a:solidFill>
                  <a:srgbClr val="006666"/>
                </a:solidFill>
                <a:latin typeface="Arial" panose="020B0604020202020204" pitchFamily="34" charset="0"/>
                <a:cs typeface="Arial" panose="020B0604020202020204" pitchFamily="34" charset="0"/>
              </a:rPr>
              <a:t>  </a:t>
            </a:r>
            <a:endParaRPr lang="en-US" sz="2800" b="1" dirty="0">
              <a:solidFill>
                <a:srgbClr val="006666"/>
              </a:solidFill>
              <a:latin typeface="Arial" panose="020B0604020202020204" pitchFamily="34" charset="0"/>
              <a:cs typeface="Arial" panose="020B0604020202020204" pitchFamily="34" charset="0"/>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22972" y="6597352"/>
            <a:ext cx="221036" cy="267570"/>
          </a:xfrm>
          <a:prstGeom prst="rect">
            <a:avLst/>
          </a:prstGeom>
        </p:spPr>
      </p:pic>
      <p:sp>
        <p:nvSpPr>
          <p:cNvPr id="3" name="Rectangle 2"/>
          <p:cNvSpPr/>
          <p:nvPr/>
        </p:nvSpPr>
        <p:spPr>
          <a:xfrm>
            <a:off x="450591" y="764704"/>
            <a:ext cx="8182272" cy="4478149"/>
          </a:xfrm>
          <a:prstGeom prst="rect">
            <a:avLst/>
          </a:prstGeom>
        </p:spPr>
        <p:txBody>
          <a:bodyPr wrap="square">
            <a:spAutoFit/>
          </a:bodyPr>
          <a:lstStyle/>
          <a:p>
            <a:pPr marL="57150" indent="0" algn="just">
              <a:spcBef>
                <a:spcPct val="0"/>
              </a:spcBef>
              <a:spcAft>
                <a:spcPts val="600"/>
              </a:spcAft>
              <a:buFontTx/>
              <a:buNone/>
              <a:defRPr/>
            </a:pPr>
            <a:r>
              <a:rPr lang="en-US" sz="2000" b="1" i="1" dirty="0" smtClean="0">
                <a:solidFill>
                  <a:schemeClr val="accent1">
                    <a:lumMod val="25000"/>
                  </a:schemeClr>
                </a:solidFill>
                <a:latin typeface="Arial" panose="020B0604020202020204" pitchFamily="34" charset="0"/>
                <a:ea typeface="Calibri" panose="020F0502020204030204" pitchFamily="34" charset="0"/>
                <a:cs typeface="Arial" panose="020B0604020202020204" pitchFamily="34" charset="0"/>
              </a:rPr>
              <a:t>Post </a:t>
            </a:r>
            <a:r>
              <a:rPr lang="en-US" sz="2000" b="1" i="1" dirty="0">
                <a:solidFill>
                  <a:schemeClr val="accent1">
                    <a:lumMod val="25000"/>
                  </a:schemeClr>
                </a:solidFill>
                <a:latin typeface="Arial" panose="020B0604020202020204" pitchFamily="34" charset="0"/>
                <a:ea typeface="Calibri" panose="020F0502020204030204" pitchFamily="34" charset="0"/>
                <a:cs typeface="Arial" panose="020B0604020202020204" pitchFamily="34" charset="0"/>
              </a:rPr>
              <a:t>Training Evaluation Outcomes </a:t>
            </a:r>
          </a:p>
          <a:p>
            <a:pPr marL="57150" indent="0" algn="just">
              <a:spcBef>
                <a:spcPct val="0"/>
              </a:spcBef>
              <a:spcAft>
                <a:spcPts val="600"/>
              </a:spcAft>
              <a:buFontTx/>
              <a:buNone/>
              <a:defRPr/>
            </a:pPr>
            <a:r>
              <a:rPr lang="en-US" sz="2000" b="1" dirty="0">
                <a:latin typeface="Arial" panose="020B0604020202020204" pitchFamily="34" charset="0"/>
                <a:ea typeface="Calibri" panose="020F0502020204030204" pitchFamily="34" charset="0"/>
                <a:cs typeface="Arial" panose="020B0604020202020204" pitchFamily="34" charset="0"/>
              </a:rPr>
              <a:t>Addressed the shortage of scarce or critical skills in the Public Service (cont</a:t>
            </a:r>
            <a:r>
              <a:rPr lang="en-US" sz="2000" b="1" dirty="0" smtClean="0">
                <a:latin typeface="Arial" panose="020B0604020202020204" pitchFamily="34" charset="0"/>
                <a:ea typeface="Calibri" panose="020F0502020204030204" pitchFamily="34" charset="0"/>
                <a:cs typeface="Arial" panose="020B0604020202020204" pitchFamily="34" charset="0"/>
              </a:rPr>
              <a:t>..)</a:t>
            </a:r>
          </a:p>
          <a:p>
            <a:pPr marL="400050" indent="-342900" algn="just">
              <a:spcBef>
                <a:spcPct val="0"/>
              </a:spcBef>
              <a:spcAft>
                <a:spcPts val="600"/>
              </a:spcAft>
              <a:buFont typeface="Wingdings" panose="05000000000000000000" pitchFamily="2" charset="2"/>
              <a:buChar char="§"/>
              <a:defRPr/>
            </a:pPr>
            <a:r>
              <a:rPr lang="en-US" sz="2000" dirty="0" smtClean="0">
                <a:latin typeface="Arial" panose="020B0604020202020204" pitchFamily="34" charset="0"/>
                <a:ea typeface="Calibri" panose="020F0502020204030204" pitchFamily="34" charset="0"/>
                <a:cs typeface="Arial" panose="020B0604020202020204" pitchFamily="34" charset="0"/>
              </a:rPr>
              <a:t>In </a:t>
            </a:r>
            <a:r>
              <a:rPr lang="en-US" sz="2000" dirty="0">
                <a:latin typeface="Arial" panose="020B0604020202020204" pitchFamily="34" charset="0"/>
                <a:ea typeface="Calibri" panose="020F0502020204030204" pitchFamily="34" charset="0"/>
                <a:cs typeface="Arial" panose="020B0604020202020204" pitchFamily="34" charset="0"/>
              </a:rPr>
              <a:t>the case of the Department of Health, the department was able to train employees in Forensic Analysis and Forensic Toxicology programmes which prepared them to provide evidence in Court with ease.</a:t>
            </a:r>
          </a:p>
          <a:p>
            <a:pPr marL="57150" indent="0" algn="just">
              <a:spcBef>
                <a:spcPct val="0"/>
              </a:spcBef>
              <a:spcAft>
                <a:spcPts val="600"/>
              </a:spcAft>
              <a:buFontTx/>
              <a:buNone/>
              <a:defRPr/>
            </a:pPr>
            <a:r>
              <a:rPr lang="en-US" sz="2000" b="1" dirty="0">
                <a:latin typeface="Arial" panose="020B0604020202020204" pitchFamily="34" charset="0"/>
                <a:ea typeface="Calibri" panose="020F0502020204030204" pitchFamily="34" charset="0"/>
                <a:cs typeface="Arial" panose="020B0604020202020204" pitchFamily="34" charset="0"/>
              </a:rPr>
              <a:t>Improvement of audit findings </a:t>
            </a:r>
            <a:endParaRPr lang="en-US" sz="2000" b="1" dirty="0" smtClean="0">
              <a:latin typeface="Arial" panose="020B0604020202020204" pitchFamily="34" charset="0"/>
              <a:ea typeface="Calibri" panose="020F0502020204030204" pitchFamily="34" charset="0"/>
              <a:cs typeface="Arial" panose="020B0604020202020204" pitchFamily="34" charset="0"/>
            </a:endParaRPr>
          </a:p>
          <a:p>
            <a:pPr marL="400050" indent="-342900" algn="just">
              <a:spcBef>
                <a:spcPct val="0"/>
              </a:spcBef>
              <a:spcAft>
                <a:spcPts val="600"/>
              </a:spcAft>
              <a:buFont typeface="Wingdings" panose="05000000000000000000" pitchFamily="2" charset="2"/>
              <a:buChar char="§"/>
              <a:defRPr/>
            </a:pPr>
            <a:r>
              <a:rPr lang="en-US" sz="2000" dirty="0" smtClean="0">
                <a:latin typeface="Arial" panose="020B0604020202020204" pitchFamily="34" charset="0"/>
                <a:ea typeface="Calibri" panose="020F0502020204030204" pitchFamily="34" charset="0"/>
                <a:cs typeface="Arial" panose="020B0604020202020204" pitchFamily="34" charset="0"/>
              </a:rPr>
              <a:t>Some </a:t>
            </a:r>
            <a:r>
              <a:rPr lang="en-US" sz="2000" dirty="0">
                <a:latin typeface="Arial" panose="020B0604020202020204" pitchFamily="34" charset="0"/>
                <a:ea typeface="Calibri" panose="020F0502020204030204" pitchFamily="34" charset="0"/>
                <a:cs typeface="Arial" panose="020B0604020202020204" pitchFamily="34" charset="0"/>
              </a:rPr>
              <a:t>departments indicated that they recorded an improvement in their audit findings due to training in various </a:t>
            </a:r>
            <a:r>
              <a:rPr lang="en-US" sz="2000" dirty="0" smtClean="0">
                <a:latin typeface="Arial" panose="020B0604020202020204" pitchFamily="34" charset="0"/>
                <a:ea typeface="Calibri" panose="020F0502020204030204" pitchFamily="34" charset="0"/>
                <a:cs typeface="Arial" panose="020B0604020202020204" pitchFamily="34" charset="0"/>
              </a:rPr>
              <a:t>areas.</a:t>
            </a:r>
          </a:p>
          <a:p>
            <a:pPr marL="400050" indent="-342900" algn="just">
              <a:spcBef>
                <a:spcPct val="0"/>
              </a:spcBef>
              <a:spcAft>
                <a:spcPts val="600"/>
              </a:spcAft>
              <a:buFont typeface="Wingdings" panose="05000000000000000000" pitchFamily="2" charset="2"/>
              <a:buChar char="§"/>
              <a:defRPr/>
            </a:pPr>
            <a:r>
              <a:rPr lang="en-US" sz="2000" dirty="0" smtClean="0">
                <a:latin typeface="Arial" panose="020B0604020202020204" pitchFamily="34" charset="0"/>
                <a:ea typeface="Calibri" panose="020F0502020204030204" pitchFamily="34" charset="0"/>
                <a:cs typeface="Arial" panose="020B0604020202020204" pitchFamily="34" charset="0"/>
              </a:rPr>
              <a:t>For </a:t>
            </a:r>
            <a:r>
              <a:rPr lang="en-US" sz="2000" dirty="0">
                <a:latin typeface="Arial" panose="020B0604020202020204" pitchFamily="34" charset="0"/>
                <a:ea typeface="Calibri" panose="020F0502020204030204" pitchFamily="34" charset="0"/>
                <a:cs typeface="Arial" panose="020B0604020202020204" pitchFamily="34" charset="0"/>
              </a:rPr>
              <a:t>example, the Department of COGTA in Mpumalanga stated that it received an improved audit finding and achieved over 80% of its set </a:t>
            </a:r>
            <a:r>
              <a:rPr lang="en-US" sz="2000" dirty="0" smtClean="0">
                <a:latin typeface="Arial" panose="020B0604020202020204" pitchFamily="34" charset="0"/>
                <a:ea typeface="Calibri" panose="020F0502020204030204" pitchFamily="34" charset="0"/>
                <a:cs typeface="Arial" panose="020B0604020202020204" pitchFamily="34" charset="0"/>
              </a:rPr>
              <a:t>targets.</a:t>
            </a:r>
            <a:endParaRPr lang="en-US" sz="2000" dirty="0" smtClean="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CDAF3C70-3F06-4597-AE16-5F5EF8F327DE}" type="slidenum">
              <a:rPr lang="en-ZA" smtClean="0"/>
              <a:t>20</a:t>
            </a:fld>
            <a:endParaRPr lang="en-ZA" dirty="0"/>
          </a:p>
        </p:txBody>
      </p:sp>
    </p:spTree>
    <p:extLst>
      <p:ext uri="{BB962C8B-B14F-4D97-AF65-F5344CB8AC3E}">
        <p14:creationId xmlns:p14="http://schemas.microsoft.com/office/powerpoint/2010/main" val="107620680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39552" y="97468"/>
            <a:ext cx="8004350" cy="523220"/>
          </a:xfrm>
          <a:prstGeom prst="rect">
            <a:avLst/>
          </a:prstGeom>
          <a:noFill/>
        </p:spPr>
        <p:txBody>
          <a:bodyPr wrap="square" rtlCol="0">
            <a:spAutoFit/>
          </a:bodyPr>
          <a:lstStyle/>
          <a:p>
            <a:pPr algn="ctr"/>
            <a:r>
              <a:rPr lang="en-US" sz="2400" b="1" dirty="0" smtClean="0">
                <a:solidFill>
                  <a:srgbClr val="006666"/>
                </a:solidFill>
                <a:latin typeface="Arial" panose="020B0604020202020204" pitchFamily="34" charset="0"/>
                <a:cs typeface="Arial" panose="020B0604020202020204" pitchFamily="34" charset="0"/>
              </a:rPr>
              <a:t>FINDINGS (Cont..) </a:t>
            </a:r>
            <a:r>
              <a:rPr lang="en-US" sz="2800" b="1" dirty="0" smtClean="0">
                <a:solidFill>
                  <a:srgbClr val="006666"/>
                </a:solidFill>
                <a:latin typeface="Arial" panose="020B0604020202020204" pitchFamily="34" charset="0"/>
                <a:cs typeface="Arial" panose="020B0604020202020204" pitchFamily="34" charset="0"/>
              </a:rPr>
              <a:t> </a:t>
            </a:r>
            <a:endParaRPr lang="en-US" sz="2800" b="1" dirty="0">
              <a:solidFill>
                <a:srgbClr val="006666"/>
              </a:solidFill>
              <a:latin typeface="Arial" panose="020B0604020202020204" pitchFamily="34" charset="0"/>
              <a:cs typeface="Arial" panose="020B0604020202020204" pitchFamily="34" charset="0"/>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22972" y="6597352"/>
            <a:ext cx="221036" cy="267570"/>
          </a:xfrm>
          <a:prstGeom prst="rect">
            <a:avLst/>
          </a:prstGeom>
        </p:spPr>
      </p:pic>
      <p:sp>
        <p:nvSpPr>
          <p:cNvPr id="3" name="Rectangle 2"/>
          <p:cNvSpPr/>
          <p:nvPr/>
        </p:nvSpPr>
        <p:spPr>
          <a:xfrm>
            <a:off x="530978" y="698442"/>
            <a:ext cx="8182272" cy="5451749"/>
          </a:xfrm>
          <a:prstGeom prst="rect">
            <a:avLst/>
          </a:prstGeom>
        </p:spPr>
        <p:txBody>
          <a:bodyPr wrap="square">
            <a:spAutoFit/>
          </a:bodyPr>
          <a:lstStyle/>
          <a:p>
            <a:pPr marL="57150" indent="0" algn="just">
              <a:spcBef>
                <a:spcPct val="0"/>
              </a:spcBef>
              <a:spcAft>
                <a:spcPts val="600"/>
              </a:spcAft>
              <a:buFontTx/>
              <a:buNone/>
              <a:defRPr/>
            </a:pPr>
            <a:r>
              <a:rPr lang="en-US" sz="2000" b="1" i="1" dirty="0" smtClean="0">
                <a:solidFill>
                  <a:schemeClr val="accent1">
                    <a:lumMod val="25000"/>
                  </a:schemeClr>
                </a:solidFill>
                <a:latin typeface="Arial" panose="020B0604020202020204" pitchFamily="34" charset="0"/>
                <a:ea typeface="Calibri" panose="020F0502020204030204" pitchFamily="34" charset="0"/>
                <a:cs typeface="Arial" panose="020B0604020202020204" pitchFamily="34" charset="0"/>
              </a:rPr>
              <a:t>Assessment </a:t>
            </a:r>
            <a:r>
              <a:rPr lang="en-US" sz="2000" b="1" i="1" dirty="0">
                <a:solidFill>
                  <a:schemeClr val="accent1">
                    <a:lumMod val="25000"/>
                  </a:schemeClr>
                </a:solidFill>
                <a:latin typeface="Arial" panose="020B0604020202020204" pitchFamily="34" charset="0"/>
                <a:ea typeface="Calibri" panose="020F0502020204030204" pitchFamily="34" charset="0"/>
                <a:cs typeface="Arial" panose="020B0604020202020204" pitchFamily="34" charset="0"/>
              </a:rPr>
              <a:t>of utilization of the skills levy by departments in the Public Service </a:t>
            </a:r>
            <a:endParaRPr lang="en-US" sz="2000" b="1" i="1" dirty="0" smtClean="0">
              <a:solidFill>
                <a:schemeClr val="accent1">
                  <a:lumMod val="25000"/>
                </a:schemeClr>
              </a:solidFill>
              <a:latin typeface="Arial" panose="020B0604020202020204" pitchFamily="34" charset="0"/>
              <a:ea typeface="Calibri" panose="020F0502020204030204" pitchFamily="34" charset="0"/>
              <a:cs typeface="Arial" panose="020B0604020202020204" pitchFamily="34" charset="0"/>
            </a:endParaRPr>
          </a:p>
          <a:p>
            <a:pPr marL="400050" indent="-342900" algn="just">
              <a:spcBef>
                <a:spcPct val="0"/>
              </a:spcBef>
              <a:spcAft>
                <a:spcPts val="600"/>
              </a:spcAft>
              <a:buFont typeface="Wingdings" panose="05000000000000000000" pitchFamily="2" charset="2"/>
              <a:buChar char="§"/>
              <a:defRPr/>
            </a:pPr>
            <a:r>
              <a:rPr lang="en-US" sz="2000" dirty="0" smtClean="0">
                <a:latin typeface="Arial" panose="020B0604020202020204" pitchFamily="34" charset="0"/>
                <a:ea typeface="Calibri" panose="020F0502020204030204" pitchFamily="34" charset="0"/>
                <a:cs typeface="Arial" panose="020B0604020202020204" pitchFamily="34" charset="0"/>
              </a:rPr>
              <a:t>The </a:t>
            </a:r>
            <a:r>
              <a:rPr lang="en-US" sz="2000" dirty="0">
                <a:latin typeface="Arial" panose="020B0604020202020204" pitchFamily="34" charset="0"/>
                <a:ea typeface="Calibri" panose="020F0502020204030204" pitchFamily="34" charset="0"/>
                <a:cs typeface="Arial" panose="020B0604020202020204" pitchFamily="34" charset="0"/>
              </a:rPr>
              <a:t>DPSA issued a Directive on the utilisation of the 1% Personnel Budget for training and development in the Public Service in line with the Skills Development Act.  </a:t>
            </a:r>
            <a:endParaRPr lang="en-US" sz="2000" dirty="0" smtClean="0">
              <a:latin typeface="Arial" panose="020B0604020202020204" pitchFamily="34" charset="0"/>
              <a:ea typeface="Calibri" panose="020F0502020204030204" pitchFamily="34" charset="0"/>
              <a:cs typeface="Arial" panose="020B0604020202020204" pitchFamily="34" charset="0"/>
            </a:endParaRPr>
          </a:p>
          <a:p>
            <a:pPr marL="400050" indent="-342900" algn="just">
              <a:spcBef>
                <a:spcPct val="0"/>
              </a:spcBef>
              <a:spcAft>
                <a:spcPts val="600"/>
              </a:spcAft>
              <a:buFont typeface="Wingdings" panose="05000000000000000000" pitchFamily="2" charset="2"/>
              <a:buChar char="§"/>
              <a:defRPr/>
            </a:pPr>
            <a:r>
              <a:rPr lang="en-US" sz="2000" dirty="0" smtClean="0">
                <a:latin typeface="Arial" panose="020B0604020202020204" pitchFamily="34" charset="0"/>
                <a:ea typeface="Calibri" panose="020F0502020204030204" pitchFamily="34" charset="0"/>
                <a:cs typeface="Arial" panose="020B0604020202020204" pitchFamily="34" charset="0"/>
              </a:rPr>
              <a:t>The </a:t>
            </a:r>
            <a:r>
              <a:rPr lang="en-US" sz="2000" dirty="0">
                <a:latin typeface="Arial" panose="020B0604020202020204" pitchFamily="34" charset="0"/>
                <a:ea typeface="Calibri" panose="020F0502020204030204" pitchFamily="34" charset="0"/>
                <a:cs typeface="Arial" panose="020B0604020202020204" pitchFamily="34" charset="0"/>
              </a:rPr>
              <a:t>Directive states that per annum, each government department must set aside 1% of the total personnel budget for training and development of both its appointment and potential employees.</a:t>
            </a:r>
          </a:p>
          <a:p>
            <a:pPr lvl="1" algn="just">
              <a:spcBef>
                <a:spcPct val="0"/>
              </a:spcBef>
              <a:spcAft>
                <a:spcPts val="600"/>
              </a:spcAft>
              <a:buFont typeface="Wingdings" panose="05000000000000000000" pitchFamily="2" charset="2"/>
              <a:buChar char="Ø"/>
              <a:defRPr/>
            </a:pPr>
            <a:r>
              <a:rPr lang="en-US" sz="2000" dirty="0">
                <a:latin typeface="Arial" panose="020B0604020202020204" pitchFamily="34" charset="0"/>
                <a:ea typeface="Calibri" panose="020F0502020204030204" pitchFamily="34" charset="0"/>
                <a:cs typeface="Arial" panose="020B0604020202020204" pitchFamily="34" charset="0"/>
              </a:rPr>
              <a:t>30% shall be paid to the relevant SETA, </a:t>
            </a:r>
          </a:p>
          <a:p>
            <a:pPr lvl="1" algn="just">
              <a:spcBef>
                <a:spcPct val="0"/>
              </a:spcBef>
              <a:spcAft>
                <a:spcPts val="600"/>
              </a:spcAft>
              <a:buFont typeface="Wingdings" panose="05000000000000000000" pitchFamily="2" charset="2"/>
              <a:buChar char="Ø"/>
              <a:defRPr/>
            </a:pPr>
            <a:r>
              <a:rPr lang="en-US" sz="2000" dirty="0">
                <a:latin typeface="Arial" panose="020B0604020202020204" pitchFamily="34" charset="0"/>
                <a:ea typeface="Calibri" panose="020F0502020204030204" pitchFamily="34" charset="0"/>
                <a:cs typeface="Arial" panose="020B0604020202020204" pitchFamily="34" charset="0"/>
              </a:rPr>
              <a:t>20% should be reserved for the development of unemployed youth and the positioning of the Public Service to create opportunities as a training and development space and the remaining, </a:t>
            </a:r>
            <a:r>
              <a:rPr lang="en-US" sz="2000" dirty="0" smtClean="0">
                <a:latin typeface="Arial" panose="020B0604020202020204" pitchFamily="34" charset="0"/>
                <a:ea typeface="Calibri" panose="020F0502020204030204" pitchFamily="34" charset="0"/>
                <a:cs typeface="Arial" panose="020B0604020202020204" pitchFamily="34" charset="0"/>
              </a:rPr>
              <a:t>and</a:t>
            </a:r>
            <a:endParaRPr lang="en-US" sz="2000" dirty="0">
              <a:latin typeface="Arial" panose="020B0604020202020204" pitchFamily="34" charset="0"/>
              <a:ea typeface="Calibri" panose="020F0502020204030204" pitchFamily="34" charset="0"/>
              <a:cs typeface="Arial" panose="020B0604020202020204" pitchFamily="34" charset="0"/>
            </a:endParaRPr>
          </a:p>
          <a:p>
            <a:pPr lvl="1" algn="just">
              <a:spcBef>
                <a:spcPct val="0"/>
              </a:spcBef>
              <a:spcAft>
                <a:spcPts val="600"/>
              </a:spcAft>
              <a:buFont typeface="Wingdings" panose="05000000000000000000" pitchFamily="2" charset="2"/>
              <a:buChar char="Ø"/>
              <a:defRPr/>
            </a:pPr>
            <a:r>
              <a:rPr lang="en-US" sz="2000" dirty="0">
                <a:latin typeface="Arial" panose="020B0604020202020204" pitchFamily="34" charset="0"/>
                <a:ea typeface="Calibri" panose="020F0502020204030204" pitchFamily="34" charset="0"/>
                <a:cs typeface="Arial" panose="020B0604020202020204" pitchFamily="34" charset="0"/>
              </a:rPr>
              <a:t>50% must be utilised for the capacity development of Public Service employees.</a:t>
            </a:r>
          </a:p>
          <a:p>
            <a:pPr marL="285750" indent="-285750" algn="just">
              <a:lnSpc>
                <a:spcPct val="110000"/>
              </a:lnSpc>
              <a:buClr>
                <a:srgbClr val="000000"/>
              </a:buClr>
              <a:buSzPct val="100000"/>
              <a:buFont typeface="Arial" panose="020B0604020202020204" pitchFamily="34" charset="0"/>
              <a:buChar char="•"/>
            </a:pPr>
            <a:endParaRPr lang="en-US" dirty="0" smtClean="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CDAF3C70-3F06-4597-AE16-5F5EF8F327DE}" type="slidenum">
              <a:rPr lang="en-ZA" smtClean="0"/>
              <a:t>21</a:t>
            </a:fld>
            <a:endParaRPr lang="en-ZA" dirty="0"/>
          </a:p>
        </p:txBody>
      </p:sp>
    </p:spTree>
    <p:extLst>
      <p:ext uri="{BB962C8B-B14F-4D97-AF65-F5344CB8AC3E}">
        <p14:creationId xmlns:p14="http://schemas.microsoft.com/office/powerpoint/2010/main" val="404051746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39552" y="97468"/>
            <a:ext cx="8004350" cy="523220"/>
          </a:xfrm>
          <a:prstGeom prst="rect">
            <a:avLst/>
          </a:prstGeom>
          <a:noFill/>
        </p:spPr>
        <p:txBody>
          <a:bodyPr wrap="square" rtlCol="0">
            <a:spAutoFit/>
          </a:bodyPr>
          <a:lstStyle/>
          <a:p>
            <a:pPr algn="ctr"/>
            <a:r>
              <a:rPr lang="en-US" sz="2400" b="1" dirty="0" smtClean="0">
                <a:solidFill>
                  <a:srgbClr val="006666"/>
                </a:solidFill>
                <a:latin typeface="Arial" panose="020B0604020202020204" pitchFamily="34" charset="0"/>
                <a:cs typeface="Arial" panose="020B0604020202020204" pitchFamily="34" charset="0"/>
              </a:rPr>
              <a:t>FINDINGS (Cont..)</a:t>
            </a:r>
            <a:r>
              <a:rPr lang="en-US" sz="2800" b="1" dirty="0" smtClean="0">
                <a:solidFill>
                  <a:srgbClr val="006666"/>
                </a:solidFill>
                <a:latin typeface="Arial" panose="020B0604020202020204" pitchFamily="34" charset="0"/>
                <a:cs typeface="Arial" panose="020B0604020202020204" pitchFamily="34" charset="0"/>
              </a:rPr>
              <a:t>  </a:t>
            </a:r>
            <a:endParaRPr lang="en-US" sz="2800" b="1" dirty="0">
              <a:solidFill>
                <a:srgbClr val="006666"/>
              </a:solidFill>
              <a:latin typeface="Arial" panose="020B0604020202020204" pitchFamily="34" charset="0"/>
              <a:cs typeface="Arial" panose="020B0604020202020204" pitchFamily="34" charset="0"/>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22972" y="6597352"/>
            <a:ext cx="221036" cy="267570"/>
          </a:xfrm>
          <a:prstGeom prst="rect">
            <a:avLst/>
          </a:prstGeom>
        </p:spPr>
      </p:pic>
      <p:sp>
        <p:nvSpPr>
          <p:cNvPr id="3" name="Rectangle 2"/>
          <p:cNvSpPr/>
          <p:nvPr/>
        </p:nvSpPr>
        <p:spPr>
          <a:xfrm>
            <a:off x="392695" y="621117"/>
            <a:ext cx="8182272" cy="5090624"/>
          </a:xfrm>
          <a:prstGeom prst="rect">
            <a:avLst/>
          </a:prstGeom>
        </p:spPr>
        <p:txBody>
          <a:bodyPr wrap="square">
            <a:spAutoFit/>
          </a:bodyPr>
          <a:lstStyle/>
          <a:p>
            <a:pPr marL="57150" indent="0" algn="just">
              <a:spcBef>
                <a:spcPct val="0"/>
              </a:spcBef>
              <a:spcAft>
                <a:spcPts val="600"/>
              </a:spcAft>
              <a:buFontTx/>
              <a:buNone/>
              <a:defRPr/>
            </a:pPr>
            <a:r>
              <a:rPr lang="en-US" sz="2000" b="1" i="1" dirty="0">
                <a:solidFill>
                  <a:schemeClr val="accent1">
                    <a:lumMod val="25000"/>
                  </a:schemeClr>
                </a:solidFill>
                <a:latin typeface="Arial" panose="020B0604020202020204" pitchFamily="34" charset="0"/>
                <a:ea typeface="Calibri" panose="020F0502020204030204" pitchFamily="34" charset="0"/>
                <a:cs typeface="Arial" panose="020B0604020202020204" pitchFamily="34" charset="0"/>
              </a:rPr>
              <a:t>Assessment of utilization of the skills levy by departments in the Public Service </a:t>
            </a:r>
          </a:p>
          <a:p>
            <a:pPr marL="57150" indent="0" algn="just">
              <a:spcBef>
                <a:spcPct val="0"/>
              </a:spcBef>
              <a:spcAft>
                <a:spcPts val="600"/>
              </a:spcAft>
              <a:buFontTx/>
              <a:buNone/>
              <a:defRPr/>
            </a:pPr>
            <a:r>
              <a:rPr lang="en-US" sz="2000" b="1" dirty="0">
                <a:latin typeface="Arial" panose="020B0604020202020204" pitchFamily="34" charset="0"/>
                <a:ea typeface="Calibri" panose="020F0502020204030204" pitchFamily="34" charset="0"/>
                <a:cs typeface="Arial" panose="020B0604020202020204" pitchFamily="34" charset="0"/>
              </a:rPr>
              <a:t>Utilisation of the1% personnel </a:t>
            </a:r>
            <a:r>
              <a:rPr lang="en-US" sz="2000" b="1" dirty="0" smtClean="0">
                <a:latin typeface="Arial" panose="020B0604020202020204" pitchFamily="34" charset="0"/>
                <a:ea typeface="Calibri" panose="020F0502020204030204" pitchFamily="34" charset="0"/>
                <a:cs typeface="Arial" panose="020B0604020202020204" pitchFamily="34" charset="0"/>
              </a:rPr>
              <a:t>budget</a:t>
            </a:r>
          </a:p>
          <a:p>
            <a:pPr marL="400050" indent="-342900" algn="just">
              <a:spcBef>
                <a:spcPct val="0"/>
              </a:spcBef>
              <a:spcAft>
                <a:spcPts val="600"/>
              </a:spcAft>
              <a:buFont typeface="Wingdings" panose="05000000000000000000" pitchFamily="2" charset="2"/>
              <a:buChar char="§"/>
              <a:defRPr/>
            </a:pPr>
            <a:r>
              <a:rPr lang="en-US" sz="2000" dirty="0" smtClean="0">
                <a:latin typeface="Arial" panose="020B0604020202020204" pitchFamily="34" charset="0"/>
                <a:ea typeface="Calibri" panose="020F0502020204030204" pitchFamily="34" charset="0"/>
                <a:cs typeface="Arial" panose="020B0604020202020204" pitchFamily="34" charset="0"/>
              </a:rPr>
              <a:t>Departments </a:t>
            </a:r>
            <a:r>
              <a:rPr lang="en-US" sz="2000" dirty="0">
                <a:latin typeface="Arial" panose="020B0604020202020204" pitchFamily="34" charset="0"/>
                <a:ea typeface="Calibri" panose="020F0502020204030204" pitchFamily="34" charset="0"/>
                <a:cs typeface="Arial" panose="020B0604020202020204" pitchFamily="34" charset="0"/>
              </a:rPr>
              <a:t>such as the Civilian Secretariat, DEFF, GCIS as well the Eastern Cape Department of Sport, Recreation, Arts and Culture apportioned the allocated budget as per the directive. </a:t>
            </a:r>
            <a:endParaRPr lang="en-US" sz="2000" dirty="0" smtClean="0">
              <a:latin typeface="Arial" panose="020B0604020202020204" pitchFamily="34" charset="0"/>
              <a:ea typeface="Calibri" panose="020F0502020204030204" pitchFamily="34" charset="0"/>
              <a:cs typeface="Arial" panose="020B0604020202020204" pitchFamily="34" charset="0"/>
            </a:endParaRPr>
          </a:p>
          <a:p>
            <a:pPr marL="400050" indent="-342900" algn="just">
              <a:spcBef>
                <a:spcPct val="0"/>
              </a:spcBef>
              <a:spcAft>
                <a:spcPts val="600"/>
              </a:spcAft>
              <a:buFont typeface="Wingdings" panose="05000000000000000000" pitchFamily="2" charset="2"/>
              <a:buChar char="§"/>
              <a:defRPr/>
            </a:pPr>
            <a:r>
              <a:rPr lang="en-US" sz="2000" dirty="0" smtClean="0">
                <a:latin typeface="Arial" panose="020B0604020202020204" pitchFamily="34" charset="0"/>
                <a:ea typeface="Calibri" panose="020F0502020204030204" pitchFamily="34" charset="0"/>
                <a:cs typeface="Arial" panose="020B0604020202020204" pitchFamily="34" charset="0"/>
              </a:rPr>
              <a:t>Other </a:t>
            </a:r>
            <a:r>
              <a:rPr lang="en-US" sz="2000" dirty="0">
                <a:latin typeface="Arial" panose="020B0604020202020204" pitchFamily="34" charset="0"/>
                <a:ea typeface="Calibri" panose="020F0502020204030204" pitchFamily="34" charset="0"/>
                <a:cs typeface="Arial" panose="020B0604020202020204" pitchFamily="34" charset="0"/>
              </a:rPr>
              <a:t>Departments have not completely complied with the directive. </a:t>
            </a:r>
            <a:endParaRPr lang="en-US" sz="2000" dirty="0" smtClean="0">
              <a:latin typeface="Arial" panose="020B0604020202020204" pitchFamily="34" charset="0"/>
              <a:ea typeface="Calibri" panose="020F0502020204030204" pitchFamily="34" charset="0"/>
              <a:cs typeface="Arial" panose="020B0604020202020204" pitchFamily="34" charset="0"/>
            </a:endParaRPr>
          </a:p>
          <a:p>
            <a:pPr marL="400050" indent="-342900" algn="just">
              <a:spcBef>
                <a:spcPct val="0"/>
              </a:spcBef>
              <a:spcAft>
                <a:spcPts val="600"/>
              </a:spcAft>
              <a:buFont typeface="Wingdings" panose="05000000000000000000" pitchFamily="2" charset="2"/>
              <a:buChar char="§"/>
              <a:defRPr/>
            </a:pPr>
            <a:r>
              <a:rPr lang="en-US" sz="2000" dirty="0" smtClean="0">
                <a:latin typeface="Arial" panose="020B0604020202020204" pitchFamily="34" charset="0"/>
                <a:ea typeface="Calibri" panose="020F0502020204030204" pitchFamily="34" charset="0"/>
                <a:cs typeface="Arial" panose="020B0604020202020204" pitchFamily="34" charset="0"/>
              </a:rPr>
              <a:t>There </a:t>
            </a:r>
            <a:r>
              <a:rPr lang="en-US" sz="2000" dirty="0">
                <a:latin typeface="Arial" panose="020B0604020202020204" pitchFamily="34" charset="0"/>
                <a:ea typeface="Calibri" panose="020F0502020204030204" pitchFamily="34" charset="0"/>
                <a:cs typeface="Arial" panose="020B0604020202020204" pitchFamily="34" charset="0"/>
              </a:rPr>
              <a:t>are departments that deviated from the 1% due to various reasons.  For example, </a:t>
            </a:r>
            <a:r>
              <a:rPr lang="en-US" sz="2000" dirty="0">
                <a:solidFill>
                  <a:schemeClr val="tx1">
                    <a:lumMod val="95000"/>
                    <a:lumOff val="5000"/>
                  </a:schemeClr>
                </a:solidFill>
                <a:latin typeface="Arial" panose="020B0604020202020204" pitchFamily="34" charset="0"/>
                <a:ea typeface="Calibri" panose="020F0502020204030204" pitchFamily="34" charset="0"/>
                <a:cs typeface="Arial" panose="020B0604020202020204" pitchFamily="34" charset="0"/>
              </a:rPr>
              <a:t>the Department of Transport received an additional budget in the 2019/20 financial </a:t>
            </a:r>
            <a:r>
              <a:rPr lang="en-US" sz="2000" dirty="0" smtClean="0">
                <a:solidFill>
                  <a:schemeClr val="tx1">
                    <a:lumMod val="95000"/>
                    <a:lumOff val="5000"/>
                  </a:schemeClr>
                </a:solidFill>
                <a:latin typeface="Arial" panose="020B0604020202020204" pitchFamily="34" charset="0"/>
                <a:ea typeface="Calibri" panose="020F0502020204030204" pitchFamily="34" charset="0"/>
                <a:cs typeface="Arial" panose="020B0604020202020204" pitchFamily="34" charset="0"/>
              </a:rPr>
              <a:t>year to cover bursaries an internships.  The department of Health in the North West Province also contributed additional funding for training and development.</a:t>
            </a:r>
            <a:endParaRPr lang="en-US" sz="2000" dirty="0">
              <a:solidFill>
                <a:schemeClr val="tx1">
                  <a:lumMod val="95000"/>
                  <a:lumOff val="5000"/>
                </a:schemeClr>
              </a:solidFill>
              <a:latin typeface="Arial" panose="020B0604020202020204" pitchFamily="34" charset="0"/>
              <a:ea typeface="Calibri" panose="020F0502020204030204" pitchFamily="34" charset="0"/>
              <a:cs typeface="Arial" panose="020B0604020202020204" pitchFamily="34" charset="0"/>
            </a:endParaRPr>
          </a:p>
          <a:p>
            <a:pPr marL="285750" indent="-285750" algn="just">
              <a:lnSpc>
                <a:spcPct val="110000"/>
              </a:lnSpc>
              <a:buClr>
                <a:srgbClr val="000000"/>
              </a:buClr>
              <a:buSzPct val="100000"/>
              <a:buFont typeface="Arial" panose="020B0604020202020204" pitchFamily="34" charset="0"/>
              <a:buChar char="•"/>
            </a:pPr>
            <a:endParaRPr lang="en-US" dirty="0" smtClean="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CDAF3C70-3F06-4597-AE16-5F5EF8F327DE}" type="slidenum">
              <a:rPr lang="en-ZA" smtClean="0"/>
              <a:t>22</a:t>
            </a:fld>
            <a:endParaRPr lang="en-ZA" dirty="0"/>
          </a:p>
        </p:txBody>
      </p:sp>
    </p:spTree>
    <p:extLst>
      <p:ext uri="{BB962C8B-B14F-4D97-AF65-F5344CB8AC3E}">
        <p14:creationId xmlns:p14="http://schemas.microsoft.com/office/powerpoint/2010/main" val="228830446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81656" y="71942"/>
            <a:ext cx="8004350" cy="523220"/>
          </a:xfrm>
          <a:prstGeom prst="rect">
            <a:avLst/>
          </a:prstGeom>
          <a:noFill/>
        </p:spPr>
        <p:txBody>
          <a:bodyPr wrap="square" rtlCol="0">
            <a:spAutoFit/>
          </a:bodyPr>
          <a:lstStyle/>
          <a:p>
            <a:pPr algn="ctr"/>
            <a:r>
              <a:rPr lang="en-US" sz="2400" b="1" dirty="0" smtClean="0">
                <a:solidFill>
                  <a:srgbClr val="006666"/>
                </a:solidFill>
                <a:latin typeface="Arial" panose="020B0604020202020204" pitchFamily="34" charset="0"/>
                <a:cs typeface="Arial" panose="020B0604020202020204" pitchFamily="34" charset="0"/>
              </a:rPr>
              <a:t>FINDINGS (Cont..)</a:t>
            </a:r>
            <a:r>
              <a:rPr lang="en-US" sz="2800" b="1" dirty="0" smtClean="0">
                <a:solidFill>
                  <a:srgbClr val="006666"/>
                </a:solidFill>
                <a:latin typeface="Arial" panose="020B0604020202020204" pitchFamily="34" charset="0"/>
                <a:cs typeface="Arial" panose="020B0604020202020204" pitchFamily="34" charset="0"/>
              </a:rPr>
              <a:t>  </a:t>
            </a:r>
            <a:endParaRPr lang="en-US" sz="2800" b="1" dirty="0">
              <a:solidFill>
                <a:srgbClr val="006666"/>
              </a:solidFill>
              <a:latin typeface="Arial" panose="020B0604020202020204" pitchFamily="34" charset="0"/>
              <a:cs typeface="Arial" panose="020B0604020202020204" pitchFamily="34" charset="0"/>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22972" y="6597352"/>
            <a:ext cx="221036" cy="267570"/>
          </a:xfrm>
          <a:prstGeom prst="rect">
            <a:avLst/>
          </a:prstGeom>
        </p:spPr>
      </p:pic>
      <p:sp>
        <p:nvSpPr>
          <p:cNvPr id="3" name="Rectangle 2"/>
          <p:cNvSpPr/>
          <p:nvPr/>
        </p:nvSpPr>
        <p:spPr>
          <a:xfrm>
            <a:off x="392695" y="621117"/>
            <a:ext cx="8182272" cy="2705356"/>
          </a:xfrm>
          <a:prstGeom prst="rect">
            <a:avLst/>
          </a:prstGeom>
        </p:spPr>
        <p:txBody>
          <a:bodyPr wrap="square">
            <a:spAutoFit/>
          </a:bodyPr>
          <a:lstStyle/>
          <a:p>
            <a:pPr marL="742950" indent="-342900" algn="just">
              <a:spcBef>
                <a:spcPct val="0"/>
              </a:spcBef>
              <a:spcAft>
                <a:spcPts val="600"/>
              </a:spcAft>
              <a:buFont typeface="Wingdings" panose="05000000000000000000" pitchFamily="2" charset="2"/>
              <a:buChar char="§"/>
              <a:defRPr/>
            </a:pPr>
            <a:r>
              <a:rPr lang="en-US" sz="2000" dirty="0" smtClean="0">
                <a:latin typeface="Arial" panose="020B0604020202020204" pitchFamily="34" charset="0"/>
                <a:ea typeface="Calibri" panose="020F0502020204030204" pitchFamily="34" charset="0"/>
                <a:cs typeface="Arial" panose="020B0604020202020204" pitchFamily="34" charset="0"/>
              </a:rPr>
              <a:t>The </a:t>
            </a:r>
            <a:r>
              <a:rPr lang="en-US" sz="2000" dirty="0">
                <a:latin typeface="Arial" panose="020B0604020202020204" pitchFamily="34" charset="0"/>
                <a:ea typeface="Calibri" panose="020F0502020204030204" pitchFamily="34" charset="0"/>
                <a:cs typeface="Arial" panose="020B0604020202020204" pitchFamily="34" charset="0"/>
              </a:rPr>
              <a:t>Department of Health in the North West Province also contributed additional funding for training and development.</a:t>
            </a:r>
          </a:p>
          <a:p>
            <a:pPr marL="742950" indent="-342900" algn="just">
              <a:spcBef>
                <a:spcPct val="0"/>
              </a:spcBef>
              <a:spcAft>
                <a:spcPts val="600"/>
              </a:spcAft>
              <a:buFont typeface="Wingdings" panose="05000000000000000000" pitchFamily="2" charset="2"/>
              <a:buChar char="§"/>
              <a:defRPr/>
            </a:pPr>
            <a:r>
              <a:rPr lang="en-US" sz="2000" dirty="0">
                <a:latin typeface="Arial" panose="020B0604020202020204" pitchFamily="34" charset="0"/>
                <a:ea typeface="Calibri" panose="020F0502020204030204" pitchFamily="34" charset="0"/>
                <a:cs typeface="Arial" panose="020B0604020202020204" pitchFamily="34" charset="0"/>
              </a:rPr>
              <a:t>Despite the directives, departments such the Department of Home Affairs (DHA), and Departments of Education and Health in Limpopo did not manage to allocate the 1% of the personnel budget due to National Treasury’s request for budget cuts. (</a:t>
            </a:r>
            <a:r>
              <a:rPr lang="en-US" sz="2000" i="1" dirty="0">
                <a:latin typeface="Arial" panose="020B0604020202020204" pitchFamily="34" charset="0"/>
                <a:ea typeface="Calibri" panose="020F0502020204030204" pitchFamily="34" charset="0"/>
                <a:cs typeface="Arial" panose="020B0604020202020204" pitchFamily="34" charset="0"/>
              </a:rPr>
              <a:t>They cut the training budget!)</a:t>
            </a:r>
          </a:p>
          <a:p>
            <a:pPr marL="285750" indent="-285750" algn="just">
              <a:lnSpc>
                <a:spcPct val="110000"/>
              </a:lnSpc>
              <a:buClr>
                <a:srgbClr val="000000"/>
              </a:buClr>
              <a:buSzPct val="100000"/>
              <a:buFont typeface="Arial" panose="020B0604020202020204" pitchFamily="34" charset="0"/>
              <a:buChar char="•"/>
            </a:pPr>
            <a:endParaRPr lang="en-US" dirty="0" smtClean="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CDAF3C70-3F06-4597-AE16-5F5EF8F327DE}" type="slidenum">
              <a:rPr lang="en-ZA" smtClean="0"/>
              <a:t>23</a:t>
            </a:fld>
            <a:endParaRPr lang="en-ZA" dirty="0"/>
          </a:p>
        </p:txBody>
      </p:sp>
    </p:spTree>
    <p:extLst>
      <p:ext uri="{BB962C8B-B14F-4D97-AF65-F5344CB8AC3E}">
        <p14:creationId xmlns:p14="http://schemas.microsoft.com/office/powerpoint/2010/main" val="232599605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39552" y="97468"/>
            <a:ext cx="8004350" cy="523220"/>
          </a:xfrm>
          <a:prstGeom prst="rect">
            <a:avLst/>
          </a:prstGeom>
          <a:noFill/>
        </p:spPr>
        <p:txBody>
          <a:bodyPr wrap="square" rtlCol="0">
            <a:spAutoFit/>
          </a:bodyPr>
          <a:lstStyle/>
          <a:p>
            <a:pPr algn="ctr"/>
            <a:r>
              <a:rPr lang="en-US" sz="2400" b="1" dirty="0" smtClean="0">
                <a:solidFill>
                  <a:srgbClr val="006666"/>
                </a:solidFill>
                <a:latin typeface="Arial" panose="020B0604020202020204" pitchFamily="34" charset="0"/>
                <a:cs typeface="Arial" panose="020B0604020202020204" pitchFamily="34" charset="0"/>
              </a:rPr>
              <a:t>FINDINGS (Cont..)</a:t>
            </a:r>
            <a:r>
              <a:rPr lang="en-US" sz="2800" b="1" dirty="0" smtClean="0">
                <a:solidFill>
                  <a:srgbClr val="006666"/>
                </a:solidFill>
                <a:latin typeface="Arial" panose="020B0604020202020204" pitchFamily="34" charset="0"/>
                <a:cs typeface="Arial" panose="020B0604020202020204" pitchFamily="34" charset="0"/>
              </a:rPr>
              <a:t>  </a:t>
            </a:r>
            <a:endParaRPr lang="en-US" sz="2800" b="1" dirty="0">
              <a:solidFill>
                <a:srgbClr val="006666"/>
              </a:solidFill>
              <a:latin typeface="Arial" panose="020B0604020202020204" pitchFamily="34" charset="0"/>
              <a:cs typeface="Arial" panose="020B0604020202020204" pitchFamily="34" charset="0"/>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22972" y="6597352"/>
            <a:ext cx="221036" cy="267570"/>
          </a:xfrm>
          <a:prstGeom prst="rect">
            <a:avLst/>
          </a:prstGeom>
        </p:spPr>
      </p:pic>
      <p:sp>
        <p:nvSpPr>
          <p:cNvPr id="3" name="Rectangle 2"/>
          <p:cNvSpPr/>
          <p:nvPr/>
        </p:nvSpPr>
        <p:spPr>
          <a:xfrm>
            <a:off x="539552" y="688137"/>
            <a:ext cx="8182272" cy="5629233"/>
          </a:xfrm>
          <a:prstGeom prst="rect">
            <a:avLst/>
          </a:prstGeom>
        </p:spPr>
        <p:txBody>
          <a:bodyPr wrap="square">
            <a:spAutoFit/>
          </a:bodyPr>
          <a:lstStyle/>
          <a:p>
            <a:pPr marL="57150" indent="0" algn="just">
              <a:spcBef>
                <a:spcPct val="0"/>
              </a:spcBef>
              <a:buFontTx/>
              <a:buNone/>
              <a:defRPr/>
            </a:pPr>
            <a:r>
              <a:rPr lang="en-US" sz="2000" b="1" i="1" dirty="0">
                <a:solidFill>
                  <a:schemeClr val="accent1">
                    <a:lumMod val="25000"/>
                  </a:schemeClr>
                </a:solidFill>
                <a:latin typeface="Arial" panose="020B0604020202020204" pitchFamily="34" charset="0"/>
                <a:cs typeface="Arial" panose="020B0604020202020204" pitchFamily="34" charset="0"/>
              </a:rPr>
              <a:t>The influence of the Fourth Industrial Revolution and other factors on the selection of training </a:t>
            </a:r>
            <a:r>
              <a:rPr lang="en-US" sz="2000" b="1" i="1" dirty="0" smtClean="0">
                <a:solidFill>
                  <a:schemeClr val="accent1">
                    <a:lumMod val="25000"/>
                  </a:schemeClr>
                </a:solidFill>
                <a:latin typeface="Arial" panose="020B0604020202020204" pitchFamily="34" charset="0"/>
                <a:cs typeface="Arial" panose="020B0604020202020204" pitchFamily="34" charset="0"/>
              </a:rPr>
              <a:t>programmes</a:t>
            </a:r>
            <a:endParaRPr lang="en-US" sz="2000" b="1" i="1" dirty="0">
              <a:solidFill>
                <a:schemeClr val="accent1">
                  <a:lumMod val="25000"/>
                </a:schemeClr>
              </a:solidFill>
              <a:latin typeface="Arial" panose="020B0604020202020204" pitchFamily="34" charset="0"/>
              <a:cs typeface="Arial" panose="020B0604020202020204" pitchFamily="34" charset="0"/>
            </a:endParaRPr>
          </a:p>
          <a:p>
            <a:pPr marL="400050" indent="-342900" algn="just">
              <a:spcBef>
                <a:spcPct val="0"/>
              </a:spcBef>
              <a:buFont typeface="Wingdings" panose="05000000000000000000" pitchFamily="2" charset="2"/>
              <a:buChar char="§"/>
              <a:defRPr/>
            </a:pPr>
            <a:r>
              <a:rPr lang="en-US" sz="2000" dirty="0" smtClean="0">
                <a:latin typeface="Arial" panose="020B0604020202020204" pitchFamily="34" charset="0"/>
                <a:cs typeface="Arial" panose="020B0604020202020204" pitchFamily="34" charset="0"/>
              </a:rPr>
              <a:t>Responses </a:t>
            </a:r>
            <a:r>
              <a:rPr lang="en-US" sz="2000" dirty="0">
                <a:latin typeface="Arial" panose="020B0604020202020204" pitchFamily="34" charset="0"/>
                <a:cs typeface="Arial" panose="020B0604020202020204" pitchFamily="34" charset="0"/>
              </a:rPr>
              <a:t>from departments with regards to the use of technology indicated that the Public Service has made progress with regards to digitizing the </a:t>
            </a:r>
            <a:r>
              <a:rPr lang="en-US" sz="2000" dirty="0" smtClean="0">
                <a:latin typeface="Arial" panose="020B0604020202020204" pitchFamily="34" charset="0"/>
                <a:cs typeface="Arial" panose="020B0604020202020204" pitchFamily="34" charset="0"/>
              </a:rPr>
              <a:t>workplace.</a:t>
            </a:r>
          </a:p>
          <a:p>
            <a:pPr marL="400050" indent="-342900" algn="just">
              <a:spcBef>
                <a:spcPct val="0"/>
              </a:spcBef>
              <a:buFont typeface="Wingdings" panose="05000000000000000000" pitchFamily="2" charset="2"/>
              <a:buChar char="§"/>
              <a:defRPr/>
            </a:pPr>
            <a:r>
              <a:rPr lang="en-US" sz="2000" dirty="0" smtClean="0">
                <a:latin typeface="Arial" panose="020B0604020202020204" pitchFamily="34" charset="0"/>
                <a:cs typeface="Arial" panose="020B0604020202020204" pitchFamily="34" charset="0"/>
              </a:rPr>
              <a:t>In </a:t>
            </a:r>
            <a:r>
              <a:rPr lang="en-US" sz="2000" dirty="0">
                <a:latin typeface="Arial" panose="020B0604020202020204" pitchFamily="34" charset="0"/>
                <a:cs typeface="Arial" panose="020B0604020202020204" pitchFamily="34" charset="0"/>
              </a:rPr>
              <a:t>the majority of departments, it was reported that more than 75 percent of officials use technology and have access to computers. </a:t>
            </a:r>
            <a:r>
              <a:rPr lang="en-US" sz="2000" dirty="0" smtClean="0">
                <a:latin typeface="Arial" panose="020B0604020202020204" pitchFamily="34" charset="0"/>
                <a:cs typeface="Arial" panose="020B0604020202020204" pitchFamily="34" charset="0"/>
              </a:rPr>
              <a:t>There </a:t>
            </a:r>
            <a:r>
              <a:rPr lang="en-US" sz="2000" dirty="0">
                <a:latin typeface="Arial" panose="020B0604020202020204" pitchFamily="34" charset="0"/>
                <a:cs typeface="Arial" panose="020B0604020202020204" pitchFamily="34" charset="0"/>
              </a:rPr>
              <a:t>was however disparity in the number of officials that used laptops as compared to those that use desktops. In most departments, laptops are still reserved for middle and senior managers.</a:t>
            </a:r>
          </a:p>
          <a:p>
            <a:pPr marL="400050" algn="just">
              <a:spcBef>
                <a:spcPct val="0"/>
              </a:spcBef>
              <a:buFont typeface="Wingdings" panose="05000000000000000000" pitchFamily="2" charset="2"/>
              <a:buChar char="§"/>
              <a:defRPr/>
            </a:pPr>
            <a:endParaRPr lang="en-ZA" sz="2000" dirty="0">
              <a:latin typeface="Arial" panose="020B0604020202020204" pitchFamily="34" charset="0"/>
              <a:cs typeface="Arial" panose="020B0604020202020204" pitchFamily="34" charset="0"/>
            </a:endParaRPr>
          </a:p>
          <a:p>
            <a:pPr marL="57150" indent="0" algn="just">
              <a:spcBef>
                <a:spcPct val="0"/>
              </a:spcBef>
              <a:buFontTx/>
              <a:buNone/>
              <a:defRPr/>
            </a:pPr>
            <a:r>
              <a:rPr lang="en-ZA" sz="2000" b="1" dirty="0">
                <a:solidFill>
                  <a:srgbClr val="0070C0"/>
                </a:solidFill>
                <a:latin typeface="Arial" panose="020B0604020202020204" pitchFamily="34" charset="0"/>
                <a:cs typeface="Arial" panose="020B0604020202020204" pitchFamily="34" charset="0"/>
              </a:rPr>
              <a:t>Preparedness for working remotely</a:t>
            </a:r>
            <a:r>
              <a:rPr lang="en-ZA" sz="2000" b="1" dirty="0">
                <a:latin typeface="Arial" panose="020B0604020202020204" pitchFamily="34" charset="0"/>
                <a:cs typeface="Arial" panose="020B0604020202020204" pitchFamily="34" charset="0"/>
              </a:rPr>
              <a:t> </a:t>
            </a:r>
            <a:endParaRPr lang="en-ZA" sz="2000" b="1" dirty="0" smtClean="0">
              <a:latin typeface="Arial" panose="020B0604020202020204" pitchFamily="34" charset="0"/>
              <a:cs typeface="Arial" panose="020B0604020202020204" pitchFamily="34" charset="0"/>
            </a:endParaRPr>
          </a:p>
          <a:p>
            <a:pPr marL="400050" indent="-342900" algn="just">
              <a:spcBef>
                <a:spcPct val="0"/>
              </a:spcBef>
              <a:buFont typeface="Wingdings" panose="05000000000000000000" pitchFamily="2" charset="2"/>
              <a:buChar char="§"/>
              <a:defRPr/>
            </a:pPr>
            <a:r>
              <a:rPr lang="en-US" sz="2000" dirty="0" smtClean="0">
                <a:latin typeface="Arial" panose="020B0604020202020204" pitchFamily="34" charset="0"/>
                <a:cs typeface="Arial" panose="020B0604020202020204" pitchFamily="34" charset="0"/>
              </a:rPr>
              <a:t>The </a:t>
            </a:r>
            <a:r>
              <a:rPr lang="en-US" sz="2000" dirty="0">
                <a:latin typeface="Arial" panose="020B0604020202020204" pitchFamily="34" charset="0"/>
                <a:cs typeface="Arial" panose="020B0604020202020204" pitchFamily="34" charset="0"/>
              </a:rPr>
              <a:t>Covid-19 Pandemic forced the Public Service to consider non-traditional working arrangements such as working from home and hosting meetings virtually. Most departments were not prepared and had to quickly adjust to the new ways of operating. </a:t>
            </a:r>
            <a:endParaRPr lang="en-ZA" sz="2000" dirty="0">
              <a:latin typeface="Arial" panose="020B0604020202020204" pitchFamily="34" charset="0"/>
              <a:cs typeface="Arial" panose="020B0604020202020204" pitchFamily="34" charset="0"/>
            </a:endParaRPr>
          </a:p>
          <a:p>
            <a:pPr marL="285750" indent="-285750" algn="just">
              <a:lnSpc>
                <a:spcPct val="110000"/>
              </a:lnSpc>
              <a:buClr>
                <a:srgbClr val="000000"/>
              </a:buClr>
              <a:buSzPct val="100000"/>
              <a:buFont typeface="Arial" panose="020B0604020202020204" pitchFamily="34" charset="0"/>
              <a:buChar char="•"/>
            </a:pPr>
            <a:endParaRPr lang="en-US" dirty="0" smtClean="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CDAF3C70-3F06-4597-AE16-5F5EF8F327DE}" type="slidenum">
              <a:rPr lang="en-ZA" smtClean="0"/>
              <a:t>24</a:t>
            </a:fld>
            <a:endParaRPr lang="en-ZA" dirty="0"/>
          </a:p>
        </p:txBody>
      </p:sp>
    </p:spTree>
    <p:extLst>
      <p:ext uri="{BB962C8B-B14F-4D97-AF65-F5344CB8AC3E}">
        <p14:creationId xmlns:p14="http://schemas.microsoft.com/office/powerpoint/2010/main" val="424826388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39552" y="97468"/>
            <a:ext cx="8004350" cy="523220"/>
          </a:xfrm>
          <a:prstGeom prst="rect">
            <a:avLst/>
          </a:prstGeom>
          <a:noFill/>
        </p:spPr>
        <p:txBody>
          <a:bodyPr wrap="square" rtlCol="0">
            <a:spAutoFit/>
          </a:bodyPr>
          <a:lstStyle/>
          <a:p>
            <a:pPr algn="ctr"/>
            <a:r>
              <a:rPr lang="en-US" sz="2400" b="1" dirty="0" smtClean="0">
                <a:solidFill>
                  <a:srgbClr val="006666"/>
                </a:solidFill>
                <a:latin typeface="Arial" panose="020B0604020202020204" pitchFamily="34" charset="0"/>
                <a:cs typeface="Arial" panose="020B0604020202020204" pitchFamily="34" charset="0"/>
              </a:rPr>
              <a:t>FINDINGS (Cont..)</a:t>
            </a:r>
            <a:r>
              <a:rPr lang="en-US" sz="2800" b="1" dirty="0" smtClean="0">
                <a:solidFill>
                  <a:srgbClr val="006666"/>
                </a:solidFill>
                <a:latin typeface="Arial" panose="020B0604020202020204" pitchFamily="34" charset="0"/>
                <a:cs typeface="Arial" panose="020B0604020202020204" pitchFamily="34" charset="0"/>
              </a:rPr>
              <a:t>  </a:t>
            </a:r>
            <a:endParaRPr lang="en-US" sz="2800" b="1" dirty="0">
              <a:solidFill>
                <a:srgbClr val="006666"/>
              </a:solidFill>
              <a:latin typeface="Arial" panose="020B0604020202020204" pitchFamily="34" charset="0"/>
              <a:cs typeface="Arial" panose="020B0604020202020204" pitchFamily="34" charset="0"/>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22972" y="6597352"/>
            <a:ext cx="221036" cy="267570"/>
          </a:xfrm>
          <a:prstGeom prst="rect">
            <a:avLst/>
          </a:prstGeom>
        </p:spPr>
      </p:pic>
      <p:sp>
        <p:nvSpPr>
          <p:cNvPr id="3" name="Rectangle 2"/>
          <p:cNvSpPr/>
          <p:nvPr/>
        </p:nvSpPr>
        <p:spPr>
          <a:xfrm>
            <a:off x="539552" y="836712"/>
            <a:ext cx="8182272" cy="5376857"/>
          </a:xfrm>
          <a:prstGeom prst="rect">
            <a:avLst/>
          </a:prstGeom>
        </p:spPr>
        <p:txBody>
          <a:bodyPr wrap="square">
            <a:spAutoFit/>
          </a:bodyPr>
          <a:lstStyle/>
          <a:p>
            <a:pPr marL="57150" indent="0" algn="just">
              <a:spcBef>
                <a:spcPct val="0"/>
              </a:spcBef>
              <a:buFontTx/>
              <a:buNone/>
              <a:defRPr/>
            </a:pPr>
            <a:r>
              <a:rPr lang="en-US" sz="2000" b="1" i="1" dirty="0" smtClean="0">
                <a:solidFill>
                  <a:schemeClr val="accent1">
                    <a:lumMod val="25000"/>
                  </a:schemeClr>
                </a:solidFill>
                <a:latin typeface="Arial" panose="020B0604020202020204" pitchFamily="34" charset="0"/>
                <a:cs typeface="Arial" panose="020B0604020202020204" pitchFamily="34" charset="0"/>
              </a:rPr>
              <a:t>The </a:t>
            </a:r>
            <a:r>
              <a:rPr lang="en-US" sz="2000" b="1" i="1" dirty="0">
                <a:solidFill>
                  <a:schemeClr val="accent1">
                    <a:lumMod val="25000"/>
                  </a:schemeClr>
                </a:solidFill>
                <a:latin typeface="Arial" panose="020B0604020202020204" pitchFamily="34" charset="0"/>
                <a:cs typeface="Arial" panose="020B0604020202020204" pitchFamily="34" charset="0"/>
              </a:rPr>
              <a:t>influence of the Fourth Industrial Revolution and other factors on the selection of training programmes</a:t>
            </a:r>
            <a:endParaRPr lang="en-ZA" sz="2000" b="1" i="1" dirty="0">
              <a:solidFill>
                <a:schemeClr val="accent1">
                  <a:lumMod val="25000"/>
                </a:schemeClr>
              </a:solidFill>
              <a:latin typeface="Arial" panose="020B0604020202020204" pitchFamily="34" charset="0"/>
              <a:cs typeface="Arial" panose="020B0604020202020204" pitchFamily="34" charset="0"/>
            </a:endParaRPr>
          </a:p>
          <a:p>
            <a:pPr marL="57150" indent="0" algn="just">
              <a:spcBef>
                <a:spcPct val="0"/>
              </a:spcBef>
              <a:buFontTx/>
              <a:buNone/>
              <a:defRPr/>
            </a:pPr>
            <a:endParaRPr lang="en-ZA" sz="2000" b="1" dirty="0">
              <a:latin typeface="Arial" panose="020B0604020202020204" pitchFamily="34" charset="0"/>
              <a:cs typeface="Arial" panose="020B0604020202020204" pitchFamily="34" charset="0"/>
            </a:endParaRPr>
          </a:p>
          <a:p>
            <a:pPr marL="57150" indent="0" algn="just">
              <a:spcBef>
                <a:spcPct val="0"/>
              </a:spcBef>
              <a:buFontTx/>
              <a:buNone/>
              <a:defRPr/>
            </a:pPr>
            <a:r>
              <a:rPr lang="en-ZA" sz="2000" b="1" dirty="0">
                <a:solidFill>
                  <a:srgbClr val="0070C0"/>
                </a:solidFill>
                <a:latin typeface="Arial" panose="020B0604020202020204" pitchFamily="34" charset="0"/>
                <a:cs typeface="Arial" panose="020B0604020202020204" pitchFamily="34" charset="0"/>
              </a:rPr>
              <a:t>Preparedness for Working Remotely  (cont</a:t>
            </a:r>
            <a:r>
              <a:rPr lang="en-ZA" sz="2000" b="1" dirty="0" smtClean="0">
                <a:solidFill>
                  <a:srgbClr val="0070C0"/>
                </a:solidFill>
                <a:latin typeface="Arial" panose="020B0604020202020204" pitchFamily="34" charset="0"/>
                <a:cs typeface="Arial" panose="020B0604020202020204" pitchFamily="34" charset="0"/>
              </a:rPr>
              <a:t>..)</a:t>
            </a:r>
          </a:p>
          <a:p>
            <a:pPr marL="400050" indent="-342900" algn="just">
              <a:spcBef>
                <a:spcPct val="0"/>
              </a:spcBef>
              <a:buFont typeface="Wingdings" panose="05000000000000000000" pitchFamily="2" charset="2"/>
              <a:buChar char="§"/>
              <a:defRPr/>
            </a:pPr>
            <a:r>
              <a:rPr lang="en-US" sz="2000" dirty="0" smtClean="0">
                <a:latin typeface="Arial" panose="020B0604020202020204" pitchFamily="34" charset="0"/>
                <a:cs typeface="Arial" panose="020B0604020202020204" pitchFamily="34" charset="0"/>
              </a:rPr>
              <a:t>Most </a:t>
            </a:r>
            <a:r>
              <a:rPr lang="en-US" sz="2000" dirty="0">
                <a:latin typeface="Arial" panose="020B0604020202020204" pitchFamily="34" charset="0"/>
                <a:cs typeface="Arial" panose="020B0604020202020204" pitchFamily="34" charset="0"/>
              </a:rPr>
              <a:t>departments indicated that support is provided to officials who were or are required to work remotely. There was however admission that the support was not provided to all due to budget </a:t>
            </a:r>
            <a:r>
              <a:rPr lang="en-US" sz="2000" dirty="0" smtClean="0">
                <a:latin typeface="Arial" panose="020B0604020202020204" pitchFamily="34" charset="0"/>
                <a:cs typeface="Arial" panose="020B0604020202020204" pitchFamily="34" charset="0"/>
              </a:rPr>
              <a:t>limitations.</a:t>
            </a:r>
          </a:p>
          <a:p>
            <a:pPr marL="400050" indent="-342900" algn="just">
              <a:spcBef>
                <a:spcPct val="0"/>
              </a:spcBef>
              <a:buFont typeface="Wingdings" panose="05000000000000000000" pitchFamily="2" charset="2"/>
              <a:buChar char="§"/>
              <a:defRPr/>
            </a:pPr>
            <a:r>
              <a:rPr lang="en-US" sz="2000" dirty="0" smtClean="0">
                <a:latin typeface="Arial" panose="020B0604020202020204" pitchFamily="34" charset="0"/>
                <a:cs typeface="Arial" panose="020B0604020202020204" pitchFamily="34" charset="0"/>
              </a:rPr>
              <a:t>For </a:t>
            </a:r>
            <a:r>
              <a:rPr lang="en-US" sz="2000" dirty="0">
                <a:latin typeface="Arial" panose="020B0604020202020204" pitchFamily="34" charset="0"/>
                <a:cs typeface="Arial" panose="020B0604020202020204" pitchFamily="34" charset="0"/>
              </a:rPr>
              <a:t>example, the Department of Communications and Digital Technologies and Free State Department of Health ensured the provision of devices and data for employees in terms of their respective departmental cell phone </a:t>
            </a:r>
            <a:r>
              <a:rPr lang="en-US" sz="2000" dirty="0" smtClean="0">
                <a:latin typeface="Arial" panose="020B0604020202020204" pitchFamily="34" charset="0"/>
                <a:cs typeface="Arial" panose="020B0604020202020204" pitchFamily="34" charset="0"/>
              </a:rPr>
              <a:t>policies.</a:t>
            </a:r>
          </a:p>
          <a:p>
            <a:pPr marL="400050" indent="-342900" algn="just">
              <a:spcBef>
                <a:spcPct val="0"/>
              </a:spcBef>
              <a:buFont typeface="Wingdings" panose="05000000000000000000" pitchFamily="2" charset="2"/>
              <a:buChar char="§"/>
              <a:defRPr/>
            </a:pPr>
            <a:r>
              <a:rPr lang="en-US" sz="2000" dirty="0" smtClean="0">
                <a:latin typeface="Arial" panose="020B0604020202020204" pitchFamily="34" charset="0"/>
                <a:cs typeface="Arial" panose="020B0604020202020204" pitchFamily="34" charset="0"/>
              </a:rPr>
              <a:t>In </a:t>
            </a:r>
            <a:r>
              <a:rPr lang="en-US" sz="2000" dirty="0">
                <a:latin typeface="Arial" panose="020B0604020202020204" pitchFamily="34" charset="0"/>
                <a:cs typeface="Arial" panose="020B0604020202020204" pitchFamily="34" charset="0"/>
              </a:rPr>
              <a:t>the Departments of Human Settlements and Cooperative Governance and Traditional Affairs (COGTA) in the Northern Cape, benefits for Virtual Private Network (VPNs), cell phones and data lines are limited to SMS members.</a:t>
            </a:r>
          </a:p>
          <a:p>
            <a:pPr marL="57150" indent="0" algn="just">
              <a:lnSpc>
                <a:spcPct val="130000"/>
              </a:lnSpc>
              <a:spcBef>
                <a:spcPct val="0"/>
              </a:spcBef>
              <a:buFontTx/>
              <a:buNone/>
              <a:defRPr/>
            </a:pPr>
            <a:endParaRPr lang="en-US" dirty="0" smtClean="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CDAF3C70-3F06-4597-AE16-5F5EF8F327DE}" type="slidenum">
              <a:rPr lang="en-ZA" smtClean="0"/>
              <a:t>25</a:t>
            </a:fld>
            <a:endParaRPr lang="en-ZA" dirty="0"/>
          </a:p>
        </p:txBody>
      </p:sp>
    </p:spTree>
    <p:extLst>
      <p:ext uri="{BB962C8B-B14F-4D97-AF65-F5344CB8AC3E}">
        <p14:creationId xmlns:p14="http://schemas.microsoft.com/office/powerpoint/2010/main" val="82791005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39552" y="97468"/>
            <a:ext cx="8004350" cy="523220"/>
          </a:xfrm>
          <a:prstGeom prst="rect">
            <a:avLst/>
          </a:prstGeom>
          <a:noFill/>
        </p:spPr>
        <p:txBody>
          <a:bodyPr wrap="square" rtlCol="0">
            <a:spAutoFit/>
          </a:bodyPr>
          <a:lstStyle/>
          <a:p>
            <a:pPr algn="ctr"/>
            <a:r>
              <a:rPr lang="en-US" sz="2400" b="1" dirty="0" smtClean="0">
                <a:solidFill>
                  <a:srgbClr val="006666"/>
                </a:solidFill>
                <a:latin typeface="Arial" panose="020B0604020202020204" pitchFamily="34" charset="0"/>
                <a:cs typeface="Arial" panose="020B0604020202020204" pitchFamily="34" charset="0"/>
              </a:rPr>
              <a:t>FINDINGS (Cont..)</a:t>
            </a:r>
            <a:r>
              <a:rPr lang="en-US" sz="2800" b="1" dirty="0" smtClean="0">
                <a:solidFill>
                  <a:srgbClr val="006666"/>
                </a:solidFill>
                <a:latin typeface="Arial" panose="020B0604020202020204" pitchFamily="34" charset="0"/>
                <a:cs typeface="Arial" panose="020B0604020202020204" pitchFamily="34" charset="0"/>
              </a:rPr>
              <a:t>  </a:t>
            </a:r>
            <a:endParaRPr lang="en-US" sz="2800" b="1" dirty="0">
              <a:solidFill>
                <a:srgbClr val="006666"/>
              </a:solidFill>
              <a:latin typeface="Arial" panose="020B0604020202020204" pitchFamily="34" charset="0"/>
              <a:cs typeface="Arial" panose="020B0604020202020204" pitchFamily="34" charset="0"/>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22972" y="6597352"/>
            <a:ext cx="221036" cy="267570"/>
          </a:xfrm>
          <a:prstGeom prst="rect">
            <a:avLst/>
          </a:prstGeom>
        </p:spPr>
      </p:pic>
      <p:sp>
        <p:nvSpPr>
          <p:cNvPr id="3" name="Rectangle 2"/>
          <p:cNvSpPr/>
          <p:nvPr/>
        </p:nvSpPr>
        <p:spPr>
          <a:xfrm>
            <a:off x="539552" y="620688"/>
            <a:ext cx="8182272" cy="6398675"/>
          </a:xfrm>
          <a:prstGeom prst="rect">
            <a:avLst/>
          </a:prstGeom>
        </p:spPr>
        <p:txBody>
          <a:bodyPr wrap="square">
            <a:spAutoFit/>
          </a:bodyPr>
          <a:lstStyle/>
          <a:p>
            <a:pPr marL="57150" indent="0" algn="just">
              <a:spcBef>
                <a:spcPct val="0"/>
              </a:spcBef>
              <a:buFontTx/>
              <a:buNone/>
              <a:defRPr/>
            </a:pPr>
            <a:r>
              <a:rPr lang="en-US" sz="2000" b="1" i="1" dirty="0">
                <a:solidFill>
                  <a:schemeClr val="accent1">
                    <a:lumMod val="25000"/>
                  </a:schemeClr>
                </a:solidFill>
                <a:latin typeface="Arial" panose="020B0604020202020204" pitchFamily="34" charset="0"/>
                <a:cs typeface="Arial" panose="020B0604020202020204" pitchFamily="34" charset="0"/>
              </a:rPr>
              <a:t>The influence of the Fourth Industrial Revolution and other factors on the selection of training programmes</a:t>
            </a:r>
          </a:p>
          <a:p>
            <a:pPr marL="57150" indent="0" algn="just">
              <a:spcBef>
                <a:spcPct val="0"/>
              </a:spcBef>
              <a:buFontTx/>
              <a:buNone/>
              <a:defRPr/>
            </a:pPr>
            <a:endParaRPr lang="en-ZA" sz="1000" b="1" dirty="0">
              <a:solidFill>
                <a:schemeClr val="accent1">
                  <a:lumMod val="25000"/>
                </a:schemeClr>
              </a:solidFill>
              <a:latin typeface="Arial" panose="020B0604020202020204" pitchFamily="34" charset="0"/>
              <a:cs typeface="Arial" panose="020B0604020202020204" pitchFamily="34" charset="0"/>
            </a:endParaRPr>
          </a:p>
          <a:p>
            <a:pPr marL="57150" indent="0" algn="just">
              <a:spcBef>
                <a:spcPct val="0"/>
              </a:spcBef>
              <a:buFontTx/>
              <a:buNone/>
              <a:defRPr/>
            </a:pPr>
            <a:r>
              <a:rPr lang="en-US" sz="2000" b="1" dirty="0">
                <a:solidFill>
                  <a:srgbClr val="0070C0"/>
                </a:solidFill>
                <a:latin typeface="Arial" panose="020B0604020202020204" pitchFamily="34" charset="0"/>
                <a:cs typeface="Arial" panose="020B0604020202020204" pitchFamily="34" charset="0"/>
              </a:rPr>
              <a:t>Impact of 4IR in relation to training and development in the departments </a:t>
            </a:r>
            <a:endParaRPr lang="en-ZA" sz="2000" b="1" dirty="0">
              <a:solidFill>
                <a:srgbClr val="0070C0"/>
              </a:solidFill>
              <a:latin typeface="Arial" panose="020B0604020202020204" pitchFamily="34" charset="0"/>
              <a:cs typeface="Arial" panose="020B0604020202020204" pitchFamily="34" charset="0"/>
            </a:endParaRPr>
          </a:p>
          <a:p>
            <a:pPr marL="400050" indent="-342900" algn="just">
              <a:spcBef>
                <a:spcPct val="0"/>
              </a:spcBef>
              <a:buFont typeface="Wingdings" panose="05000000000000000000" pitchFamily="2" charset="2"/>
              <a:buChar char="§"/>
              <a:defRPr/>
            </a:pPr>
            <a:r>
              <a:rPr lang="en-US" sz="2000" dirty="0" smtClean="0">
                <a:latin typeface="Arial" panose="020B0604020202020204" pitchFamily="34" charset="0"/>
                <a:cs typeface="Arial" panose="020B0604020202020204" pitchFamily="34" charset="0"/>
              </a:rPr>
              <a:t>The </a:t>
            </a:r>
            <a:r>
              <a:rPr lang="en-US" sz="2000" dirty="0">
                <a:latin typeface="Arial" panose="020B0604020202020204" pitchFamily="34" charset="0"/>
                <a:cs typeface="Arial" panose="020B0604020202020204" pitchFamily="34" charset="0"/>
              </a:rPr>
              <a:t>national Department of Health’s Information Technology unit has already started with programmes that strive to move the department towards the implementation of 4IR platforms and programmes. </a:t>
            </a:r>
            <a:endParaRPr lang="en-US" sz="2000" dirty="0" smtClean="0">
              <a:latin typeface="Arial" panose="020B0604020202020204" pitchFamily="34" charset="0"/>
              <a:cs typeface="Arial" panose="020B0604020202020204" pitchFamily="34" charset="0"/>
            </a:endParaRPr>
          </a:p>
          <a:p>
            <a:pPr marL="400050" indent="-342900" algn="just">
              <a:spcBef>
                <a:spcPct val="0"/>
              </a:spcBef>
              <a:buFont typeface="Wingdings" panose="05000000000000000000" pitchFamily="2" charset="2"/>
              <a:buChar char="§"/>
              <a:defRPr/>
            </a:pPr>
            <a:r>
              <a:rPr lang="en-US" sz="2000" dirty="0" smtClean="0">
                <a:latin typeface="Arial" panose="020B0604020202020204" pitchFamily="34" charset="0"/>
                <a:cs typeface="Arial" panose="020B0604020202020204" pitchFamily="34" charset="0"/>
              </a:rPr>
              <a:t>The </a:t>
            </a:r>
            <a:r>
              <a:rPr lang="en-US" sz="2000" dirty="0">
                <a:latin typeface="Arial" panose="020B0604020202020204" pitchFamily="34" charset="0"/>
                <a:cs typeface="Arial" panose="020B0604020202020204" pitchFamily="34" charset="0"/>
              </a:rPr>
              <a:t>study argues that once departments have set up the relevant ICT systems in place, they can introduce online training and development systems to ensure less contact during training and to reduce additional costs related to travel and/or </a:t>
            </a:r>
            <a:r>
              <a:rPr lang="en-US" sz="2000" dirty="0" smtClean="0">
                <a:latin typeface="Arial" panose="020B0604020202020204" pitchFamily="34" charset="0"/>
                <a:cs typeface="Arial" panose="020B0604020202020204" pitchFamily="34" charset="0"/>
              </a:rPr>
              <a:t>accommodation. </a:t>
            </a:r>
          </a:p>
          <a:p>
            <a:pPr marL="400050" indent="-342900" algn="just">
              <a:spcBef>
                <a:spcPct val="0"/>
              </a:spcBef>
              <a:buFont typeface="Wingdings" panose="05000000000000000000" pitchFamily="2" charset="2"/>
              <a:buChar char="§"/>
              <a:defRPr/>
            </a:pPr>
            <a:r>
              <a:rPr lang="en-US" sz="2000" dirty="0" smtClean="0">
                <a:latin typeface="Arial" panose="020B0604020202020204" pitchFamily="34" charset="0"/>
                <a:cs typeface="Arial" panose="020B0604020202020204" pitchFamily="34" charset="0"/>
              </a:rPr>
              <a:t>T</a:t>
            </a:r>
            <a:r>
              <a:rPr lang="en-US" sz="2000" dirty="0" smtClean="0">
                <a:solidFill>
                  <a:schemeClr val="tx1">
                    <a:lumMod val="95000"/>
                    <a:lumOff val="5000"/>
                  </a:schemeClr>
                </a:solidFill>
                <a:latin typeface="Arial" panose="020B0604020202020204" pitchFamily="34" charset="0"/>
                <a:cs typeface="Arial" panose="020B0604020202020204" pitchFamily="34" charset="0"/>
              </a:rPr>
              <a:t>he </a:t>
            </a:r>
            <a:r>
              <a:rPr lang="en-US" sz="2000" dirty="0">
                <a:solidFill>
                  <a:schemeClr val="tx1">
                    <a:lumMod val="95000"/>
                    <a:lumOff val="5000"/>
                  </a:schemeClr>
                </a:solidFill>
                <a:latin typeface="Arial" panose="020B0604020202020204" pitchFamily="34" charset="0"/>
                <a:cs typeface="Arial" panose="020B0604020202020204" pitchFamily="34" charset="0"/>
              </a:rPr>
              <a:t>Department of </a:t>
            </a:r>
            <a:r>
              <a:rPr lang="en-US" sz="2000" dirty="0" smtClean="0">
                <a:solidFill>
                  <a:schemeClr val="tx1">
                    <a:lumMod val="95000"/>
                    <a:lumOff val="5000"/>
                  </a:schemeClr>
                </a:solidFill>
                <a:latin typeface="Arial" panose="020B0604020202020204" pitchFamily="34" charset="0"/>
                <a:cs typeface="Arial" panose="020B0604020202020204" pitchFamily="34" charset="0"/>
              </a:rPr>
              <a:t>Health, for example, has automated their PMDS system which informs training needs.  The skills development tools such as PDPs and PIPs are also automated</a:t>
            </a:r>
          </a:p>
          <a:p>
            <a:pPr marL="400050" indent="-342900" algn="just">
              <a:spcBef>
                <a:spcPct val="0"/>
              </a:spcBef>
              <a:buFont typeface="Wingdings" panose="05000000000000000000" pitchFamily="2" charset="2"/>
              <a:buChar char="§"/>
              <a:defRPr/>
            </a:pPr>
            <a:r>
              <a:rPr lang="en-US" sz="2000" dirty="0" smtClean="0">
                <a:latin typeface="Arial" panose="020B0604020202020204" pitchFamily="34" charset="0"/>
                <a:cs typeface="Arial" panose="020B0604020202020204" pitchFamily="34" charset="0"/>
              </a:rPr>
              <a:t>As </a:t>
            </a:r>
            <a:r>
              <a:rPr lang="en-US" sz="2000" dirty="0">
                <a:latin typeface="Arial" panose="020B0604020202020204" pitchFamily="34" charset="0"/>
                <a:cs typeface="Arial" panose="020B0604020202020204" pitchFamily="34" charset="0"/>
              </a:rPr>
              <a:t>such, officials have been introduced to on-line training and development initiatives such as webinars, online seminars and self-paced online courses provided by private training providers as well as the NSG.</a:t>
            </a:r>
          </a:p>
          <a:p>
            <a:pPr marL="285750" indent="-285750" algn="just">
              <a:lnSpc>
                <a:spcPct val="110000"/>
              </a:lnSpc>
              <a:buClr>
                <a:srgbClr val="000000"/>
              </a:buClr>
              <a:buSzPct val="100000"/>
              <a:buFont typeface="Arial" panose="020B0604020202020204" pitchFamily="34" charset="0"/>
              <a:buChar char="•"/>
            </a:pPr>
            <a:endParaRPr lang="en-US" dirty="0" smtClean="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CDAF3C70-3F06-4597-AE16-5F5EF8F327DE}" type="slidenum">
              <a:rPr lang="en-ZA" smtClean="0"/>
              <a:t>26</a:t>
            </a:fld>
            <a:endParaRPr lang="en-ZA" dirty="0"/>
          </a:p>
        </p:txBody>
      </p:sp>
    </p:spTree>
    <p:extLst>
      <p:ext uri="{BB962C8B-B14F-4D97-AF65-F5344CB8AC3E}">
        <p14:creationId xmlns:p14="http://schemas.microsoft.com/office/powerpoint/2010/main" val="233854530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39552" y="97468"/>
            <a:ext cx="8004350" cy="523220"/>
          </a:xfrm>
          <a:prstGeom prst="rect">
            <a:avLst/>
          </a:prstGeom>
          <a:noFill/>
        </p:spPr>
        <p:txBody>
          <a:bodyPr wrap="square" rtlCol="0">
            <a:spAutoFit/>
          </a:bodyPr>
          <a:lstStyle/>
          <a:p>
            <a:pPr algn="ctr"/>
            <a:r>
              <a:rPr lang="en-US" sz="2400" b="1" dirty="0" smtClean="0">
                <a:solidFill>
                  <a:srgbClr val="006666"/>
                </a:solidFill>
                <a:latin typeface="Arial" panose="020B0604020202020204" pitchFamily="34" charset="0"/>
                <a:cs typeface="Arial" panose="020B0604020202020204" pitchFamily="34" charset="0"/>
              </a:rPr>
              <a:t>FINDINGS (Cont..)</a:t>
            </a:r>
            <a:r>
              <a:rPr lang="en-US" sz="2800" b="1" dirty="0" smtClean="0">
                <a:solidFill>
                  <a:srgbClr val="006666"/>
                </a:solidFill>
                <a:latin typeface="Arial" panose="020B0604020202020204" pitchFamily="34" charset="0"/>
                <a:cs typeface="Arial" panose="020B0604020202020204" pitchFamily="34" charset="0"/>
              </a:rPr>
              <a:t>  </a:t>
            </a:r>
            <a:endParaRPr lang="en-US" sz="2800" b="1" dirty="0">
              <a:solidFill>
                <a:srgbClr val="006666"/>
              </a:solidFill>
              <a:latin typeface="Arial" panose="020B0604020202020204" pitchFamily="34" charset="0"/>
              <a:cs typeface="Arial" panose="020B0604020202020204" pitchFamily="34" charset="0"/>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22972" y="6597352"/>
            <a:ext cx="221036" cy="267570"/>
          </a:xfrm>
          <a:prstGeom prst="rect">
            <a:avLst/>
          </a:prstGeom>
        </p:spPr>
      </p:pic>
      <p:sp>
        <p:nvSpPr>
          <p:cNvPr id="3" name="Rectangle 2"/>
          <p:cNvSpPr/>
          <p:nvPr/>
        </p:nvSpPr>
        <p:spPr>
          <a:xfrm>
            <a:off x="539552" y="836712"/>
            <a:ext cx="8182272" cy="5321457"/>
          </a:xfrm>
          <a:prstGeom prst="rect">
            <a:avLst/>
          </a:prstGeom>
        </p:spPr>
        <p:txBody>
          <a:bodyPr wrap="square">
            <a:spAutoFit/>
          </a:bodyPr>
          <a:lstStyle/>
          <a:p>
            <a:pPr marL="57150" indent="0" algn="just">
              <a:spcBef>
                <a:spcPct val="0"/>
              </a:spcBef>
              <a:buFontTx/>
              <a:buNone/>
              <a:defRPr/>
            </a:pPr>
            <a:r>
              <a:rPr lang="en-US" sz="2000" b="1" i="1" dirty="0" smtClean="0">
                <a:solidFill>
                  <a:schemeClr val="accent1">
                    <a:lumMod val="25000"/>
                  </a:schemeClr>
                </a:solidFill>
                <a:latin typeface="Arial" panose="020B0604020202020204" pitchFamily="34" charset="0"/>
                <a:cs typeface="Arial" panose="020B0604020202020204" pitchFamily="34" charset="0"/>
              </a:rPr>
              <a:t>The </a:t>
            </a:r>
            <a:r>
              <a:rPr lang="en-US" sz="2000" b="1" i="1" dirty="0">
                <a:solidFill>
                  <a:schemeClr val="accent1">
                    <a:lumMod val="25000"/>
                  </a:schemeClr>
                </a:solidFill>
                <a:latin typeface="Arial" panose="020B0604020202020204" pitchFamily="34" charset="0"/>
                <a:cs typeface="Arial" panose="020B0604020202020204" pitchFamily="34" charset="0"/>
              </a:rPr>
              <a:t>influence of the Fourth Industrial Revolution and other factors on the selection of training programmes</a:t>
            </a:r>
            <a:endParaRPr lang="en-ZA" sz="2000" b="1" i="1" dirty="0">
              <a:solidFill>
                <a:schemeClr val="accent1">
                  <a:lumMod val="25000"/>
                </a:schemeClr>
              </a:solidFill>
              <a:latin typeface="Arial" panose="020B0604020202020204" pitchFamily="34" charset="0"/>
              <a:cs typeface="Arial" panose="020B0604020202020204" pitchFamily="34" charset="0"/>
            </a:endParaRPr>
          </a:p>
          <a:p>
            <a:pPr marL="57150" indent="0" algn="just">
              <a:spcBef>
                <a:spcPct val="0"/>
              </a:spcBef>
              <a:buFontTx/>
              <a:buNone/>
              <a:defRPr/>
            </a:pPr>
            <a:endParaRPr lang="en-ZA" sz="2000" b="1" dirty="0">
              <a:latin typeface="Arial" panose="020B0604020202020204" pitchFamily="34" charset="0"/>
              <a:cs typeface="Arial" panose="020B0604020202020204" pitchFamily="34" charset="0"/>
            </a:endParaRPr>
          </a:p>
          <a:p>
            <a:pPr marL="57150" indent="0" algn="just">
              <a:spcBef>
                <a:spcPct val="0"/>
              </a:spcBef>
              <a:buFontTx/>
              <a:buNone/>
              <a:defRPr/>
            </a:pPr>
            <a:r>
              <a:rPr lang="en-US" sz="2000" b="1" dirty="0">
                <a:solidFill>
                  <a:srgbClr val="0070C0"/>
                </a:solidFill>
                <a:latin typeface="Arial" panose="020B0604020202020204" pitchFamily="34" charset="0"/>
                <a:cs typeface="Arial" panose="020B0604020202020204" pitchFamily="34" charset="0"/>
              </a:rPr>
              <a:t>The extent the 4IR influenced the Workplace Skills Plan of the department </a:t>
            </a:r>
            <a:endParaRPr lang="en-ZA" sz="2000" b="1" dirty="0">
              <a:solidFill>
                <a:srgbClr val="0070C0"/>
              </a:solidFill>
              <a:latin typeface="Arial" panose="020B0604020202020204" pitchFamily="34" charset="0"/>
              <a:cs typeface="Arial" panose="020B0604020202020204" pitchFamily="34" charset="0"/>
            </a:endParaRPr>
          </a:p>
          <a:p>
            <a:pPr marL="400050" indent="-342900" algn="just">
              <a:spcBef>
                <a:spcPct val="0"/>
              </a:spcBef>
              <a:buFont typeface="Wingdings" panose="05000000000000000000" pitchFamily="2" charset="2"/>
              <a:buChar char="§"/>
              <a:defRPr/>
            </a:pPr>
            <a:r>
              <a:rPr lang="en-US" sz="2000" dirty="0" smtClean="0">
                <a:latin typeface="Arial" panose="020B0604020202020204" pitchFamily="34" charset="0"/>
                <a:cs typeface="Arial" panose="020B0604020202020204" pitchFamily="34" charset="0"/>
              </a:rPr>
              <a:t>According </a:t>
            </a:r>
            <a:r>
              <a:rPr lang="en-US" sz="2000" dirty="0">
                <a:latin typeface="Arial" panose="020B0604020202020204" pitchFamily="34" charset="0"/>
                <a:cs typeface="Arial" panose="020B0604020202020204" pitchFamily="34" charset="0"/>
              </a:rPr>
              <a:t>to responses from departments, there was minimal influence of 4IR in relation to the development or implementation of the </a:t>
            </a:r>
            <a:r>
              <a:rPr lang="en-US" sz="2000" dirty="0" smtClean="0">
                <a:latin typeface="Arial" panose="020B0604020202020204" pitchFamily="34" charset="0"/>
                <a:cs typeface="Arial" panose="020B0604020202020204" pitchFamily="34" charset="0"/>
              </a:rPr>
              <a:t>WSP;</a:t>
            </a:r>
          </a:p>
          <a:p>
            <a:pPr marL="400050" indent="-342900" algn="just">
              <a:spcBef>
                <a:spcPct val="0"/>
              </a:spcBef>
              <a:buFont typeface="Wingdings" panose="05000000000000000000" pitchFamily="2" charset="2"/>
              <a:buChar char="§"/>
              <a:defRPr/>
            </a:pPr>
            <a:r>
              <a:rPr lang="en-US" sz="2000" dirty="0" smtClean="0">
                <a:latin typeface="Arial" panose="020B0604020202020204" pitchFamily="34" charset="0"/>
                <a:cs typeface="Arial" panose="020B0604020202020204" pitchFamily="34" charset="0"/>
              </a:rPr>
              <a:t> There </a:t>
            </a:r>
            <a:r>
              <a:rPr lang="en-US" sz="2000" dirty="0">
                <a:latin typeface="Arial" panose="020B0604020202020204" pitchFamily="34" charset="0"/>
                <a:cs typeface="Arial" panose="020B0604020202020204" pitchFamily="34" charset="0"/>
              </a:rPr>
              <a:t>are however, few adjustments that had to be done. For instance, the Department of </a:t>
            </a:r>
            <a:r>
              <a:rPr lang="en-US" sz="2000" dirty="0" smtClean="0">
                <a:latin typeface="Arial" panose="020B0604020202020204" pitchFamily="34" charset="0"/>
                <a:cs typeface="Arial" panose="020B0604020202020204" pitchFamily="34" charset="0"/>
              </a:rPr>
              <a:t>Forestry, Fisheries and Environment </a:t>
            </a:r>
            <a:r>
              <a:rPr lang="en-US" sz="2000" dirty="0" smtClean="0">
                <a:solidFill>
                  <a:schemeClr val="tx1">
                    <a:lumMod val="95000"/>
                    <a:lumOff val="5000"/>
                  </a:schemeClr>
                </a:solidFill>
                <a:latin typeface="Arial" panose="020B0604020202020204" pitchFamily="34" charset="0"/>
                <a:cs typeface="Arial" panose="020B0604020202020204" pitchFamily="34" charset="0"/>
              </a:rPr>
              <a:t>(DEFF</a:t>
            </a:r>
            <a:r>
              <a:rPr lang="en-US" sz="2000" dirty="0">
                <a:latin typeface="Arial" panose="020B0604020202020204" pitchFamily="34" charset="0"/>
                <a:cs typeface="Arial" panose="020B0604020202020204" pitchFamily="34" charset="0"/>
              </a:rPr>
              <a:t>) indicated that the PSETA has also developed the Management Information System (MIS) in line with the 4IR to ensure that departments utilise the system to develop and submit their WSP </a:t>
            </a:r>
            <a:r>
              <a:rPr lang="en-US" sz="2000" dirty="0" smtClean="0">
                <a:latin typeface="Arial" panose="020B0604020202020204" pitchFamily="34" charset="0"/>
                <a:cs typeface="Arial" panose="020B0604020202020204" pitchFamily="34" charset="0"/>
              </a:rPr>
              <a:t>electronically;</a:t>
            </a:r>
          </a:p>
          <a:p>
            <a:pPr marL="400050" indent="-342900" algn="just">
              <a:spcBef>
                <a:spcPct val="0"/>
              </a:spcBef>
              <a:buFont typeface="Wingdings" panose="05000000000000000000" pitchFamily="2" charset="2"/>
              <a:buChar char="§"/>
              <a:defRPr/>
            </a:pPr>
            <a:r>
              <a:rPr lang="en-US" sz="2000" dirty="0" smtClean="0">
                <a:latin typeface="Arial" panose="020B0604020202020204" pitchFamily="34" charset="0"/>
                <a:cs typeface="Arial" panose="020B0604020202020204" pitchFamily="34" charset="0"/>
              </a:rPr>
              <a:t>The </a:t>
            </a:r>
            <a:r>
              <a:rPr lang="en-US" sz="2000" dirty="0">
                <a:latin typeface="Arial" panose="020B0604020202020204" pitchFamily="34" charset="0"/>
                <a:cs typeface="Arial" panose="020B0604020202020204" pitchFamily="34" charset="0"/>
              </a:rPr>
              <a:t>department (DEFF) went further and developed online systems to capture PDPs, thus reducing the need for paperwork. </a:t>
            </a:r>
            <a:endParaRPr lang="en-ZA" sz="2000" dirty="0">
              <a:latin typeface="Arial" panose="020B0604020202020204" pitchFamily="34" charset="0"/>
              <a:cs typeface="Arial" panose="020B0604020202020204" pitchFamily="34" charset="0"/>
            </a:endParaRPr>
          </a:p>
          <a:p>
            <a:pPr marL="285750" indent="-285750" algn="just">
              <a:lnSpc>
                <a:spcPct val="110000"/>
              </a:lnSpc>
              <a:buClr>
                <a:srgbClr val="000000"/>
              </a:buClr>
              <a:buSzPct val="100000"/>
              <a:buFont typeface="Arial" panose="020B0604020202020204" pitchFamily="34" charset="0"/>
              <a:buChar char="•"/>
            </a:pPr>
            <a:endParaRPr lang="en-US" dirty="0" smtClean="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CDAF3C70-3F06-4597-AE16-5F5EF8F327DE}" type="slidenum">
              <a:rPr lang="en-ZA" smtClean="0"/>
              <a:t>27</a:t>
            </a:fld>
            <a:endParaRPr lang="en-ZA" dirty="0"/>
          </a:p>
        </p:txBody>
      </p:sp>
    </p:spTree>
    <p:extLst>
      <p:ext uri="{BB962C8B-B14F-4D97-AF65-F5344CB8AC3E}">
        <p14:creationId xmlns:p14="http://schemas.microsoft.com/office/powerpoint/2010/main" val="174728839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39552" y="97468"/>
            <a:ext cx="8004350" cy="523220"/>
          </a:xfrm>
          <a:prstGeom prst="rect">
            <a:avLst/>
          </a:prstGeom>
          <a:noFill/>
        </p:spPr>
        <p:txBody>
          <a:bodyPr wrap="square" rtlCol="0">
            <a:spAutoFit/>
          </a:bodyPr>
          <a:lstStyle/>
          <a:p>
            <a:pPr algn="ctr"/>
            <a:r>
              <a:rPr lang="en-US" sz="2400" b="1" dirty="0" smtClean="0">
                <a:solidFill>
                  <a:srgbClr val="006666"/>
                </a:solidFill>
                <a:latin typeface="Arial" panose="020B0604020202020204" pitchFamily="34" charset="0"/>
                <a:cs typeface="Arial" panose="020B0604020202020204" pitchFamily="34" charset="0"/>
              </a:rPr>
              <a:t>FINDINGS</a:t>
            </a:r>
            <a:r>
              <a:rPr lang="en-US" sz="2800" b="1" dirty="0" smtClean="0">
                <a:solidFill>
                  <a:srgbClr val="006666"/>
                </a:solidFill>
                <a:latin typeface="Arial" panose="020B0604020202020204" pitchFamily="34" charset="0"/>
                <a:cs typeface="Arial" panose="020B0604020202020204" pitchFamily="34" charset="0"/>
              </a:rPr>
              <a:t>  </a:t>
            </a:r>
            <a:endParaRPr lang="en-US" sz="2800" b="1" dirty="0">
              <a:solidFill>
                <a:srgbClr val="006666"/>
              </a:solidFill>
              <a:latin typeface="Arial" panose="020B0604020202020204" pitchFamily="34" charset="0"/>
              <a:cs typeface="Arial" panose="020B0604020202020204" pitchFamily="34" charset="0"/>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22972" y="6597352"/>
            <a:ext cx="221036" cy="267570"/>
          </a:xfrm>
          <a:prstGeom prst="rect">
            <a:avLst/>
          </a:prstGeom>
        </p:spPr>
      </p:pic>
      <p:sp>
        <p:nvSpPr>
          <p:cNvPr id="3" name="Rectangle 2"/>
          <p:cNvSpPr/>
          <p:nvPr/>
        </p:nvSpPr>
        <p:spPr>
          <a:xfrm>
            <a:off x="539552" y="836712"/>
            <a:ext cx="8182272" cy="5629233"/>
          </a:xfrm>
          <a:prstGeom prst="rect">
            <a:avLst/>
          </a:prstGeom>
        </p:spPr>
        <p:txBody>
          <a:bodyPr wrap="square">
            <a:spAutoFit/>
          </a:bodyPr>
          <a:lstStyle/>
          <a:p>
            <a:pPr marL="57150" indent="0" algn="just">
              <a:spcBef>
                <a:spcPct val="0"/>
              </a:spcBef>
              <a:buFontTx/>
              <a:buNone/>
              <a:defRPr/>
            </a:pPr>
            <a:r>
              <a:rPr lang="en-US" sz="2000" b="1" i="1" dirty="0" smtClean="0">
                <a:solidFill>
                  <a:schemeClr val="accent1">
                    <a:lumMod val="25000"/>
                  </a:schemeClr>
                </a:solidFill>
                <a:latin typeface="Arial" panose="020B0604020202020204" pitchFamily="34" charset="0"/>
                <a:cs typeface="Arial" panose="020B0604020202020204" pitchFamily="34" charset="0"/>
              </a:rPr>
              <a:t>Areas </a:t>
            </a:r>
            <a:r>
              <a:rPr lang="en-US" sz="2000" b="1" i="1" dirty="0">
                <a:solidFill>
                  <a:schemeClr val="accent1">
                    <a:lumMod val="25000"/>
                  </a:schemeClr>
                </a:solidFill>
                <a:latin typeface="Arial" panose="020B0604020202020204" pitchFamily="34" charset="0"/>
                <a:cs typeface="Arial" panose="020B0604020202020204" pitchFamily="34" charset="0"/>
              </a:rPr>
              <a:t>of service delivery that were affected by 4IR in the workplace and how they were </a:t>
            </a:r>
            <a:r>
              <a:rPr lang="en-US" sz="2000" b="1" i="1" dirty="0" smtClean="0">
                <a:solidFill>
                  <a:schemeClr val="accent1">
                    <a:lumMod val="25000"/>
                  </a:schemeClr>
                </a:solidFill>
                <a:latin typeface="Arial" panose="020B0604020202020204" pitchFamily="34" charset="0"/>
                <a:cs typeface="Arial" panose="020B0604020202020204" pitchFamily="34" charset="0"/>
              </a:rPr>
              <a:t>addressed</a:t>
            </a:r>
          </a:p>
          <a:p>
            <a:pPr marL="400050" indent="-342900" algn="just">
              <a:spcBef>
                <a:spcPct val="0"/>
              </a:spcBef>
              <a:buFont typeface="Wingdings" panose="05000000000000000000" pitchFamily="2" charset="2"/>
              <a:buChar char="§"/>
              <a:defRPr/>
            </a:pPr>
            <a:r>
              <a:rPr lang="en-US" sz="2000" dirty="0" smtClean="0">
                <a:latin typeface="Arial" panose="020B0604020202020204" pitchFamily="34" charset="0"/>
                <a:cs typeface="Arial" panose="020B0604020202020204" pitchFamily="34" charset="0"/>
              </a:rPr>
              <a:t>The </a:t>
            </a:r>
            <a:r>
              <a:rPr lang="en-US" sz="2000" dirty="0">
                <a:latin typeface="Arial" panose="020B0604020202020204" pitchFamily="34" charset="0"/>
                <a:cs typeface="Arial" panose="020B0604020202020204" pitchFamily="34" charset="0"/>
              </a:rPr>
              <a:t>4IR requires reliance on data and electricity, the challenge with this is that data is still not easily accessible at a reasonable cost in all areas and to everyone due to budget limitations and connectivity infrastructure. </a:t>
            </a:r>
            <a:endParaRPr lang="en-US" sz="2000" dirty="0" smtClean="0">
              <a:latin typeface="Arial" panose="020B0604020202020204" pitchFamily="34" charset="0"/>
              <a:cs typeface="Arial" panose="020B0604020202020204" pitchFamily="34" charset="0"/>
            </a:endParaRPr>
          </a:p>
          <a:p>
            <a:pPr marL="400050" indent="-342900" algn="just">
              <a:spcBef>
                <a:spcPct val="0"/>
              </a:spcBef>
              <a:buFont typeface="Wingdings" panose="05000000000000000000" pitchFamily="2" charset="2"/>
              <a:buChar char="§"/>
              <a:defRPr/>
            </a:pPr>
            <a:r>
              <a:rPr lang="en-US" sz="2000" dirty="0" smtClean="0">
                <a:latin typeface="Arial" panose="020B0604020202020204" pitchFamily="34" charset="0"/>
                <a:cs typeface="Arial" panose="020B0604020202020204" pitchFamily="34" charset="0"/>
              </a:rPr>
              <a:t>Reliance </a:t>
            </a:r>
            <a:r>
              <a:rPr lang="en-US" sz="2000" dirty="0">
                <a:latin typeface="Arial" panose="020B0604020202020204" pitchFamily="34" charset="0"/>
                <a:cs typeface="Arial" panose="020B0604020202020204" pitchFamily="34" charset="0"/>
              </a:rPr>
              <a:t>on electricity also exposes the workplace to the risk of load shedding and affects service delivery, especially when one is in the middle of a meeting or writing a report or submission or must interact with citizens or send an important document and there is no immediate alternative. </a:t>
            </a:r>
            <a:endParaRPr lang="en-US" sz="2000" dirty="0" smtClean="0">
              <a:latin typeface="Arial" panose="020B0604020202020204" pitchFamily="34" charset="0"/>
              <a:cs typeface="Arial" panose="020B0604020202020204" pitchFamily="34" charset="0"/>
            </a:endParaRPr>
          </a:p>
          <a:p>
            <a:pPr marL="400050" indent="-342900" algn="just">
              <a:spcBef>
                <a:spcPct val="0"/>
              </a:spcBef>
              <a:buFont typeface="Wingdings" panose="05000000000000000000" pitchFamily="2" charset="2"/>
              <a:buChar char="§"/>
              <a:defRPr/>
            </a:pPr>
            <a:r>
              <a:rPr lang="en-US" sz="2000" dirty="0" smtClean="0">
                <a:latin typeface="Arial" panose="020B0604020202020204" pitchFamily="34" charset="0"/>
                <a:cs typeface="Arial" panose="020B0604020202020204" pitchFamily="34" charset="0"/>
              </a:rPr>
              <a:t>There </a:t>
            </a:r>
            <a:r>
              <a:rPr lang="en-US" sz="2000" dirty="0">
                <a:latin typeface="Arial" panose="020B0604020202020204" pitchFamily="34" charset="0"/>
                <a:cs typeface="Arial" panose="020B0604020202020204" pitchFamily="34" charset="0"/>
              </a:rPr>
              <a:t>are also service delivery departments such as DHA and Health that operate based on walk-ins and cannot offer certain service </a:t>
            </a:r>
            <a:r>
              <a:rPr lang="en-US" sz="2000" dirty="0" smtClean="0">
                <a:latin typeface="Arial" panose="020B0604020202020204" pitchFamily="34" charset="0"/>
                <a:cs typeface="Arial" panose="020B0604020202020204" pitchFamily="34" charset="0"/>
              </a:rPr>
              <a:t>virtually.</a:t>
            </a:r>
          </a:p>
          <a:p>
            <a:pPr marL="400050" indent="-342900" algn="just">
              <a:spcBef>
                <a:spcPct val="0"/>
              </a:spcBef>
              <a:buFont typeface="Wingdings" panose="05000000000000000000" pitchFamily="2" charset="2"/>
              <a:buChar char="§"/>
              <a:defRPr/>
            </a:pPr>
            <a:r>
              <a:rPr lang="en-US" sz="2000" dirty="0" smtClean="0">
                <a:latin typeface="Arial" panose="020B0604020202020204" pitchFamily="34" charset="0"/>
                <a:cs typeface="Arial" panose="020B0604020202020204" pitchFamily="34" charset="0"/>
              </a:rPr>
              <a:t>The </a:t>
            </a:r>
            <a:r>
              <a:rPr lang="en-US" sz="2000" dirty="0">
                <a:latin typeface="Arial" panose="020B0604020202020204" pitchFamily="34" charset="0"/>
                <a:cs typeface="Arial" panose="020B0604020202020204" pitchFamily="34" charset="0"/>
              </a:rPr>
              <a:t>concern is that emphasis on 4IR in the workplace has in some instances resulted in the human element/connection being neglected. </a:t>
            </a:r>
            <a:endParaRPr lang="en-ZA" sz="2000" dirty="0">
              <a:latin typeface="Arial" panose="020B0604020202020204" pitchFamily="34" charset="0"/>
              <a:cs typeface="Arial" panose="020B0604020202020204" pitchFamily="34" charset="0"/>
            </a:endParaRPr>
          </a:p>
          <a:p>
            <a:pPr marL="285750" indent="-285750" algn="just">
              <a:lnSpc>
                <a:spcPct val="110000"/>
              </a:lnSpc>
              <a:buClr>
                <a:srgbClr val="000000"/>
              </a:buClr>
              <a:buSzPct val="100000"/>
              <a:buFont typeface="Arial" panose="020B0604020202020204" pitchFamily="34" charset="0"/>
              <a:buChar char="•"/>
            </a:pPr>
            <a:endParaRPr lang="en-US" dirty="0" smtClean="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CDAF3C70-3F06-4597-AE16-5F5EF8F327DE}" type="slidenum">
              <a:rPr lang="en-ZA" smtClean="0"/>
              <a:t>28</a:t>
            </a:fld>
            <a:endParaRPr lang="en-ZA" dirty="0"/>
          </a:p>
        </p:txBody>
      </p:sp>
    </p:spTree>
    <p:extLst>
      <p:ext uri="{BB962C8B-B14F-4D97-AF65-F5344CB8AC3E}">
        <p14:creationId xmlns:p14="http://schemas.microsoft.com/office/powerpoint/2010/main" val="44615810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39552" y="97468"/>
            <a:ext cx="8004350" cy="523220"/>
          </a:xfrm>
          <a:prstGeom prst="rect">
            <a:avLst/>
          </a:prstGeom>
          <a:noFill/>
        </p:spPr>
        <p:txBody>
          <a:bodyPr wrap="square" rtlCol="0">
            <a:spAutoFit/>
          </a:bodyPr>
          <a:lstStyle/>
          <a:p>
            <a:pPr algn="ctr"/>
            <a:r>
              <a:rPr lang="en-US" sz="2400" b="1" dirty="0" smtClean="0">
                <a:solidFill>
                  <a:srgbClr val="006666"/>
                </a:solidFill>
                <a:latin typeface="Arial" panose="020B0604020202020204" pitchFamily="34" charset="0"/>
                <a:cs typeface="Arial" panose="020B0604020202020204" pitchFamily="34" charset="0"/>
              </a:rPr>
              <a:t>RECOMMENDATIONS</a:t>
            </a:r>
            <a:r>
              <a:rPr lang="en-US" sz="2800" b="1" dirty="0" smtClean="0">
                <a:solidFill>
                  <a:srgbClr val="006666"/>
                </a:solidFill>
                <a:latin typeface="Arial" panose="020B0604020202020204" pitchFamily="34" charset="0"/>
                <a:cs typeface="Arial" panose="020B0604020202020204" pitchFamily="34" charset="0"/>
              </a:rPr>
              <a:t> </a:t>
            </a:r>
            <a:endParaRPr lang="en-US" sz="2800" b="1" dirty="0">
              <a:solidFill>
                <a:srgbClr val="006666"/>
              </a:solidFill>
              <a:latin typeface="Arial" panose="020B0604020202020204" pitchFamily="34" charset="0"/>
              <a:cs typeface="Arial" panose="020B0604020202020204" pitchFamily="34" charset="0"/>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22972" y="6597352"/>
            <a:ext cx="221036" cy="267570"/>
          </a:xfrm>
          <a:prstGeom prst="rect">
            <a:avLst/>
          </a:prstGeom>
        </p:spPr>
      </p:pic>
      <p:sp>
        <p:nvSpPr>
          <p:cNvPr id="3" name="Rectangle 2"/>
          <p:cNvSpPr/>
          <p:nvPr/>
        </p:nvSpPr>
        <p:spPr>
          <a:xfrm>
            <a:off x="539552" y="836712"/>
            <a:ext cx="8182272" cy="5937010"/>
          </a:xfrm>
          <a:prstGeom prst="rect">
            <a:avLst/>
          </a:prstGeom>
        </p:spPr>
        <p:txBody>
          <a:bodyPr wrap="square">
            <a:spAutoFit/>
          </a:bodyPr>
          <a:lstStyle/>
          <a:p>
            <a:pPr algn="just">
              <a:defRPr/>
            </a:pPr>
            <a:r>
              <a:rPr lang="en-US" sz="2000" dirty="0" smtClean="0">
                <a:latin typeface="Arial" panose="020B0604020202020204" pitchFamily="34" charset="0"/>
                <a:ea typeface="Calibri" panose="020F0502020204030204" pitchFamily="34" charset="0"/>
                <a:cs typeface="Arial" panose="020B0604020202020204" pitchFamily="34" charset="0"/>
              </a:rPr>
              <a:t>On </a:t>
            </a:r>
            <a:r>
              <a:rPr lang="en-US" sz="2000" dirty="0">
                <a:latin typeface="Arial" panose="020B0604020202020204" pitchFamily="34" charset="0"/>
                <a:ea typeface="Calibri" panose="020F0502020204030204" pitchFamily="34" charset="0"/>
                <a:cs typeface="Arial" panose="020B0604020202020204" pitchFamily="34" charset="0"/>
              </a:rPr>
              <a:t>the basis of the analysis of prescripts, literature review and primary data findings, the following preliminary recommendations are proposed:</a:t>
            </a:r>
          </a:p>
          <a:p>
            <a:pPr algn="just">
              <a:defRPr/>
            </a:pPr>
            <a:endParaRPr lang="en-US" sz="2000" dirty="0">
              <a:latin typeface="Arial" panose="020B0604020202020204" pitchFamily="34" charset="0"/>
              <a:ea typeface="Calibri" panose="020F0502020204030204" pitchFamily="34" charset="0"/>
              <a:cs typeface="Arial" panose="020B0604020202020204" pitchFamily="34" charset="0"/>
            </a:endParaRPr>
          </a:p>
          <a:p>
            <a:pPr marL="342900" indent="-342900" algn="just">
              <a:spcBef>
                <a:spcPts val="0"/>
              </a:spcBef>
              <a:spcAft>
                <a:spcPts val="0"/>
              </a:spcAft>
              <a:buFont typeface="Wingdings" panose="05000000000000000000" pitchFamily="2" charset="2"/>
              <a:buChar char="§"/>
              <a:defRPr/>
            </a:pPr>
            <a:r>
              <a:rPr lang="en-US" sz="2000" dirty="0">
                <a:latin typeface="Arial" panose="020B0604020202020204" pitchFamily="34" charset="0"/>
                <a:ea typeface="Calibri" panose="020F0502020204030204" pitchFamily="34" charset="0"/>
                <a:cs typeface="Arial" panose="020B0604020202020204" pitchFamily="34" charset="0"/>
              </a:rPr>
              <a:t>There is a need to ensure that training and development policies are in place and adaptable to the transformation required at this stage. The DPSA and relevant authorities should incorporate the implications of changes brought about by prevailing resource constraints and the 4IR in various policy frameworks and programmes in order to guide departments in a systematic manner. </a:t>
            </a:r>
          </a:p>
          <a:p>
            <a:pPr marL="342900" indent="-342900" algn="just">
              <a:spcBef>
                <a:spcPts val="0"/>
              </a:spcBef>
              <a:spcAft>
                <a:spcPts val="0"/>
              </a:spcAft>
              <a:buFont typeface="Wingdings" panose="05000000000000000000" pitchFamily="2" charset="2"/>
              <a:buChar char="§"/>
              <a:defRPr/>
            </a:pPr>
            <a:r>
              <a:rPr lang="en-US" sz="2000" dirty="0">
                <a:latin typeface="Arial" panose="020B0604020202020204" pitchFamily="34" charset="0"/>
                <a:ea typeface="Calibri" panose="020F0502020204030204" pitchFamily="34" charset="0"/>
                <a:cs typeface="Arial" panose="020B0604020202020204" pitchFamily="34" charset="0"/>
              </a:rPr>
              <a:t>The 1% allocation should be ring-fenced and/or reviewed to accommodate additional costs related to training and development opportunities such as attending conferences, professional registration and memberships. </a:t>
            </a:r>
          </a:p>
          <a:p>
            <a:pPr marL="342900" indent="-342900" algn="just">
              <a:spcBef>
                <a:spcPts val="0"/>
              </a:spcBef>
              <a:spcAft>
                <a:spcPts val="0"/>
              </a:spcAft>
              <a:buFont typeface="Wingdings" panose="05000000000000000000" pitchFamily="2" charset="2"/>
              <a:buChar char="§"/>
              <a:defRPr/>
            </a:pPr>
            <a:r>
              <a:rPr lang="en-GB" sz="2000" dirty="0">
                <a:latin typeface="Arial" panose="020B0604020202020204" pitchFamily="34" charset="0"/>
                <a:ea typeface="Calibri" panose="020F0502020204030204" pitchFamily="34" charset="0"/>
                <a:cs typeface="Arial" panose="020B0604020202020204" pitchFamily="34" charset="0"/>
              </a:rPr>
              <a:t>Departments should take responsibility for guiding employees and service providers on required priority skills development programmes to prepare Public Service employees adequately to perform their duties. </a:t>
            </a:r>
          </a:p>
          <a:p>
            <a:pPr marL="285750" indent="-285750" algn="just">
              <a:lnSpc>
                <a:spcPct val="110000"/>
              </a:lnSpc>
              <a:buClr>
                <a:srgbClr val="000000"/>
              </a:buClr>
              <a:buSzPct val="100000"/>
              <a:buFont typeface="Arial" panose="020B0604020202020204" pitchFamily="34" charset="0"/>
              <a:buChar char="•"/>
            </a:pPr>
            <a:endParaRPr lang="en-US" dirty="0" smtClean="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CDAF3C70-3F06-4597-AE16-5F5EF8F327DE}" type="slidenum">
              <a:rPr lang="en-ZA" smtClean="0"/>
              <a:t>29</a:t>
            </a:fld>
            <a:endParaRPr lang="en-ZA" dirty="0"/>
          </a:p>
        </p:txBody>
      </p:sp>
    </p:spTree>
    <p:extLst>
      <p:ext uri="{BB962C8B-B14F-4D97-AF65-F5344CB8AC3E}">
        <p14:creationId xmlns:p14="http://schemas.microsoft.com/office/powerpoint/2010/main" val="10701748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39552" y="97468"/>
            <a:ext cx="8004350" cy="461665"/>
          </a:xfrm>
          <a:prstGeom prst="rect">
            <a:avLst/>
          </a:prstGeom>
          <a:noFill/>
        </p:spPr>
        <p:txBody>
          <a:bodyPr wrap="square" rtlCol="0">
            <a:spAutoFit/>
          </a:bodyPr>
          <a:lstStyle/>
          <a:p>
            <a:pPr algn="ctr"/>
            <a:r>
              <a:rPr lang="en-US" sz="2400" b="1" dirty="0" smtClean="0">
                <a:solidFill>
                  <a:srgbClr val="006666"/>
                </a:solidFill>
                <a:latin typeface="Arial" panose="020B0604020202020204" pitchFamily="34" charset="0"/>
                <a:cs typeface="Arial" panose="020B0604020202020204" pitchFamily="34" charset="0"/>
              </a:rPr>
              <a:t>BACKGROUND</a:t>
            </a: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22972" y="6597352"/>
            <a:ext cx="221036" cy="267570"/>
          </a:xfrm>
          <a:prstGeom prst="rect">
            <a:avLst/>
          </a:prstGeom>
        </p:spPr>
      </p:pic>
      <p:sp>
        <p:nvSpPr>
          <p:cNvPr id="3" name="TextBox 2"/>
          <p:cNvSpPr txBox="1"/>
          <p:nvPr/>
        </p:nvSpPr>
        <p:spPr>
          <a:xfrm>
            <a:off x="365263" y="692696"/>
            <a:ext cx="8352928" cy="6555641"/>
          </a:xfrm>
          <a:prstGeom prst="rect">
            <a:avLst/>
          </a:prstGeom>
          <a:noFill/>
        </p:spPr>
        <p:txBody>
          <a:bodyPr wrap="square" rtlCol="0">
            <a:spAutoFit/>
          </a:bodyPr>
          <a:lstStyle/>
          <a:p>
            <a:pPr marL="173038" indent="-173038" algn="just">
              <a:spcBef>
                <a:spcPct val="0"/>
              </a:spcBef>
              <a:spcAft>
                <a:spcPts val="600"/>
              </a:spcAft>
              <a:buFont typeface="Wingdings" panose="05000000000000000000" pitchFamily="2" charset="2"/>
              <a:buChar char="§"/>
            </a:pPr>
            <a:r>
              <a:rPr lang="en-US" altLang="en-US" sz="2000" dirty="0">
                <a:latin typeface="Arial" panose="020B0604020202020204" pitchFamily="34" charset="0"/>
                <a:cs typeface="Arial" panose="020B0604020202020204" pitchFamily="34" charset="0"/>
              </a:rPr>
              <a:t>Governments all over the world grapple with the challenge of ensuring adequate capacity in order to deliver on their promises to the citizenry. </a:t>
            </a:r>
          </a:p>
          <a:p>
            <a:pPr marL="173038" indent="-173038" algn="just">
              <a:spcBef>
                <a:spcPct val="0"/>
              </a:spcBef>
              <a:spcAft>
                <a:spcPts val="600"/>
              </a:spcAft>
              <a:buFont typeface="Wingdings" panose="05000000000000000000" pitchFamily="2" charset="2"/>
              <a:buChar char="§"/>
            </a:pPr>
            <a:r>
              <a:rPr lang="en-US" altLang="en-US" sz="2000" dirty="0">
                <a:latin typeface="Arial" panose="020B0604020202020204" pitchFamily="34" charset="0"/>
                <a:cs typeface="Arial" panose="020B0604020202020204" pitchFamily="34" charset="0"/>
              </a:rPr>
              <a:t>Employee skills development (or training and development) aims to facilitate the acquisition of new skills and improvement of current skills through enhancing existing knowledge and/or changing employees’ behaviour  in the workplace.  </a:t>
            </a:r>
          </a:p>
          <a:p>
            <a:pPr marL="173038" indent="-173038" algn="just">
              <a:spcBef>
                <a:spcPct val="0"/>
              </a:spcBef>
              <a:spcAft>
                <a:spcPts val="600"/>
              </a:spcAft>
              <a:buFont typeface="Wingdings" panose="05000000000000000000" pitchFamily="2" charset="2"/>
              <a:buChar char="§"/>
            </a:pPr>
            <a:r>
              <a:rPr lang="en-US" altLang="en-US" sz="2000" dirty="0">
                <a:latin typeface="Arial" panose="020B0604020202020204" pitchFamily="34" charset="0"/>
                <a:cs typeface="Arial" panose="020B0604020202020204" pitchFamily="34" charset="0"/>
              </a:rPr>
              <a:t>Training and development, especially in the Public Service, is to support the implementation of administrative reform and modernisation, as well as to improve the professional/technical skills and qualifications of staff to increase the efficiency and effectiveness of the Public Service.</a:t>
            </a:r>
          </a:p>
          <a:p>
            <a:pPr marL="173038" indent="-173038" algn="just">
              <a:spcBef>
                <a:spcPct val="0"/>
              </a:spcBef>
              <a:spcAft>
                <a:spcPts val="600"/>
              </a:spcAft>
              <a:buFont typeface="Wingdings" panose="05000000000000000000" pitchFamily="2" charset="2"/>
              <a:buChar char="§"/>
            </a:pPr>
            <a:r>
              <a:rPr lang="en-GB" altLang="en-US" sz="2000" dirty="0">
                <a:latin typeface="Arial" panose="020B0604020202020204" pitchFamily="34" charset="0"/>
                <a:cs typeface="Arial" panose="020B0604020202020204" pitchFamily="34" charset="0"/>
              </a:rPr>
              <a:t>The study focused on a high level assessment of the effectiveness of continuous employee development in the Public Service, taking into consideration the potential of the Fourth Industrial Revolution (4IR) in continuously changing environments, including the current environment where the normal has been disrupted and new ways of doing things are instantly required. </a:t>
            </a:r>
          </a:p>
          <a:p>
            <a:pPr algn="just">
              <a:lnSpc>
                <a:spcPct val="150000"/>
              </a:lnSpc>
            </a:pPr>
            <a:r>
              <a:rPr lang="en-US" sz="2000" dirty="0" smtClean="0">
                <a:solidFill>
                  <a:srgbClr val="000000"/>
                </a:solidFill>
                <a:latin typeface="Arial" panose="020B0604020202020204" pitchFamily="34" charset="0"/>
                <a:ea typeface="MS PGothic" pitchFamily="34" charset="-128"/>
                <a:cs typeface="Arial" panose="020B0604020202020204" pitchFamily="34" charset="0"/>
              </a:rPr>
              <a:t>  </a:t>
            </a:r>
          </a:p>
          <a:p>
            <a:pPr marL="395288" lvl="0" indent="-395288">
              <a:lnSpc>
                <a:spcPct val="150000"/>
              </a:lnSpc>
              <a:buFontTx/>
              <a:buChar char="•"/>
            </a:pPr>
            <a:endParaRPr lang="en-US" sz="2000" dirty="0">
              <a:solidFill>
                <a:srgbClr val="000000"/>
              </a:solidFill>
              <a:latin typeface="Arial" panose="020B0604020202020204" pitchFamily="34" charset="0"/>
              <a:ea typeface="MS PGothic" pitchFamily="34" charset="-128"/>
              <a:cs typeface="Arial" panose="020B0604020202020204" pitchFamily="34" charset="0"/>
            </a:endParaRPr>
          </a:p>
        </p:txBody>
      </p:sp>
      <p:sp>
        <p:nvSpPr>
          <p:cNvPr id="4" name="Slide Number Placeholder 3"/>
          <p:cNvSpPr>
            <a:spLocks noGrp="1"/>
          </p:cNvSpPr>
          <p:nvPr>
            <p:ph type="sldNum" sz="quarter" idx="12"/>
          </p:nvPr>
        </p:nvSpPr>
        <p:spPr/>
        <p:txBody>
          <a:bodyPr/>
          <a:lstStyle/>
          <a:p>
            <a:fld id="{CDAF3C70-3F06-4597-AE16-5F5EF8F327DE}" type="slidenum">
              <a:rPr lang="en-ZA" smtClean="0"/>
              <a:t>3</a:t>
            </a:fld>
            <a:endParaRPr lang="en-ZA" dirty="0"/>
          </a:p>
        </p:txBody>
      </p:sp>
    </p:spTree>
    <p:extLst>
      <p:ext uri="{BB962C8B-B14F-4D97-AF65-F5344CB8AC3E}">
        <p14:creationId xmlns:p14="http://schemas.microsoft.com/office/powerpoint/2010/main" val="77339188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39552" y="97468"/>
            <a:ext cx="8004350" cy="523220"/>
          </a:xfrm>
          <a:prstGeom prst="rect">
            <a:avLst/>
          </a:prstGeom>
          <a:noFill/>
        </p:spPr>
        <p:txBody>
          <a:bodyPr wrap="square" rtlCol="0">
            <a:spAutoFit/>
          </a:bodyPr>
          <a:lstStyle/>
          <a:p>
            <a:pPr algn="ctr"/>
            <a:r>
              <a:rPr lang="en-US" sz="2400" b="1" dirty="0" smtClean="0">
                <a:solidFill>
                  <a:srgbClr val="006666"/>
                </a:solidFill>
                <a:latin typeface="Arial" panose="020B0604020202020204" pitchFamily="34" charset="0"/>
                <a:cs typeface="Arial" panose="020B0604020202020204" pitchFamily="34" charset="0"/>
              </a:rPr>
              <a:t>RECOMMENDATIONS (Cont..)</a:t>
            </a:r>
            <a:r>
              <a:rPr lang="en-US" sz="2800" b="1" dirty="0" smtClean="0">
                <a:solidFill>
                  <a:srgbClr val="006666"/>
                </a:solidFill>
                <a:latin typeface="Arial" panose="020B0604020202020204" pitchFamily="34" charset="0"/>
                <a:cs typeface="Arial" panose="020B0604020202020204" pitchFamily="34" charset="0"/>
              </a:rPr>
              <a:t> </a:t>
            </a:r>
            <a:endParaRPr lang="en-US" sz="2800" b="1" dirty="0">
              <a:solidFill>
                <a:srgbClr val="006666"/>
              </a:solidFill>
              <a:latin typeface="Arial" panose="020B0604020202020204" pitchFamily="34" charset="0"/>
              <a:cs typeface="Arial" panose="020B0604020202020204" pitchFamily="34" charset="0"/>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22972" y="6597352"/>
            <a:ext cx="221036" cy="267570"/>
          </a:xfrm>
          <a:prstGeom prst="rect">
            <a:avLst/>
          </a:prstGeom>
        </p:spPr>
      </p:pic>
      <p:sp>
        <p:nvSpPr>
          <p:cNvPr id="3" name="Rectangle 2"/>
          <p:cNvSpPr/>
          <p:nvPr/>
        </p:nvSpPr>
        <p:spPr>
          <a:xfrm>
            <a:off x="539552" y="836712"/>
            <a:ext cx="8182272" cy="5590248"/>
          </a:xfrm>
          <a:prstGeom prst="rect">
            <a:avLst/>
          </a:prstGeom>
        </p:spPr>
        <p:txBody>
          <a:bodyPr wrap="square">
            <a:spAutoFit/>
          </a:bodyPr>
          <a:lstStyle/>
          <a:p>
            <a:pPr marL="342900" indent="-342900" algn="just">
              <a:lnSpc>
                <a:spcPct val="113000"/>
              </a:lnSpc>
              <a:spcBef>
                <a:spcPts val="0"/>
              </a:spcBef>
              <a:spcAft>
                <a:spcPts val="0"/>
              </a:spcAft>
              <a:buFont typeface="Wingdings" panose="05000000000000000000" pitchFamily="2" charset="2"/>
              <a:buChar char="§"/>
              <a:defRPr/>
            </a:pPr>
            <a:r>
              <a:rPr lang="en-US" sz="2000" dirty="0" smtClean="0">
                <a:latin typeface="Arial" panose="020B0604020202020204" pitchFamily="34" charset="0"/>
                <a:ea typeface="Calibri" panose="020F0502020204030204" pitchFamily="34" charset="0"/>
                <a:cs typeface="Arial" panose="020B0604020202020204" pitchFamily="34" charset="0"/>
              </a:rPr>
              <a:t>There </a:t>
            </a:r>
            <a:r>
              <a:rPr lang="en-US" sz="2000" dirty="0">
                <a:latin typeface="Arial" panose="020B0604020202020204" pitchFamily="34" charset="0"/>
                <a:ea typeface="Calibri" panose="020F0502020204030204" pitchFamily="34" charset="0"/>
                <a:cs typeface="Arial" panose="020B0604020202020204" pitchFamily="34" charset="0"/>
              </a:rPr>
              <a:t>is a need to prioritise and upscale internships and learnerships to ensure compliance with the Skills Development Levy </a:t>
            </a:r>
            <a:r>
              <a:rPr lang="en-US" sz="2000" dirty="0" smtClean="0">
                <a:latin typeface="Arial" panose="020B0604020202020204" pitchFamily="34" charset="0"/>
                <a:ea typeface="Calibri" panose="020F0502020204030204" pitchFamily="34" charset="0"/>
                <a:cs typeface="Arial" panose="020B0604020202020204" pitchFamily="34" charset="0"/>
              </a:rPr>
              <a:t>Act.</a:t>
            </a:r>
          </a:p>
          <a:p>
            <a:pPr marL="342900" indent="-342900" algn="just">
              <a:lnSpc>
                <a:spcPct val="113000"/>
              </a:lnSpc>
              <a:spcBef>
                <a:spcPts val="0"/>
              </a:spcBef>
              <a:spcAft>
                <a:spcPts val="0"/>
              </a:spcAft>
              <a:buFont typeface="Wingdings" panose="05000000000000000000" pitchFamily="2" charset="2"/>
              <a:buChar char="§"/>
              <a:defRPr/>
            </a:pPr>
            <a:r>
              <a:rPr lang="en-US" sz="2000" dirty="0" smtClean="0">
                <a:latin typeface="Arial" panose="020B0604020202020204" pitchFamily="34" charset="0"/>
                <a:ea typeface="Calibri" panose="020F0502020204030204" pitchFamily="34" charset="0"/>
                <a:cs typeface="Arial" panose="020B0604020202020204" pitchFamily="34" charset="0"/>
              </a:rPr>
              <a:t>Departments </a:t>
            </a:r>
            <a:r>
              <a:rPr lang="en-US" sz="2000" dirty="0">
                <a:latin typeface="Arial" panose="020B0604020202020204" pitchFamily="34" charset="0"/>
                <a:ea typeface="Calibri" panose="020F0502020204030204" pitchFamily="34" charset="0"/>
                <a:cs typeface="Arial" panose="020B0604020202020204" pitchFamily="34" charset="0"/>
              </a:rPr>
              <a:t>need to prioritise and make provision for the required systems and technological infrastructure to facilitate the adoption of 4IR platforms to support operations and service delivery. </a:t>
            </a:r>
          </a:p>
          <a:p>
            <a:pPr marL="342900" indent="-342900" algn="just">
              <a:lnSpc>
                <a:spcPct val="113000"/>
              </a:lnSpc>
              <a:spcBef>
                <a:spcPts val="0"/>
              </a:spcBef>
              <a:spcAft>
                <a:spcPts val="0"/>
              </a:spcAft>
              <a:buFont typeface="Wingdings" panose="05000000000000000000" pitchFamily="2" charset="2"/>
              <a:buChar char="§"/>
              <a:defRPr/>
            </a:pPr>
            <a:r>
              <a:rPr lang="en-US" sz="2000" dirty="0">
                <a:latin typeface="Arial" panose="020B0604020202020204" pitchFamily="34" charset="0"/>
                <a:ea typeface="Calibri" panose="020F0502020204030204" pitchFamily="34" charset="0"/>
                <a:cs typeface="Arial" panose="020B0604020202020204" pitchFamily="34" charset="0"/>
              </a:rPr>
              <a:t>In view of the fact that all training and development in the workplace is facilitated by human resource officials, it is crucial that they stay abreast of 4IR related developments and work closely with IT specialists in this area. </a:t>
            </a:r>
          </a:p>
          <a:p>
            <a:pPr marL="342900" indent="-342900" algn="just">
              <a:lnSpc>
                <a:spcPct val="113000"/>
              </a:lnSpc>
              <a:spcBef>
                <a:spcPts val="0"/>
              </a:spcBef>
              <a:spcAft>
                <a:spcPts val="0"/>
              </a:spcAft>
              <a:buFont typeface="Wingdings" panose="05000000000000000000" pitchFamily="2" charset="2"/>
              <a:buChar char="§"/>
              <a:defRPr/>
            </a:pPr>
            <a:r>
              <a:rPr lang="en-GB" sz="2000" dirty="0">
                <a:latin typeface="Arial" panose="020B0604020202020204" pitchFamily="34" charset="0"/>
                <a:ea typeface="Calibri" panose="020F0502020204030204" pitchFamily="34" charset="0"/>
                <a:cs typeface="Arial" panose="020B0604020202020204" pitchFamily="34" charset="0"/>
              </a:rPr>
              <a:t>HR units should also ensure that there are relevant policies and guidelines in place and should work closely with IT to develop online systems for performance management, document management and other functions to support departmental </a:t>
            </a:r>
            <a:r>
              <a:rPr lang="en-GB" sz="2000" dirty="0" smtClean="0">
                <a:latin typeface="Arial" panose="020B0604020202020204" pitchFamily="34" charset="0"/>
                <a:ea typeface="Calibri" panose="020F0502020204030204" pitchFamily="34" charset="0"/>
                <a:cs typeface="Arial" panose="020B0604020202020204" pitchFamily="34" charset="0"/>
              </a:rPr>
              <a:t>operations.</a:t>
            </a:r>
            <a:endParaRPr lang="en-GB" sz="2000" dirty="0">
              <a:latin typeface="Arial" panose="020B0604020202020204" pitchFamily="34" charset="0"/>
              <a:ea typeface="Calibri" panose="020F0502020204030204" pitchFamily="34" charset="0"/>
              <a:cs typeface="Arial" panose="020B0604020202020204" pitchFamily="34" charset="0"/>
            </a:endParaRPr>
          </a:p>
          <a:p>
            <a:pPr marL="285750" indent="-285750" algn="just">
              <a:lnSpc>
                <a:spcPct val="110000"/>
              </a:lnSpc>
              <a:buClr>
                <a:srgbClr val="000000"/>
              </a:buClr>
              <a:buSzPct val="100000"/>
              <a:buFont typeface="Arial" panose="020B0604020202020204" pitchFamily="34" charset="0"/>
              <a:buChar char="•"/>
            </a:pPr>
            <a:endParaRPr lang="en-US" dirty="0" smtClean="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CDAF3C70-3F06-4597-AE16-5F5EF8F327DE}" type="slidenum">
              <a:rPr lang="en-ZA" smtClean="0"/>
              <a:t>30</a:t>
            </a:fld>
            <a:endParaRPr lang="en-ZA" dirty="0"/>
          </a:p>
        </p:txBody>
      </p:sp>
    </p:spTree>
    <p:extLst>
      <p:ext uri="{BB962C8B-B14F-4D97-AF65-F5344CB8AC3E}">
        <p14:creationId xmlns:p14="http://schemas.microsoft.com/office/powerpoint/2010/main" val="412810058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39552" y="97468"/>
            <a:ext cx="8004350" cy="461665"/>
          </a:xfrm>
          <a:prstGeom prst="rect">
            <a:avLst/>
          </a:prstGeom>
          <a:noFill/>
        </p:spPr>
        <p:txBody>
          <a:bodyPr wrap="square" rtlCol="0">
            <a:spAutoFit/>
          </a:bodyPr>
          <a:lstStyle/>
          <a:p>
            <a:pPr algn="ctr"/>
            <a:r>
              <a:rPr lang="en-US" sz="2400" b="1" dirty="0" smtClean="0">
                <a:solidFill>
                  <a:srgbClr val="006666"/>
                </a:solidFill>
                <a:latin typeface="Arial" panose="020B0604020202020204" pitchFamily="34" charset="0"/>
                <a:cs typeface="Arial" panose="020B0604020202020204" pitchFamily="34" charset="0"/>
              </a:rPr>
              <a:t>CONCLUSION</a:t>
            </a:r>
            <a:endParaRPr lang="en-US" sz="2400" b="1" dirty="0">
              <a:solidFill>
                <a:srgbClr val="006666"/>
              </a:solidFill>
              <a:latin typeface="Arial" panose="020B0604020202020204" pitchFamily="34" charset="0"/>
              <a:cs typeface="Arial" panose="020B0604020202020204" pitchFamily="34" charset="0"/>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22972" y="6597352"/>
            <a:ext cx="221036" cy="267570"/>
          </a:xfrm>
          <a:prstGeom prst="rect">
            <a:avLst/>
          </a:prstGeom>
        </p:spPr>
      </p:pic>
      <p:sp>
        <p:nvSpPr>
          <p:cNvPr id="3" name="Rectangle 2"/>
          <p:cNvSpPr/>
          <p:nvPr/>
        </p:nvSpPr>
        <p:spPr>
          <a:xfrm>
            <a:off x="516419" y="791909"/>
            <a:ext cx="8182272" cy="5473293"/>
          </a:xfrm>
          <a:prstGeom prst="rect">
            <a:avLst/>
          </a:prstGeom>
        </p:spPr>
        <p:txBody>
          <a:bodyPr wrap="square">
            <a:spAutoFit/>
          </a:bodyPr>
          <a:lstStyle/>
          <a:p>
            <a:pPr marL="342900" indent="-342900" algn="just">
              <a:lnSpc>
                <a:spcPct val="113000"/>
              </a:lnSpc>
              <a:spcBef>
                <a:spcPct val="0"/>
              </a:spcBef>
              <a:spcAft>
                <a:spcPts val="600"/>
              </a:spcAft>
              <a:buFont typeface="Wingdings" panose="05000000000000000000" pitchFamily="2" charset="2"/>
              <a:buChar char="§"/>
            </a:pPr>
            <a:r>
              <a:rPr lang="en-US" altLang="en-US" sz="2000" dirty="0" smtClean="0">
                <a:latin typeface="Arial" panose="020B0604020202020204" pitchFamily="34" charset="0"/>
                <a:cs typeface="Arial" panose="020B0604020202020204" pitchFamily="34" charset="0"/>
              </a:rPr>
              <a:t>The </a:t>
            </a:r>
            <a:r>
              <a:rPr lang="en-US" altLang="en-US" sz="2000" dirty="0">
                <a:latin typeface="Arial" panose="020B0604020202020204" pitchFamily="34" charset="0"/>
                <a:cs typeface="Arial" panose="020B0604020202020204" pitchFamily="34" charset="0"/>
              </a:rPr>
              <a:t>challenges identified by departments were in line with the issues identified in the literature. This is indicative of the fact that there is a need to address these issues and to ensure that appropriate training progammes and platforms are in place. </a:t>
            </a:r>
          </a:p>
          <a:p>
            <a:pPr marL="342900" indent="-342900" algn="just">
              <a:lnSpc>
                <a:spcPct val="113000"/>
              </a:lnSpc>
              <a:spcBef>
                <a:spcPct val="0"/>
              </a:spcBef>
              <a:spcAft>
                <a:spcPts val="600"/>
              </a:spcAft>
              <a:buFont typeface="Wingdings" panose="05000000000000000000" pitchFamily="2" charset="2"/>
              <a:buChar char="§"/>
            </a:pPr>
            <a:r>
              <a:rPr lang="en-US" altLang="en-US" sz="2000" dirty="0">
                <a:latin typeface="Arial" panose="020B0604020202020204" pitchFamily="34" charset="0"/>
                <a:cs typeface="Arial" panose="020B0604020202020204" pitchFamily="34" charset="0"/>
              </a:rPr>
              <a:t>Government can begin by ensuring that relevant national policies and legislation are reviewed on a regular basis as these are the documents that are used as guidelines to develop internal policies and to develop/facilitate or procure programmes. </a:t>
            </a:r>
          </a:p>
          <a:p>
            <a:pPr marL="342900" indent="-342900" algn="just">
              <a:lnSpc>
                <a:spcPct val="113000"/>
              </a:lnSpc>
              <a:spcBef>
                <a:spcPct val="0"/>
              </a:spcBef>
              <a:spcAft>
                <a:spcPts val="600"/>
              </a:spcAft>
              <a:buFont typeface="Wingdings" panose="05000000000000000000" pitchFamily="2" charset="2"/>
              <a:buChar char="§"/>
            </a:pPr>
            <a:r>
              <a:rPr lang="en-US" altLang="en-US" sz="2000" dirty="0">
                <a:latin typeface="Arial" panose="020B0604020202020204" pitchFamily="34" charset="0"/>
                <a:cs typeface="Arial" panose="020B0604020202020204" pitchFamily="34" charset="0"/>
              </a:rPr>
              <a:t>It is important to acknowledge the progress made with regards to the coordination of training and development in line with the demands of 4IR. However the findings show that there are inconsistencies, silo approaches and gaps that need to be addressed in order for departments to be fully equipped for the new changes.</a:t>
            </a:r>
            <a:endParaRPr lang="en-ZA" altLang="en-US" sz="2000" dirty="0">
              <a:latin typeface="Arial" panose="020B0604020202020204" pitchFamily="34" charset="0"/>
              <a:cs typeface="Arial" panose="020B0604020202020204" pitchFamily="34" charset="0"/>
            </a:endParaRPr>
          </a:p>
          <a:p>
            <a:pPr marL="285750" indent="-285750" algn="just">
              <a:lnSpc>
                <a:spcPct val="110000"/>
              </a:lnSpc>
              <a:buClr>
                <a:srgbClr val="000000"/>
              </a:buClr>
              <a:buSzPct val="100000"/>
              <a:buFont typeface="Arial" panose="020B0604020202020204" pitchFamily="34" charset="0"/>
              <a:buChar char="•"/>
            </a:pPr>
            <a:endParaRPr lang="en-US" dirty="0" smtClean="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CDAF3C70-3F06-4597-AE16-5F5EF8F327DE}" type="slidenum">
              <a:rPr lang="en-ZA" smtClean="0"/>
              <a:t>31</a:t>
            </a:fld>
            <a:endParaRPr lang="en-ZA" dirty="0"/>
          </a:p>
        </p:txBody>
      </p:sp>
    </p:spTree>
    <p:extLst>
      <p:ext uri="{BB962C8B-B14F-4D97-AF65-F5344CB8AC3E}">
        <p14:creationId xmlns:p14="http://schemas.microsoft.com/office/powerpoint/2010/main" val="232980740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39552" y="97468"/>
            <a:ext cx="8004350" cy="461665"/>
          </a:xfrm>
          <a:prstGeom prst="rect">
            <a:avLst/>
          </a:prstGeom>
          <a:noFill/>
        </p:spPr>
        <p:txBody>
          <a:bodyPr wrap="square" rtlCol="0">
            <a:spAutoFit/>
          </a:bodyPr>
          <a:lstStyle/>
          <a:p>
            <a:pPr algn="ctr"/>
            <a:r>
              <a:rPr lang="en-US" sz="2400" b="1" dirty="0" smtClean="0">
                <a:solidFill>
                  <a:srgbClr val="006666"/>
                </a:solidFill>
                <a:latin typeface="Arial" panose="020B0604020202020204" pitchFamily="34" charset="0"/>
                <a:cs typeface="Arial" panose="020B0604020202020204" pitchFamily="34" charset="0"/>
              </a:rPr>
              <a:t>CONCLUSION (Cont..)</a:t>
            </a:r>
            <a:endParaRPr lang="en-US" sz="2400" b="1" dirty="0">
              <a:solidFill>
                <a:srgbClr val="006666"/>
              </a:solidFill>
              <a:latin typeface="Arial" panose="020B0604020202020204" pitchFamily="34" charset="0"/>
              <a:cs typeface="Arial" panose="020B0604020202020204" pitchFamily="34" charset="0"/>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22972" y="6597352"/>
            <a:ext cx="221036" cy="267570"/>
          </a:xfrm>
          <a:prstGeom prst="rect">
            <a:avLst/>
          </a:prstGeom>
        </p:spPr>
      </p:pic>
      <p:sp>
        <p:nvSpPr>
          <p:cNvPr id="3" name="Rectangle 2"/>
          <p:cNvSpPr/>
          <p:nvPr/>
        </p:nvSpPr>
        <p:spPr>
          <a:xfrm>
            <a:off x="539552" y="836712"/>
            <a:ext cx="8182272" cy="4429931"/>
          </a:xfrm>
          <a:prstGeom prst="rect">
            <a:avLst/>
          </a:prstGeom>
        </p:spPr>
        <p:txBody>
          <a:bodyPr wrap="square">
            <a:spAutoFit/>
          </a:bodyPr>
          <a:lstStyle/>
          <a:p>
            <a:pPr marL="342900" indent="-342900" algn="just">
              <a:lnSpc>
                <a:spcPct val="113000"/>
              </a:lnSpc>
              <a:spcBef>
                <a:spcPct val="0"/>
              </a:spcBef>
              <a:spcAft>
                <a:spcPts val="600"/>
              </a:spcAft>
              <a:buFont typeface="Wingdings" panose="05000000000000000000" pitchFamily="2" charset="2"/>
              <a:buChar char="§"/>
            </a:pPr>
            <a:r>
              <a:rPr lang="en-US" altLang="en-US" sz="2000" dirty="0">
                <a:latin typeface="Arial" panose="020B0604020202020204" pitchFamily="34" charset="0"/>
                <a:cs typeface="Arial" panose="020B0604020202020204" pitchFamily="34" charset="0"/>
              </a:rPr>
              <a:t>There is no dispute that technology plays a pivotal role in promoting access to information through websites and exchange of information through digital platforms such as e-mails and social media platforms.</a:t>
            </a:r>
          </a:p>
          <a:p>
            <a:pPr marL="342900" indent="-342900" algn="just">
              <a:lnSpc>
                <a:spcPct val="113000"/>
              </a:lnSpc>
              <a:spcBef>
                <a:spcPct val="0"/>
              </a:spcBef>
              <a:spcAft>
                <a:spcPts val="600"/>
              </a:spcAft>
              <a:buFont typeface="Wingdings" panose="05000000000000000000" pitchFamily="2" charset="2"/>
              <a:buChar char="§"/>
            </a:pPr>
            <a:r>
              <a:rPr lang="en-US" altLang="en-US" sz="2000" dirty="0">
                <a:latin typeface="Arial" panose="020B0604020202020204" pitchFamily="34" charset="0"/>
                <a:cs typeface="Arial" panose="020B0604020202020204" pitchFamily="34" charset="0"/>
              </a:rPr>
              <a:t>Whilst the need for 4iR cannot be avoided, attention should also be given to the reality that the 4IR is blurring the lines between people and technology, fusing the physical, digital and biological worlds and also widening existing socio-economic inequalities in society.</a:t>
            </a:r>
          </a:p>
          <a:p>
            <a:pPr marL="342900" indent="-342900" algn="just">
              <a:lnSpc>
                <a:spcPct val="113000"/>
              </a:lnSpc>
              <a:spcBef>
                <a:spcPct val="0"/>
              </a:spcBef>
              <a:spcAft>
                <a:spcPts val="600"/>
              </a:spcAft>
              <a:buFont typeface="Wingdings" panose="05000000000000000000" pitchFamily="2" charset="2"/>
              <a:buChar char="§"/>
            </a:pPr>
            <a:r>
              <a:rPr lang="en-US" altLang="en-US" sz="2000" dirty="0">
                <a:latin typeface="Arial" panose="020B0604020202020204" pitchFamily="34" charset="0"/>
                <a:cs typeface="Arial" panose="020B0604020202020204" pitchFamily="34" charset="0"/>
              </a:rPr>
              <a:t>It is therefore crucial that the transition to the 4IR is carefully managed in a responsible and sustainable manner in order to minimize unintended consequences.</a:t>
            </a:r>
            <a:endParaRPr lang="en-ZA" altLang="en-US" sz="2000" dirty="0">
              <a:latin typeface="Arial" panose="020B0604020202020204" pitchFamily="34" charset="0"/>
              <a:cs typeface="Arial" panose="020B0604020202020204" pitchFamily="34" charset="0"/>
            </a:endParaRPr>
          </a:p>
          <a:p>
            <a:pPr marL="285750" indent="-285750" algn="just">
              <a:lnSpc>
                <a:spcPct val="110000"/>
              </a:lnSpc>
              <a:buClr>
                <a:srgbClr val="000000"/>
              </a:buClr>
              <a:buSzPct val="100000"/>
              <a:buFont typeface="Arial" panose="020B0604020202020204" pitchFamily="34" charset="0"/>
              <a:buChar char="•"/>
            </a:pPr>
            <a:endParaRPr lang="en-US" dirty="0" smtClean="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CDAF3C70-3F06-4597-AE16-5F5EF8F327DE}" type="slidenum">
              <a:rPr lang="en-ZA" smtClean="0"/>
              <a:t>32</a:t>
            </a:fld>
            <a:endParaRPr lang="en-ZA" dirty="0"/>
          </a:p>
        </p:txBody>
      </p:sp>
    </p:spTree>
    <p:extLst>
      <p:ext uri="{BB962C8B-B14F-4D97-AF65-F5344CB8AC3E}">
        <p14:creationId xmlns:p14="http://schemas.microsoft.com/office/powerpoint/2010/main" val="193286173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22972" y="6597352"/>
            <a:ext cx="221036" cy="267570"/>
          </a:xfrm>
          <a:prstGeom prst="rect">
            <a:avLst/>
          </a:prstGeom>
        </p:spPr>
      </p:pic>
      <p:sp>
        <p:nvSpPr>
          <p:cNvPr id="4" name="Slide Number Placeholder 3"/>
          <p:cNvSpPr>
            <a:spLocks noGrp="1"/>
          </p:cNvSpPr>
          <p:nvPr>
            <p:ph type="sldNum" sz="quarter" idx="12"/>
          </p:nvPr>
        </p:nvSpPr>
        <p:spPr/>
        <p:txBody>
          <a:bodyPr/>
          <a:lstStyle/>
          <a:p>
            <a:fld id="{CDAF3C70-3F06-4597-AE16-5F5EF8F327DE}" type="slidenum">
              <a:rPr lang="en-ZA" smtClean="0"/>
              <a:t>33</a:t>
            </a:fld>
            <a:endParaRPr lang="en-ZA" dirty="0"/>
          </a:p>
        </p:txBody>
      </p:sp>
      <p:pic>
        <p:nvPicPr>
          <p:cNvPr id="7"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7950" y="3175"/>
            <a:ext cx="9144000" cy="685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447275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39552" y="97469"/>
            <a:ext cx="8424936" cy="461665"/>
          </a:xfrm>
          <a:prstGeom prst="rect">
            <a:avLst/>
          </a:prstGeom>
          <a:noFill/>
        </p:spPr>
        <p:txBody>
          <a:bodyPr wrap="square" rtlCol="0">
            <a:spAutoFit/>
          </a:bodyPr>
          <a:lstStyle/>
          <a:p>
            <a:pPr algn="ctr"/>
            <a:r>
              <a:rPr lang="en-US" sz="2400" b="1" dirty="0" smtClean="0">
                <a:solidFill>
                  <a:srgbClr val="006666"/>
                </a:solidFill>
                <a:latin typeface="Arial" panose="020B0604020202020204" pitchFamily="34" charset="0"/>
                <a:cs typeface="Arial" panose="020B0604020202020204" pitchFamily="34" charset="0"/>
              </a:rPr>
              <a:t>OBJECTIVES OF THE STUDY  </a:t>
            </a:r>
            <a:endParaRPr lang="en-US" sz="2400" b="1" dirty="0">
              <a:solidFill>
                <a:srgbClr val="006666"/>
              </a:solidFill>
              <a:latin typeface="Arial" panose="020B0604020202020204" pitchFamily="34" charset="0"/>
              <a:cs typeface="Arial" panose="020B0604020202020204" pitchFamily="34" charset="0"/>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22972" y="6597352"/>
            <a:ext cx="221036" cy="267570"/>
          </a:xfrm>
          <a:prstGeom prst="rect">
            <a:avLst/>
          </a:prstGeom>
        </p:spPr>
      </p:pic>
      <p:sp>
        <p:nvSpPr>
          <p:cNvPr id="11" name="Content Placeholder 1"/>
          <p:cNvSpPr txBox="1">
            <a:spLocks/>
          </p:cNvSpPr>
          <p:nvPr/>
        </p:nvSpPr>
        <p:spPr>
          <a:xfrm>
            <a:off x="527002" y="676605"/>
            <a:ext cx="7918916" cy="5038813"/>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just">
              <a:defRPr/>
            </a:pPr>
            <a:r>
              <a:rPr lang="en-US" sz="2000" dirty="0">
                <a:solidFill>
                  <a:schemeClr val="tx1">
                    <a:lumMod val="95000"/>
                    <a:lumOff val="5000"/>
                  </a:schemeClr>
                </a:solidFill>
                <a:latin typeface="Arial" panose="020B0604020202020204" pitchFamily="34" charset="0"/>
                <a:cs typeface="Arial" panose="020B0604020202020204" pitchFamily="34" charset="0"/>
              </a:rPr>
              <a:t>The objectives of this study are to —</a:t>
            </a:r>
          </a:p>
          <a:p>
            <a:pPr marL="342900" indent="-342900" algn="just">
              <a:lnSpc>
                <a:spcPct val="130000"/>
              </a:lnSpc>
              <a:spcAft>
                <a:spcPts val="600"/>
              </a:spcAft>
              <a:buFont typeface="Symbol" panose="05050102010706020507" pitchFamily="18" charset="2"/>
              <a:buChar char=""/>
              <a:defRPr/>
            </a:pPr>
            <a:r>
              <a:rPr lang="en-ZA" sz="2000" dirty="0">
                <a:solidFill>
                  <a:schemeClr val="tx1">
                    <a:lumMod val="95000"/>
                    <a:lumOff val="5000"/>
                  </a:schemeClr>
                </a:solidFill>
                <a:latin typeface="Arial" panose="020B0604020202020204" pitchFamily="34" charset="0"/>
                <a:ea typeface="Times New Roman" panose="02020603050405020304" pitchFamily="18" charset="0"/>
                <a:cs typeface="Arial" panose="020B0604020202020204" pitchFamily="34" charset="0"/>
              </a:rPr>
              <a:t>assess the use of the skills development levy by departments in terms of their focus areas and types of training provided; </a:t>
            </a:r>
          </a:p>
          <a:p>
            <a:pPr marL="342900" indent="-342900" algn="just">
              <a:lnSpc>
                <a:spcPct val="130000"/>
              </a:lnSpc>
              <a:spcAft>
                <a:spcPts val="600"/>
              </a:spcAft>
              <a:buFont typeface="Symbol" panose="05050102010706020507" pitchFamily="18" charset="2"/>
              <a:buChar char=""/>
              <a:defRPr/>
            </a:pPr>
            <a:r>
              <a:rPr lang="en-ZA" sz="2000" dirty="0">
                <a:solidFill>
                  <a:schemeClr val="tx1">
                    <a:lumMod val="95000"/>
                    <a:lumOff val="5000"/>
                  </a:schemeClr>
                </a:solidFill>
                <a:latin typeface="Arial" panose="020B0604020202020204" pitchFamily="34" charset="0"/>
                <a:ea typeface="Times New Roman" panose="02020603050405020304" pitchFamily="18" charset="0"/>
                <a:cs typeface="Arial" panose="020B0604020202020204" pitchFamily="34" charset="0"/>
              </a:rPr>
              <a:t>identify and assess the influence of the fourth industrial revolution (4IR) and other factors on the selection and prioritisation of training </a:t>
            </a:r>
            <a:r>
              <a:rPr lang="en-ZA" sz="2000" dirty="0" smtClean="0">
                <a:solidFill>
                  <a:schemeClr val="tx1">
                    <a:lumMod val="95000"/>
                    <a:lumOff val="5000"/>
                  </a:schemeClr>
                </a:solidFill>
                <a:latin typeface="Arial" panose="020B0604020202020204" pitchFamily="34" charset="0"/>
                <a:ea typeface="Times New Roman" panose="02020603050405020304" pitchFamily="18" charset="0"/>
                <a:cs typeface="Arial" panose="020B0604020202020204" pitchFamily="34" charset="0"/>
              </a:rPr>
              <a:t>programmes;</a:t>
            </a:r>
          </a:p>
          <a:p>
            <a:pPr marL="342900" indent="-342900" algn="just">
              <a:lnSpc>
                <a:spcPct val="130000"/>
              </a:lnSpc>
              <a:spcAft>
                <a:spcPts val="600"/>
              </a:spcAft>
              <a:buFont typeface="Symbol" panose="05050102010706020507" pitchFamily="18" charset="2"/>
              <a:buChar char=""/>
              <a:defRPr/>
            </a:pPr>
            <a:r>
              <a:rPr lang="en-ZA" sz="2000" dirty="0" smtClean="0">
                <a:solidFill>
                  <a:schemeClr val="tx1">
                    <a:lumMod val="95000"/>
                    <a:lumOff val="5000"/>
                  </a:schemeClr>
                </a:solidFill>
                <a:latin typeface="Arial" panose="020B0604020202020204" pitchFamily="34" charset="0"/>
                <a:ea typeface="Times New Roman" panose="02020603050405020304" pitchFamily="18" charset="0"/>
                <a:cs typeface="Arial" panose="020B0604020202020204" pitchFamily="34" charset="0"/>
              </a:rPr>
              <a:t>assess the efficiency and effectiveness of human resource development processes in the Public Service; and </a:t>
            </a:r>
          </a:p>
          <a:p>
            <a:pPr marL="342900" indent="-342900" algn="just">
              <a:lnSpc>
                <a:spcPct val="130000"/>
              </a:lnSpc>
              <a:spcAft>
                <a:spcPts val="600"/>
              </a:spcAft>
              <a:buFont typeface="Symbol" panose="05050102010706020507" pitchFamily="18" charset="2"/>
              <a:buChar char=""/>
              <a:defRPr/>
            </a:pPr>
            <a:r>
              <a:rPr lang="en-ZA" sz="2000" dirty="0" smtClean="0">
                <a:solidFill>
                  <a:schemeClr val="tx1">
                    <a:lumMod val="95000"/>
                    <a:lumOff val="5000"/>
                  </a:schemeClr>
                </a:solidFill>
                <a:latin typeface="Arial" panose="020B0604020202020204" pitchFamily="34" charset="0"/>
                <a:ea typeface="Times New Roman" panose="02020603050405020304" pitchFamily="18" charset="0"/>
                <a:cs typeface="Arial" panose="020B0604020202020204" pitchFamily="34" charset="0"/>
              </a:rPr>
              <a:t>propose </a:t>
            </a:r>
            <a:r>
              <a:rPr lang="en-ZA" sz="2000" dirty="0">
                <a:solidFill>
                  <a:schemeClr val="tx1">
                    <a:lumMod val="95000"/>
                    <a:lumOff val="5000"/>
                  </a:schemeClr>
                </a:solidFill>
                <a:latin typeface="Arial" panose="020B0604020202020204" pitchFamily="34" charset="0"/>
                <a:ea typeface="Times New Roman" panose="02020603050405020304" pitchFamily="18" charset="0"/>
                <a:cs typeface="Arial" panose="020B0604020202020204" pitchFamily="34" charset="0"/>
              </a:rPr>
              <a:t>interventions and alternatives to improve the relevance and effectiveness of continuous employee development in the Public Service in enhancing productivity and service delivery. </a:t>
            </a:r>
          </a:p>
          <a:p>
            <a:pPr marL="342900" indent="-342900" algn="just">
              <a:buFont typeface="Arial" panose="020B0604020202020204" pitchFamily="34" charset="0"/>
              <a:buChar char="•"/>
            </a:pPr>
            <a:endParaRPr lang="en-US" altLang="en-US" sz="1800" dirty="0"/>
          </a:p>
          <a:p>
            <a:pPr marL="342900" indent="-342900" algn="just">
              <a:buFont typeface="Arial" panose="020B0604020202020204" pitchFamily="34" charset="0"/>
              <a:buChar char="•"/>
            </a:pPr>
            <a:endParaRPr lang="en-ZA" sz="1800" dirty="0" smtClean="0">
              <a:solidFill>
                <a:srgbClr val="000000"/>
              </a:solidFill>
              <a:latin typeface="Arial" panose="020B0604020202020204" pitchFamily="34" charset="0"/>
              <a:cs typeface="Arial" panose="020B0604020202020204" pitchFamily="34" charset="0"/>
            </a:endParaRPr>
          </a:p>
          <a:p>
            <a:pPr marL="342900" indent="-342900" algn="just">
              <a:buFont typeface="Arial" panose="020B0604020202020204" pitchFamily="34" charset="0"/>
              <a:buChar char="•"/>
            </a:pPr>
            <a:endParaRPr lang="en-US" sz="1800" dirty="0">
              <a:solidFill>
                <a:srgbClr val="000000"/>
              </a:solidFill>
              <a:latin typeface="Arial" panose="020B0604020202020204" pitchFamily="34" charset="0"/>
              <a:cs typeface="Arial" panose="020B0604020202020204" pitchFamily="34" charset="0"/>
            </a:endParaRPr>
          </a:p>
        </p:txBody>
      </p:sp>
      <p:sp>
        <p:nvSpPr>
          <p:cNvPr id="13" name="Title 1"/>
          <p:cNvSpPr txBox="1">
            <a:spLocks/>
          </p:cNvSpPr>
          <p:nvPr/>
        </p:nvSpPr>
        <p:spPr>
          <a:xfrm>
            <a:off x="414151" y="579187"/>
            <a:ext cx="8457749" cy="89714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ts val="0"/>
              </a:spcBef>
            </a:pPr>
            <a:endParaRPr lang="en-US" sz="3200" spc="-25" dirty="0">
              <a:solidFill>
                <a:srgbClr val="993300"/>
              </a:solidFill>
              <a:latin typeface="Berlin Sans FB Demi" panose="020E0802020502020306" pitchFamily="34" charset="0"/>
            </a:endParaRPr>
          </a:p>
        </p:txBody>
      </p:sp>
      <p:sp>
        <p:nvSpPr>
          <p:cNvPr id="4" name="Slide Number Placeholder 3"/>
          <p:cNvSpPr>
            <a:spLocks noGrp="1"/>
          </p:cNvSpPr>
          <p:nvPr>
            <p:ph type="sldNum" sz="quarter" idx="12"/>
          </p:nvPr>
        </p:nvSpPr>
        <p:spPr/>
        <p:txBody>
          <a:bodyPr/>
          <a:lstStyle/>
          <a:p>
            <a:fld id="{CDAF3C70-3F06-4597-AE16-5F5EF8F327DE}" type="slidenum">
              <a:rPr lang="en-ZA" smtClean="0"/>
              <a:t>4</a:t>
            </a:fld>
            <a:endParaRPr lang="en-ZA" dirty="0"/>
          </a:p>
        </p:txBody>
      </p:sp>
    </p:spTree>
    <p:extLst>
      <p:ext uri="{BB962C8B-B14F-4D97-AF65-F5344CB8AC3E}">
        <p14:creationId xmlns:p14="http://schemas.microsoft.com/office/powerpoint/2010/main" val="24094042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39552" y="97468"/>
            <a:ext cx="8352928" cy="461665"/>
          </a:xfrm>
          <a:prstGeom prst="rect">
            <a:avLst/>
          </a:prstGeom>
          <a:noFill/>
        </p:spPr>
        <p:txBody>
          <a:bodyPr wrap="square" rtlCol="0">
            <a:spAutoFit/>
          </a:bodyPr>
          <a:lstStyle/>
          <a:p>
            <a:pPr algn="ctr"/>
            <a:r>
              <a:rPr lang="en-US" sz="2400" b="1" dirty="0" smtClean="0">
                <a:solidFill>
                  <a:srgbClr val="006666"/>
                </a:solidFill>
                <a:latin typeface="Arial" panose="020B0604020202020204" pitchFamily="34" charset="0"/>
                <a:cs typeface="Arial" panose="020B0604020202020204" pitchFamily="34" charset="0"/>
              </a:rPr>
              <a:t>METHODOLOGY </a:t>
            </a: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22972" y="6597352"/>
            <a:ext cx="221036" cy="267570"/>
          </a:xfrm>
          <a:prstGeom prst="rect">
            <a:avLst/>
          </a:prstGeom>
        </p:spPr>
      </p:pic>
      <p:sp>
        <p:nvSpPr>
          <p:cNvPr id="11" name="Content Placeholder 2"/>
          <p:cNvSpPr txBox="1">
            <a:spLocks/>
          </p:cNvSpPr>
          <p:nvPr/>
        </p:nvSpPr>
        <p:spPr>
          <a:xfrm>
            <a:off x="354456" y="692696"/>
            <a:ext cx="8538024" cy="5256584"/>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just">
              <a:spcBef>
                <a:spcPts val="0"/>
              </a:spcBef>
              <a:defRPr/>
            </a:pPr>
            <a:r>
              <a:rPr lang="en-ZA" sz="2000" dirty="0">
                <a:solidFill>
                  <a:schemeClr val="tx1">
                    <a:lumMod val="95000"/>
                    <a:lumOff val="5000"/>
                  </a:schemeClr>
                </a:solidFill>
                <a:latin typeface="Arial" panose="020B0604020202020204" pitchFamily="34" charset="0"/>
                <a:ea typeface="Times New Roman" panose="02020603050405020304" pitchFamily="18" charset="0"/>
                <a:cs typeface="Arial" panose="020B0604020202020204" pitchFamily="34" charset="0"/>
              </a:rPr>
              <a:t>This was a qualitative study in which both </a:t>
            </a:r>
            <a:r>
              <a:rPr lang="en-GB" sz="2000" dirty="0">
                <a:solidFill>
                  <a:schemeClr val="tx1">
                    <a:lumMod val="95000"/>
                    <a:lumOff val="5000"/>
                  </a:schemeClr>
                </a:solidFill>
                <a:latin typeface="Arial" panose="020B0604020202020204" pitchFamily="34" charset="0"/>
                <a:ea typeface="Times New Roman" panose="02020603050405020304" pitchFamily="18" charset="0"/>
                <a:cs typeface="Arial" panose="020B0604020202020204" pitchFamily="34" charset="0"/>
              </a:rPr>
              <a:t>primary and secondary data collection methods were used. The scope included </a:t>
            </a:r>
            <a:r>
              <a:rPr lang="en-ZA" sz="2000" dirty="0">
                <a:solidFill>
                  <a:schemeClr val="tx1">
                    <a:lumMod val="95000"/>
                    <a:lumOff val="5000"/>
                  </a:schemeClr>
                </a:solidFill>
                <a:latin typeface="Arial" panose="020B0604020202020204" pitchFamily="34" charset="0"/>
                <a:ea typeface="Times New Roman" panose="02020603050405020304" pitchFamily="18" charset="0"/>
                <a:cs typeface="Arial" panose="020B0604020202020204" pitchFamily="34" charset="0"/>
              </a:rPr>
              <a:t>all departments in the Public Service. In total, 124 (82%) national and provincial departments participated in the study, that is, 28 (66.7%) at national level 96 (86%) from provinces. </a:t>
            </a:r>
          </a:p>
          <a:p>
            <a:pPr algn="just">
              <a:spcBef>
                <a:spcPts val="0"/>
              </a:spcBef>
              <a:defRPr/>
            </a:pPr>
            <a:endParaRPr lang="en-ZA" sz="2000" b="1" dirty="0">
              <a:solidFill>
                <a:schemeClr val="tx1">
                  <a:lumMod val="95000"/>
                  <a:lumOff val="5000"/>
                </a:schemeClr>
              </a:solidFill>
              <a:latin typeface="Arial" panose="020B0604020202020204" pitchFamily="34" charset="0"/>
              <a:ea typeface="ＭＳ Ｐゴシック" charset="0"/>
              <a:cs typeface="Arial" panose="020B0604020202020204" pitchFamily="34" charset="0"/>
            </a:endParaRPr>
          </a:p>
          <a:p>
            <a:pPr algn="just">
              <a:spcBef>
                <a:spcPts val="0"/>
              </a:spcBef>
              <a:defRPr/>
            </a:pPr>
            <a:r>
              <a:rPr lang="en-ZA" sz="2000" b="1" dirty="0">
                <a:solidFill>
                  <a:schemeClr val="tx1">
                    <a:lumMod val="95000"/>
                    <a:lumOff val="5000"/>
                  </a:schemeClr>
                </a:solidFill>
                <a:latin typeface="Arial" panose="020B0604020202020204" pitchFamily="34" charset="0"/>
                <a:ea typeface="ＭＳ Ｐゴシック" charset="0"/>
                <a:cs typeface="Arial" panose="020B0604020202020204" pitchFamily="34" charset="0"/>
              </a:rPr>
              <a:t>DATA COLLECTION </a:t>
            </a:r>
          </a:p>
          <a:p>
            <a:pPr marL="342900" indent="-342900" algn="just">
              <a:spcBef>
                <a:spcPts val="0"/>
              </a:spcBef>
              <a:buFont typeface="Wingdings" panose="05000000000000000000" pitchFamily="2" charset="2"/>
              <a:buChar char="§"/>
              <a:defRPr/>
            </a:pPr>
            <a:r>
              <a:rPr lang="en-ZA" sz="2000" b="1" i="1" dirty="0" smtClean="0">
                <a:solidFill>
                  <a:schemeClr val="tx1">
                    <a:lumMod val="95000"/>
                    <a:lumOff val="5000"/>
                  </a:schemeClr>
                </a:solidFill>
                <a:latin typeface="Arial" panose="020B0604020202020204" pitchFamily="34" charset="0"/>
                <a:ea typeface="Times New Roman" panose="02020603050405020304" pitchFamily="18" charset="0"/>
                <a:cs typeface="Arial" panose="020B0604020202020204" pitchFamily="34" charset="0"/>
              </a:rPr>
              <a:t>Primary </a:t>
            </a:r>
            <a:r>
              <a:rPr lang="en-ZA" sz="2000" b="1" i="1" dirty="0">
                <a:solidFill>
                  <a:schemeClr val="tx1">
                    <a:lumMod val="95000"/>
                    <a:lumOff val="5000"/>
                  </a:schemeClr>
                </a:solidFill>
                <a:latin typeface="Arial" panose="020B0604020202020204" pitchFamily="34" charset="0"/>
                <a:ea typeface="Times New Roman" panose="02020603050405020304" pitchFamily="18" charset="0"/>
                <a:cs typeface="Arial" panose="020B0604020202020204" pitchFamily="34" charset="0"/>
              </a:rPr>
              <a:t>data </a:t>
            </a:r>
            <a:r>
              <a:rPr lang="en-ZA" sz="2000" dirty="0">
                <a:solidFill>
                  <a:schemeClr val="tx1">
                    <a:lumMod val="95000"/>
                    <a:lumOff val="5000"/>
                  </a:schemeClr>
                </a:solidFill>
                <a:latin typeface="Arial" panose="020B0604020202020204" pitchFamily="34" charset="0"/>
                <a:ea typeface="Times New Roman" panose="02020603050405020304" pitchFamily="18" charset="0"/>
                <a:cs typeface="Arial" panose="020B0604020202020204" pitchFamily="34" charset="0"/>
              </a:rPr>
              <a:t>was collected through a self-administered questionnaire </a:t>
            </a:r>
            <a:r>
              <a:rPr lang="en-ZA" sz="2000" dirty="0" smtClean="0">
                <a:solidFill>
                  <a:schemeClr val="tx1">
                    <a:lumMod val="95000"/>
                    <a:lumOff val="5000"/>
                  </a:schemeClr>
                </a:solidFill>
                <a:latin typeface="Arial" panose="020B0604020202020204" pitchFamily="34" charset="0"/>
                <a:ea typeface="Times New Roman" panose="02020603050405020304" pitchFamily="18" charset="0"/>
                <a:cs typeface="Arial" panose="020B0604020202020204" pitchFamily="34" charset="0"/>
              </a:rPr>
              <a:t>   which </a:t>
            </a:r>
            <a:r>
              <a:rPr lang="en-ZA" sz="2000" dirty="0">
                <a:solidFill>
                  <a:schemeClr val="tx1">
                    <a:lumMod val="95000"/>
                    <a:lumOff val="5000"/>
                  </a:schemeClr>
                </a:solidFill>
                <a:latin typeface="Arial" panose="020B0604020202020204" pitchFamily="34" charset="0"/>
                <a:ea typeface="Times New Roman" panose="02020603050405020304" pitchFamily="18" charset="0"/>
                <a:cs typeface="Arial" panose="020B0604020202020204" pitchFamily="34" charset="0"/>
              </a:rPr>
              <a:t>was circulated electronically. The questionnaire was circulated to all Heads of Department/Directors-General (HoDs/DGs) for facilitation with their respective departments to solicit data on the Human Resource Development (HRD) spending, processes and priorities.</a:t>
            </a:r>
          </a:p>
          <a:p>
            <a:pPr marL="342900" indent="-342900" algn="just">
              <a:spcBef>
                <a:spcPts val="0"/>
              </a:spcBef>
              <a:buFont typeface="Wingdings" panose="05000000000000000000" pitchFamily="2" charset="2"/>
              <a:buChar char="§"/>
              <a:defRPr/>
            </a:pPr>
            <a:r>
              <a:rPr lang="en-GB" sz="2000" b="1" i="1" dirty="0">
                <a:solidFill>
                  <a:schemeClr val="tx1">
                    <a:lumMod val="95000"/>
                    <a:lumOff val="5000"/>
                  </a:schemeClr>
                </a:solidFill>
                <a:latin typeface="Arial" panose="020B0604020202020204" pitchFamily="34" charset="0"/>
                <a:ea typeface="Times New Roman" panose="02020603050405020304" pitchFamily="18" charset="0"/>
                <a:cs typeface="Arial" panose="020B0604020202020204" pitchFamily="34" charset="0"/>
              </a:rPr>
              <a:t>Secondary data </a:t>
            </a:r>
            <a:r>
              <a:rPr lang="en-GB" sz="2000" dirty="0">
                <a:solidFill>
                  <a:schemeClr val="tx1">
                    <a:lumMod val="95000"/>
                    <a:lumOff val="5000"/>
                  </a:schemeClr>
                </a:solidFill>
                <a:latin typeface="Arial" panose="020B0604020202020204" pitchFamily="34" charset="0"/>
                <a:ea typeface="Times New Roman" panose="02020603050405020304" pitchFamily="18" charset="0"/>
                <a:cs typeface="Arial" panose="020B0604020202020204" pitchFamily="34" charset="0"/>
              </a:rPr>
              <a:t>was collected through a desktop review of the legislative and policy frameworks, academic literature related to employee development and 4IR in the Public Service as well as published and non-published government reports.</a:t>
            </a:r>
          </a:p>
        </p:txBody>
      </p:sp>
      <p:sp>
        <p:nvSpPr>
          <p:cNvPr id="4" name="Slide Number Placeholder 3"/>
          <p:cNvSpPr>
            <a:spLocks noGrp="1"/>
          </p:cNvSpPr>
          <p:nvPr>
            <p:ph type="sldNum" sz="quarter" idx="12"/>
          </p:nvPr>
        </p:nvSpPr>
        <p:spPr/>
        <p:txBody>
          <a:bodyPr/>
          <a:lstStyle/>
          <a:p>
            <a:fld id="{CDAF3C70-3F06-4597-AE16-5F5EF8F327DE}" type="slidenum">
              <a:rPr lang="en-ZA" smtClean="0"/>
              <a:t>5</a:t>
            </a:fld>
            <a:endParaRPr lang="en-ZA" dirty="0"/>
          </a:p>
        </p:txBody>
      </p:sp>
    </p:spTree>
    <p:extLst>
      <p:ext uri="{BB962C8B-B14F-4D97-AF65-F5344CB8AC3E}">
        <p14:creationId xmlns:p14="http://schemas.microsoft.com/office/powerpoint/2010/main" val="19501349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80528" y="146163"/>
            <a:ext cx="9649072" cy="461665"/>
          </a:xfrm>
          <a:prstGeom prst="rect">
            <a:avLst/>
          </a:prstGeom>
          <a:noFill/>
        </p:spPr>
        <p:txBody>
          <a:bodyPr wrap="square" rtlCol="0">
            <a:spAutoFit/>
          </a:bodyPr>
          <a:lstStyle/>
          <a:p>
            <a:pPr algn="ctr"/>
            <a:r>
              <a:rPr lang="en-US" sz="2400" b="1" dirty="0" smtClean="0">
                <a:solidFill>
                  <a:srgbClr val="006666"/>
                </a:solidFill>
                <a:latin typeface="Arial" panose="020B0604020202020204" pitchFamily="34" charset="0"/>
                <a:cs typeface="Arial" panose="020B0604020202020204" pitchFamily="34" charset="0"/>
              </a:rPr>
              <a:t>LITERATURE REVIEW</a:t>
            </a: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22972" y="6597352"/>
            <a:ext cx="221036" cy="267570"/>
          </a:xfrm>
          <a:prstGeom prst="rect">
            <a:avLst/>
          </a:prstGeom>
        </p:spPr>
      </p:pic>
      <p:sp>
        <p:nvSpPr>
          <p:cNvPr id="13" name="Content Placeholder 2"/>
          <p:cNvSpPr txBox="1">
            <a:spLocks/>
          </p:cNvSpPr>
          <p:nvPr/>
        </p:nvSpPr>
        <p:spPr bwMode="auto">
          <a:xfrm>
            <a:off x="354520" y="692696"/>
            <a:ext cx="8367304" cy="5688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marL="0" indent="0" algn="just">
              <a:buFontTx/>
              <a:buNone/>
              <a:defRPr/>
            </a:pPr>
            <a:r>
              <a:rPr lang="en-ZA" sz="2400" b="1" i="1" dirty="0">
                <a:solidFill>
                  <a:srgbClr val="000000"/>
                </a:solidFill>
                <a:latin typeface="Arial" panose="020B0604020202020204" pitchFamily="34" charset="0"/>
                <a:ea typeface="ＭＳ Ｐゴシック" charset="0"/>
                <a:cs typeface="Arial" panose="020B0604020202020204" pitchFamily="34" charset="0"/>
              </a:rPr>
              <a:t>UNDERSTANDING THE LEGISLATION</a:t>
            </a:r>
          </a:p>
          <a:p>
            <a:pPr marL="0" indent="0" algn="just">
              <a:buFontTx/>
              <a:buNone/>
              <a:defRPr/>
            </a:pPr>
            <a:r>
              <a:rPr lang="en-ZA" sz="2000" dirty="0">
                <a:solidFill>
                  <a:srgbClr val="000000"/>
                </a:solidFill>
                <a:latin typeface="Arial" panose="020B0604020202020204" pitchFamily="34" charset="0"/>
                <a:ea typeface="ＭＳ Ｐゴシック" charset="0"/>
                <a:cs typeface="Arial" panose="020B0604020202020204" pitchFamily="34" charset="0"/>
              </a:rPr>
              <a:t>The following prescripts were consulted to understand and contextualise continuous employee development in the Public Service:</a:t>
            </a:r>
          </a:p>
          <a:p>
            <a:pPr marL="173038" indent="-173038" algn="just">
              <a:buFont typeface="Wingdings" panose="05000000000000000000" pitchFamily="2" charset="2"/>
              <a:buChar char="§"/>
              <a:defRPr/>
            </a:pPr>
            <a:r>
              <a:rPr lang="en-ZA" sz="2000" dirty="0">
                <a:solidFill>
                  <a:srgbClr val="000000"/>
                </a:solidFill>
                <a:latin typeface="Arial" panose="020B0604020202020204" pitchFamily="34" charset="0"/>
                <a:ea typeface="ＭＳ Ｐゴシック" charset="0"/>
                <a:cs typeface="Arial" panose="020B0604020202020204" pitchFamily="34" charset="0"/>
              </a:rPr>
              <a:t>Constitution of the Republic of South Africa, 1996</a:t>
            </a:r>
          </a:p>
          <a:p>
            <a:pPr marL="173038" indent="-173038" algn="just">
              <a:buFont typeface="Wingdings" panose="05000000000000000000" pitchFamily="2" charset="2"/>
              <a:buChar char="§"/>
              <a:defRPr/>
            </a:pPr>
            <a:r>
              <a:rPr lang="en-ZA" sz="2000" dirty="0">
                <a:solidFill>
                  <a:srgbClr val="000000"/>
                </a:solidFill>
                <a:latin typeface="Arial" panose="020B0604020202020204" pitchFamily="34" charset="0"/>
                <a:ea typeface="ＭＳ Ｐゴシック" charset="0"/>
                <a:cs typeface="Arial" panose="020B0604020202020204" pitchFamily="34" charset="0"/>
              </a:rPr>
              <a:t>Public Service Act, 1994, (Act 103 of 1994), as amended</a:t>
            </a:r>
          </a:p>
          <a:p>
            <a:pPr marL="173038" indent="-173038" algn="just">
              <a:buFont typeface="Wingdings" panose="05000000000000000000" pitchFamily="2" charset="2"/>
              <a:buChar char="§"/>
              <a:defRPr/>
            </a:pPr>
            <a:r>
              <a:rPr lang="en-US" sz="2000" dirty="0">
                <a:solidFill>
                  <a:srgbClr val="000000"/>
                </a:solidFill>
                <a:latin typeface="Arial" panose="020B0604020202020204" pitchFamily="34" charset="0"/>
                <a:ea typeface="ＭＳ Ｐゴシック" charset="0"/>
                <a:cs typeface="Arial" panose="020B0604020202020204" pitchFamily="34" charset="0"/>
              </a:rPr>
              <a:t>National Qualifications Framework Act, 2008</a:t>
            </a:r>
            <a:endParaRPr lang="en-ZA" sz="2000" dirty="0">
              <a:solidFill>
                <a:srgbClr val="000000"/>
              </a:solidFill>
              <a:latin typeface="Arial" panose="020B0604020202020204" pitchFamily="34" charset="0"/>
              <a:ea typeface="ＭＳ Ｐゴシック" charset="0"/>
              <a:cs typeface="Arial" panose="020B0604020202020204" pitchFamily="34" charset="0"/>
            </a:endParaRPr>
          </a:p>
          <a:p>
            <a:pPr marL="173038" indent="-173038" algn="just">
              <a:buFont typeface="Wingdings" panose="05000000000000000000" pitchFamily="2" charset="2"/>
              <a:buChar char="§"/>
              <a:defRPr/>
            </a:pPr>
            <a:r>
              <a:rPr lang="en-ZA" sz="2000" dirty="0">
                <a:solidFill>
                  <a:srgbClr val="000000"/>
                </a:solidFill>
                <a:latin typeface="Arial" panose="020B0604020202020204" pitchFamily="34" charset="0"/>
                <a:ea typeface="ＭＳ Ｐゴシック" charset="0"/>
                <a:cs typeface="Arial" panose="020B0604020202020204" pitchFamily="34" charset="0"/>
              </a:rPr>
              <a:t>Skills Development Act, 97 of 1998</a:t>
            </a:r>
          </a:p>
          <a:p>
            <a:pPr marL="173038" indent="-173038" algn="just">
              <a:buFont typeface="Wingdings" panose="05000000000000000000" pitchFamily="2" charset="2"/>
              <a:buChar char="§"/>
              <a:defRPr/>
            </a:pPr>
            <a:r>
              <a:rPr lang="en-US" sz="2000" dirty="0">
                <a:solidFill>
                  <a:srgbClr val="000000"/>
                </a:solidFill>
                <a:latin typeface="Arial" panose="020B0604020202020204" pitchFamily="34" charset="0"/>
                <a:ea typeface="ＭＳ Ｐゴシック" charset="0"/>
                <a:cs typeface="Arial" panose="020B0604020202020204" pitchFamily="34" charset="0"/>
              </a:rPr>
              <a:t>Skills Development Levies Act, 9 of 1999</a:t>
            </a:r>
            <a:endParaRPr lang="en-ZA" sz="2000" dirty="0">
              <a:solidFill>
                <a:srgbClr val="000000"/>
              </a:solidFill>
              <a:latin typeface="Arial" panose="020B0604020202020204" pitchFamily="34" charset="0"/>
              <a:ea typeface="ＭＳ Ｐゴシック" charset="0"/>
              <a:cs typeface="Arial" panose="020B0604020202020204" pitchFamily="34" charset="0"/>
            </a:endParaRPr>
          </a:p>
          <a:p>
            <a:pPr marL="173038" indent="-173038" algn="just">
              <a:buFont typeface="Wingdings" panose="05000000000000000000" pitchFamily="2" charset="2"/>
              <a:buChar char="§"/>
              <a:defRPr/>
            </a:pPr>
            <a:r>
              <a:rPr lang="en-US" sz="2000" dirty="0">
                <a:solidFill>
                  <a:srgbClr val="000000"/>
                </a:solidFill>
                <a:latin typeface="Arial" panose="020B0604020202020204" pitchFamily="34" charset="0"/>
                <a:ea typeface="ＭＳ Ｐゴシック" charset="0"/>
                <a:cs typeface="Arial" panose="020B0604020202020204" pitchFamily="34" charset="0"/>
              </a:rPr>
              <a:t>White Paper on Affirmative Action in the Public Service, 1998</a:t>
            </a:r>
            <a:endParaRPr lang="en-ZA" sz="2000" dirty="0">
              <a:solidFill>
                <a:srgbClr val="000000"/>
              </a:solidFill>
              <a:latin typeface="Arial" panose="020B0604020202020204" pitchFamily="34" charset="0"/>
              <a:ea typeface="ＭＳ Ｐゴシック" charset="0"/>
              <a:cs typeface="Arial" panose="020B0604020202020204" pitchFamily="34" charset="0"/>
            </a:endParaRPr>
          </a:p>
          <a:p>
            <a:pPr marL="173038" indent="-173038" algn="just">
              <a:buFont typeface="Wingdings" panose="05000000000000000000" pitchFamily="2" charset="2"/>
              <a:buChar char="§"/>
              <a:defRPr/>
            </a:pPr>
            <a:r>
              <a:rPr lang="en-US" sz="2000" dirty="0">
                <a:latin typeface="Arial" panose="020B0604020202020204" pitchFamily="34" charset="0"/>
                <a:ea typeface="ＭＳ Ｐゴシック" charset="0"/>
                <a:cs typeface="Arial" panose="020B0604020202020204" pitchFamily="34" charset="0"/>
              </a:rPr>
              <a:t>Green Paper for Post-School Education and Training, 2012</a:t>
            </a:r>
          </a:p>
          <a:p>
            <a:pPr marL="173038" indent="-173038" algn="just">
              <a:buFont typeface="Wingdings" panose="05000000000000000000" pitchFamily="2" charset="2"/>
              <a:buChar char="§"/>
              <a:defRPr/>
            </a:pPr>
            <a:r>
              <a:rPr lang="en-US" sz="2000" dirty="0">
                <a:latin typeface="Arial" panose="020B0604020202020204" pitchFamily="34" charset="0"/>
                <a:ea typeface="ＭＳ Ｐゴシック" charset="0"/>
                <a:cs typeface="Arial" panose="020B0604020202020204" pitchFamily="34" charset="0"/>
              </a:rPr>
              <a:t>Human Resource Development Strategy for South Africa, undated</a:t>
            </a:r>
          </a:p>
          <a:p>
            <a:pPr marL="173038" indent="-173038" algn="just">
              <a:buFont typeface="Wingdings" panose="05000000000000000000" pitchFamily="2" charset="2"/>
              <a:buChar char="§"/>
              <a:defRPr/>
            </a:pPr>
            <a:r>
              <a:rPr lang="en-US" sz="2000" dirty="0">
                <a:latin typeface="Arial" panose="020B0604020202020204" pitchFamily="34" charset="0"/>
                <a:ea typeface="ＭＳ Ｐゴシック" charset="0"/>
                <a:cs typeface="Arial" panose="020B0604020202020204" pitchFamily="34" charset="0"/>
              </a:rPr>
              <a:t>National Skills Development Strategy III, 2011 -2016 </a:t>
            </a:r>
          </a:p>
          <a:p>
            <a:pPr marL="173038" indent="-173038" algn="just">
              <a:buFont typeface="Wingdings" panose="05000000000000000000" pitchFamily="2" charset="2"/>
              <a:buChar char="§"/>
              <a:defRPr/>
            </a:pPr>
            <a:r>
              <a:rPr lang="en-US" sz="2000" dirty="0">
                <a:latin typeface="Arial" panose="020B0604020202020204" pitchFamily="34" charset="0"/>
                <a:ea typeface="ＭＳ Ｐゴシック" charset="0"/>
                <a:cs typeface="Arial" panose="020B0604020202020204" pitchFamily="34" charset="0"/>
              </a:rPr>
              <a:t>White Paper on Public Service Training and Education, 1997</a:t>
            </a:r>
          </a:p>
          <a:p>
            <a:pPr marL="173038" indent="-173038" algn="just">
              <a:buFont typeface="Wingdings" panose="05000000000000000000" pitchFamily="2" charset="2"/>
              <a:buChar char="§"/>
              <a:defRPr/>
            </a:pPr>
            <a:r>
              <a:rPr lang="en-US" sz="2000" dirty="0">
                <a:latin typeface="Arial" panose="020B0604020202020204" pitchFamily="34" charset="0"/>
                <a:ea typeface="ＭＳ Ｐゴシック" charset="0"/>
                <a:cs typeface="Arial" panose="020B0604020202020204" pitchFamily="34" charset="0"/>
              </a:rPr>
              <a:t>White Paper on the Transformation of the Public Service, 1995</a:t>
            </a:r>
            <a:endParaRPr lang="en-ZA" sz="2000" dirty="0">
              <a:latin typeface="Arial" panose="020B0604020202020204" pitchFamily="34" charset="0"/>
              <a:ea typeface="ＭＳ Ｐゴシック" charset="0"/>
              <a:cs typeface="Arial" panose="020B0604020202020204" pitchFamily="34" charset="0"/>
            </a:endParaRPr>
          </a:p>
          <a:p>
            <a:pPr algn="just">
              <a:buFont typeface="Wingdings" panose="05000000000000000000" pitchFamily="2" charset="2"/>
              <a:buChar char="§"/>
            </a:pPr>
            <a:endParaRPr lang="en-US" sz="2000" b="0" kern="0" dirty="0" smtClean="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CDAF3C70-3F06-4597-AE16-5F5EF8F327DE}" type="slidenum">
              <a:rPr lang="en-ZA" smtClean="0"/>
              <a:t>6</a:t>
            </a:fld>
            <a:endParaRPr lang="en-ZA" dirty="0"/>
          </a:p>
        </p:txBody>
      </p:sp>
    </p:spTree>
    <p:extLst>
      <p:ext uri="{BB962C8B-B14F-4D97-AF65-F5344CB8AC3E}">
        <p14:creationId xmlns:p14="http://schemas.microsoft.com/office/powerpoint/2010/main" val="4807991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80528" y="146163"/>
            <a:ext cx="9649072" cy="461665"/>
          </a:xfrm>
          <a:prstGeom prst="rect">
            <a:avLst/>
          </a:prstGeom>
          <a:noFill/>
        </p:spPr>
        <p:txBody>
          <a:bodyPr wrap="square" rtlCol="0">
            <a:spAutoFit/>
          </a:bodyPr>
          <a:lstStyle/>
          <a:p>
            <a:pPr algn="ctr"/>
            <a:r>
              <a:rPr lang="en-US" sz="2400" b="1" dirty="0" smtClean="0">
                <a:solidFill>
                  <a:srgbClr val="006666"/>
                </a:solidFill>
                <a:latin typeface="Arial" panose="020B0604020202020204" pitchFamily="34" charset="0"/>
                <a:cs typeface="Arial" panose="020B0604020202020204" pitchFamily="34" charset="0"/>
              </a:rPr>
              <a:t>LITERATURE REVIEW (Cont..)  </a:t>
            </a: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22972" y="6597352"/>
            <a:ext cx="221036" cy="267570"/>
          </a:xfrm>
          <a:prstGeom prst="rect">
            <a:avLst/>
          </a:prstGeom>
        </p:spPr>
      </p:pic>
      <p:sp>
        <p:nvSpPr>
          <p:cNvPr id="13" name="Content Placeholder 2"/>
          <p:cNvSpPr txBox="1">
            <a:spLocks/>
          </p:cNvSpPr>
          <p:nvPr/>
        </p:nvSpPr>
        <p:spPr bwMode="auto">
          <a:xfrm>
            <a:off x="349838" y="690507"/>
            <a:ext cx="8367304" cy="54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algn="just">
              <a:spcBef>
                <a:spcPts val="0"/>
              </a:spcBef>
              <a:buFont typeface="Wingdings" panose="05000000000000000000" pitchFamily="2" charset="2"/>
              <a:buChar char="§"/>
              <a:defRPr/>
            </a:pPr>
            <a:r>
              <a:rPr lang="en-US" sz="2000" b="1" dirty="0">
                <a:latin typeface="Arial" panose="020B0604020202020204" pitchFamily="34" charset="0"/>
                <a:ea typeface="ＭＳ Ｐゴシック" charset="0"/>
                <a:cs typeface="Arial" panose="020B0604020202020204" pitchFamily="34" charset="0"/>
              </a:rPr>
              <a:t>Definition</a:t>
            </a:r>
            <a:r>
              <a:rPr lang="en-US" sz="2000" dirty="0">
                <a:latin typeface="Arial" panose="020B0604020202020204" pitchFamily="34" charset="0"/>
                <a:ea typeface="ＭＳ Ｐゴシック" charset="0"/>
                <a:cs typeface="Arial" panose="020B0604020202020204" pitchFamily="34" charset="0"/>
              </a:rPr>
              <a:t> used – </a:t>
            </a:r>
            <a:r>
              <a:rPr lang="en-US" sz="2000" dirty="0" smtClean="0">
                <a:latin typeface="Arial" panose="020B0604020202020204" pitchFamily="34" charset="0"/>
                <a:ea typeface="ＭＳ Ｐゴシック" charset="0"/>
                <a:cs typeface="Arial" panose="020B0604020202020204" pitchFamily="34" charset="0"/>
              </a:rPr>
              <a:t>Mello; </a:t>
            </a:r>
            <a:r>
              <a:rPr lang="en-US" sz="2000" dirty="0">
                <a:latin typeface="Arial" panose="020B0604020202020204" pitchFamily="34" charset="0"/>
                <a:ea typeface="ＭＳ Ｐゴシック" charset="0"/>
                <a:cs typeface="Arial" panose="020B0604020202020204" pitchFamily="34" charset="0"/>
              </a:rPr>
              <a:t>Net et al</a:t>
            </a:r>
            <a:r>
              <a:rPr lang="en-ZA" sz="2000" dirty="0">
                <a:latin typeface="Arial" panose="020B0604020202020204" pitchFamily="34" charset="0"/>
                <a:ea typeface="Calibri" panose="020F0502020204030204" pitchFamily="34" charset="0"/>
                <a:cs typeface="Arial" panose="020B0604020202020204" pitchFamily="34" charset="0"/>
              </a:rPr>
              <a:t>.</a:t>
            </a:r>
            <a:r>
              <a:rPr lang="en-ZA" sz="2000" dirty="0">
                <a:latin typeface="Arial" panose="020B0604020202020204" pitchFamily="34" charset="0"/>
                <a:cs typeface="Arial" panose="020B0604020202020204" pitchFamily="34" charset="0"/>
              </a:rPr>
              <a:t> </a:t>
            </a:r>
          </a:p>
          <a:p>
            <a:pPr algn="just">
              <a:spcBef>
                <a:spcPts val="0"/>
              </a:spcBef>
              <a:buFont typeface="Wingdings" panose="05000000000000000000" pitchFamily="2" charset="2"/>
              <a:buChar char="§"/>
              <a:defRPr/>
            </a:pPr>
            <a:r>
              <a:rPr lang="en-ZA" sz="2000" dirty="0">
                <a:latin typeface="Arial" panose="020B0604020202020204" pitchFamily="34" charset="0"/>
                <a:ea typeface="Calibri" panose="020F0502020204030204" pitchFamily="34" charset="0"/>
                <a:cs typeface="Arial" panose="020B0604020202020204" pitchFamily="34" charset="0"/>
              </a:rPr>
              <a:t>In the Public Service, the development and training of employees is managed through the Performance Management and Development System (PMDS). The PMDS has various features and these include performance monitoring and reviews as well as implementation of the Personal Development Plan (PDP</a:t>
            </a:r>
            <a:r>
              <a:rPr lang="en-ZA" sz="2000" dirty="0" smtClean="0">
                <a:latin typeface="Arial" panose="020B0604020202020204" pitchFamily="34" charset="0"/>
                <a:ea typeface="Calibri" panose="020F0502020204030204" pitchFamily="34" charset="0"/>
                <a:cs typeface="Arial" panose="020B0604020202020204" pitchFamily="34" charset="0"/>
              </a:rPr>
              <a:t>).</a:t>
            </a:r>
          </a:p>
          <a:p>
            <a:pPr algn="just">
              <a:spcBef>
                <a:spcPts val="0"/>
              </a:spcBef>
              <a:buFont typeface="Wingdings" panose="05000000000000000000" pitchFamily="2" charset="2"/>
              <a:buChar char="§"/>
              <a:defRPr/>
            </a:pPr>
            <a:endParaRPr lang="en-GB" sz="2000" dirty="0">
              <a:latin typeface="Arial" panose="020B0604020202020204" pitchFamily="34" charset="0"/>
              <a:ea typeface="ＭＳ Ｐゴシック" charset="0"/>
              <a:cs typeface="Arial" panose="020B0604020202020204" pitchFamily="34" charset="0"/>
            </a:endParaRPr>
          </a:p>
          <a:p>
            <a:pPr marL="0" indent="0" algn="just">
              <a:spcBef>
                <a:spcPts val="0"/>
              </a:spcBef>
              <a:buFontTx/>
              <a:buNone/>
              <a:defRPr/>
            </a:pPr>
            <a:r>
              <a:rPr lang="en-GB" sz="2000" b="1" dirty="0">
                <a:latin typeface="Arial" panose="020B0604020202020204" pitchFamily="34" charset="0"/>
                <a:ea typeface="ＭＳ Ｐゴシック" charset="0"/>
                <a:cs typeface="Arial" panose="020B0604020202020204" pitchFamily="34" charset="0"/>
              </a:rPr>
              <a:t>The benefits of continuous employee development</a:t>
            </a:r>
          </a:p>
          <a:p>
            <a:pPr algn="just">
              <a:spcBef>
                <a:spcPts val="0"/>
              </a:spcBef>
              <a:buFont typeface="Wingdings" panose="05000000000000000000" pitchFamily="2" charset="2"/>
              <a:buChar char="§"/>
              <a:defRPr/>
            </a:pPr>
            <a:r>
              <a:rPr lang="en-GB" sz="2000" dirty="0">
                <a:latin typeface="Arial" panose="020B0604020202020204" pitchFamily="34" charset="0"/>
                <a:ea typeface="ＭＳ Ｐゴシック" charset="0"/>
                <a:cs typeface="Arial" panose="020B0604020202020204" pitchFamily="34" charset="0"/>
              </a:rPr>
              <a:t>Employees who are provided with development opportunities are more likely to gain confidence in their areas of expertise, which in turn builds their technical credibility. Successful development initiatives also provide individuals with a sense of achievement when they achieve their career goals and the individuals are prone to being more productive and efficient as the training and/or development addresses the gaps that were identified in their skills, knowledge and experience</a:t>
            </a:r>
          </a:p>
          <a:p>
            <a:pPr algn="just">
              <a:spcBef>
                <a:spcPts val="0"/>
              </a:spcBef>
              <a:buFont typeface="Wingdings" panose="05000000000000000000" pitchFamily="2" charset="2"/>
              <a:buChar char="§"/>
              <a:defRPr/>
            </a:pPr>
            <a:r>
              <a:rPr lang="en-GB" sz="2000" dirty="0">
                <a:latin typeface="Arial" panose="020B0604020202020204" pitchFamily="34" charset="0"/>
                <a:ea typeface="ＭＳ Ｐゴシック" charset="0"/>
                <a:cs typeface="Arial" panose="020B0604020202020204" pitchFamily="34" charset="0"/>
              </a:rPr>
              <a:t>Benefits to the organisation include loyalty, motivated staff and linking of  theory or knowledge employees acquired through experience and practice. </a:t>
            </a:r>
          </a:p>
          <a:p>
            <a:pPr marL="0" indent="0" algn="just">
              <a:buNone/>
            </a:pPr>
            <a:endParaRPr lang="en-US" sz="2000" dirty="0">
              <a:solidFill>
                <a:srgbClr val="FF0000"/>
              </a:solidFill>
              <a:latin typeface="Arial" panose="020B0604020202020204" pitchFamily="34" charset="0"/>
              <a:cs typeface="Arial" panose="020B0604020202020204" pitchFamily="34" charset="0"/>
            </a:endParaRPr>
          </a:p>
          <a:p>
            <a:pPr algn="just"/>
            <a:endParaRPr lang="en-US" sz="2000" dirty="0" smtClean="0">
              <a:solidFill>
                <a:srgbClr val="FF0000"/>
              </a:solidFill>
              <a:latin typeface="Arial" panose="020B0604020202020204" pitchFamily="34" charset="0"/>
              <a:cs typeface="Arial" panose="020B0604020202020204" pitchFamily="34" charset="0"/>
            </a:endParaRPr>
          </a:p>
          <a:p>
            <a:pPr algn="just"/>
            <a:endParaRPr lang="en-US" sz="2000" dirty="0" smtClean="0">
              <a:solidFill>
                <a:srgbClr val="FF0000"/>
              </a:solidFill>
              <a:latin typeface="Arial" panose="020B0604020202020204" pitchFamily="34" charset="0"/>
              <a:cs typeface="Arial" panose="020B0604020202020204" pitchFamily="34" charset="0"/>
            </a:endParaRPr>
          </a:p>
          <a:p>
            <a:pPr marL="0" indent="0">
              <a:buNone/>
            </a:pPr>
            <a:endParaRPr lang="en-US" sz="2000" dirty="0"/>
          </a:p>
        </p:txBody>
      </p:sp>
      <p:sp>
        <p:nvSpPr>
          <p:cNvPr id="4" name="Slide Number Placeholder 3"/>
          <p:cNvSpPr>
            <a:spLocks noGrp="1"/>
          </p:cNvSpPr>
          <p:nvPr>
            <p:ph type="sldNum" sz="quarter" idx="12"/>
          </p:nvPr>
        </p:nvSpPr>
        <p:spPr/>
        <p:txBody>
          <a:bodyPr/>
          <a:lstStyle/>
          <a:p>
            <a:fld id="{CDAF3C70-3F06-4597-AE16-5F5EF8F327DE}" type="slidenum">
              <a:rPr lang="en-ZA" smtClean="0"/>
              <a:t>7</a:t>
            </a:fld>
            <a:endParaRPr lang="en-ZA" dirty="0"/>
          </a:p>
        </p:txBody>
      </p:sp>
    </p:spTree>
    <p:extLst>
      <p:ext uri="{BB962C8B-B14F-4D97-AF65-F5344CB8AC3E}">
        <p14:creationId xmlns:p14="http://schemas.microsoft.com/office/powerpoint/2010/main" val="7082062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80528" y="146163"/>
            <a:ext cx="9649072" cy="461665"/>
          </a:xfrm>
          <a:prstGeom prst="rect">
            <a:avLst/>
          </a:prstGeom>
          <a:noFill/>
        </p:spPr>
        <p:txBody>
          <a:bodyPr wrap="square" rtlCol="0">
            <a:spAutoFit/>
          </a:bodyPr>
          <a:lstStyle/>
          <a:p>
            <a:pPr algn="ctr"/>
            <a:r>
              <a:rPr lang="en-US" sz="2400" b="1" dirty="0" smtClean="0">
                <a:solidFill>
                  <a:srgbClr val="006666"/>
                </a:solidFill>
                <a:latin typeface="Arial" panose="020B0604020202020204" pitchFamily="34" charset="0"/>
                <a:cs typeface="Arial" panose="020B0604020202020204" pitchFamily="34" charset="0"/>
              </a:rPr>
              <a:t>LITERATURE REVIEW (Cont..)   </a:t>
            </a: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22972" y="6597352"/>
            <a:ext cx="221036" cy="267570"/>
          </a:xfrm>
          <a:prstGeom prst="rect">
            <a:avLst/>
          </a:prstGeom>
        </p:spPr>
      </p:pic>
      <p:sp>
        <p:nvSpPr>
          <p:cNvPr id="13" name="Content Placeholder 2"/>
          <p:cNvSpPr txBox="1">
            <a:spLocks/>
          </p:cNvSpPr>
          <p:nvPr/>
        </p:nvSpPr>
        <p:spPr bwMode="auto">
          <a:xfrm>
            <a:off x="323528" y="607828"/>
            <a:ext cx="8398296" cy="57014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marL="0" indent="0" algn="just">
              <a:lnSpc>
                <a:spcPct val="150000"/>
              </a:lnSpc>
              <a:spcBef>
                <a:spcPts val="0"/>
              </a:spcBef>
              <a:buFontTx/>
              <a:buNone/>
              <a:defRPr/>
            </a:pPr>
            <a:r>
              <a:rPr lang="en-US" sz="2000" b="1" i="1" dirty="0">
                <a:solidFill>
                  <a:schemeClr val="accent1">
                    <a:lumMod val="25000"/>
                  </a:schemeClr>
                </a:solidFill>
                <a:ea typeface="ＭＳ Ｐゴシック" charset="0"/>
              </a:rPr>
              <a:t>Th</a:t>
            </a:r>
            <a:r>
              <a:rPr lang="en-US" sz="2000" b="1" i="1" dirty="0">
                <a:solidFill>
                  <a:schemeClr val="accent1">
                    <a:lumMod val="25000"/>
                  </a:schemeClr>
                </a:solidFill>
                <a:latin typeface="Arial" panose="020B0604020202020204" pitchFamily="34" charset="0"/>
                <a:ea typeface="ＭＳ Ｐゴシック" charset="0"/>
                <a:cs typeface="Arial" panose="020B0604020202020204" pitchFamily="34" charset="0"/>
              </a:rPr>
              <a:t>e Fourth Industrial Revolution (4IR)</a:t>
            </a:r>
          </a:p>
          <a:p>
            <a:pPr algn="just">
              <a:spcBef>
                <a:spcPts val="0"/>
              </a:spcBef>
              <a:buFont typeface="Wingdings" panose="05000000000000000000" pitchFamily="2" charset="2"/>
              <a:buChar char="§"/>
              <a:defRPr/>
            </a:pPr>
            <a:r>
              <a:rPr lang="en-US" sz="2000" dirty="0">
                <a:latin typeface="Arial" panose="020B0604020202020204" pitchFamily="34" charset="0"/>
                <a:ea typeface="ＭＳ Ｐゴシック" charset="0"/>
                <a:cs typeface="Arial" panose="020B0604020202020204" pitchFamily="34" charset="0"/>
              </a:rPr>
              <a:t>The impact of globalisation has become more evident in recent years. This has resulted in the acceleration of digitization in the work place and life in general. </a:t>
            </a:r>
          </a:p>
          <a:p>
            <a:pPr algn="just">
              <a:spcBef>
                <a:spcPts val="0"/>
              </a:spcBef>
              <a:buFont typeface="Wingdings" panose="05000000000000000000" pitchFamily="2" charset="2"/>
              <a:buChar char="§"/>
              <a:defRPr/>
            </a:pPr>
            <a:r>
              <a:rPr lang="en-US" sz="2000" dirty="0">
                <a:latin typeface="Arial" panose="020B0604020202020204" pitchFamily="34" charset="0"/>
                <a:ea typeface="ＭＳ Ｐゴシック" charset="0"/>
                <a:cs typeface="Arial" panose="020B0604020202020204" pitchFamily="34" charset="0"/>
              </a:rPr>
              <a:t>The introduction of Information Technology (IT) in the workplace has allowed the possibilities of improving internal communication and internal managerial performance which in turn promotes the efficiency and/or quality of services delivered and organisational outputs . </a:t>
            </a:r>
          </a:p>
          <a:p>
            <a:pPr algn="just">
              <a:spcBef>
                <a:spcPts val="0"/>
              </a:spcBef>
              <a:buFont typeface="Wingdings" panose="05000000000000000000" pitchFamily="2" charset="2"/>
              <a:buChar char="§"/>
              <a:defRPr/>
            </a:pPr>
            <a:r>
              <a:rPr lang="en-US" sz="2000" dirty="0">
                <a:latin typeface="Arial" panose="020B0604020202020204" pitchFamily="34" charset="0"/>
                <a:ea typeface="ＭＳ Ｐゴシック" charset="0"/>
                <a:cs typeface="Arial" panose="020B0604020202020204" pitchFamily="34" charset="0"/>
              </a:rPr>
              <a:t>The challenge with the 4IR is whether or not the South African government is ready to embrace and adopt 4IR to its full extent. </a:t>
            </a:r>
          </a:p>
          <a:p>
            <a:pPr algn="just">
              <a:spcBef>
                <a:spcPts val="0"/>
              </a:spcBef>
              <a:buFont typeface="Wingdings" panose="05000000000000000000" pitchFamily="2" charset="2"/>
              <a:buChar char="§"/>
              <a:defRPr/>
            </a:pPr>
            <a:r>
              <a:rPr lang="en-US" sz="2000" dirty="0">
                <a:latin typeface="Arial" panose="020B0604020202020204" pitchFamily="34" charset="0"/>
                <a:ea typeface="ＭＳ Ｐゴシック" charset="0"/>
                <a:cs typeface="Arial" panose="020B0604020202020204" pitchFamily="34" charset="0"/>
              </a:rPr>
              <a:t>In view of the fact that all training and development in the workplace is facilitated by human resource (HR) officials, it is crucial that they work closely with IT specialists and stay abreast of 4IR related developments.</a:t>
            </a:r>
          </a:p>
          <a:p>
            <a:pPr algn="just">
              <a:spcBef>
                <a:spcPts val="0"/>
              </a:spcBef>
              <a:buFont typeface="Wingdings" panose="05000000000000000000" pitchFamily="2" charset="2"/>
              <a:buChar char="§"/>
              <a:defRPr/>
            </a:pPr>
            <a:r>
              <a:rPr lang="en-GB" sz="2000" dirty="0">
                <a:latin typeface="Arial" panose="020B0604020202020204" pitchFamily="34" charset="0"/>
                <a:ea typeface="ＭＳ Ｐゴシック" charset="0"/>
                <a:cs typeface="Arial" panose="020B0604020202020204" pitchFamily="34" charset="0"/>
              </a:rPr>
              <a:t>The concept of 4IR has been embraced by many, however, there are several challenges that have been identified by various researchers .</a:t>
            </a:r>
          </a:p>
          <a:p>
            <a:pPr algn="just">
              <a:spcBef>
                <a:spcPts val="0"/>
              </a:spcBef>
              <a:buFont typeface="Wingdings" panose="05000000000000000000" pitchFamily="2" charset="2"/>
              <a:buChar char="§"/>
              <a:defRPr/>
            </a:pPr>
            <a:endParaRPr lang="en-US" sz="2000" dirty="0">
              <a:ea typeface="ＭＳ Ｐゴシック" charset="0"/>
            </a:endParaRPr>
          </a:p>
          <a:p>
            <a:pPr marL="457200" lvl="1" indent="0" algn="just">
              <a:buNone/>
            </a:pPr>
            <a:endParaRPr lang="en-US" sz="1600" i="1"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CDAF3C70-3F06-4597-AE16-5F5EF8F327DE}" type="slidenum">
              <a:rPr lang="en-ZA" smtClean="0"/>
              <a:t>8</a:t>
            </a:fld>
            <a:endParaRPr lang="en-ZA" dirty="0"/>
          </a:p>
        </p:txBody>
      </p:sp>
    </p:spTree>
    <p:extLst>
      <p:ext uri="{BB962C8B-B14F-4D97-AF65-F5344CB8AC3E}">
        <p14:creationId xmlns:p14="http://schemas.microsoft.com/office/powerpoint/2010/main" val="15443657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0" y="-8272"/>
            <a:ext cx="8964488" cy="1508105"/>
          </a:xfrm>
          <a:prstGeom prst="rect">
            <a:avLst/>
          </a:prstGeom>
          <a:noFill/>
        </p:spPr>
        <p:txBody>
          <a:bodyPr wrap="square" rtlCol="0">
            <a:spAutoFit/>
          </a:bodyPr>
          <a:lstStyle/>
          <a:p>
            <a:pPr algn="ctr">
              <a:lnSpc>
                <a:spcPct val="150000"/>
              </a:lnSpc>
            </a:pPr>
            <a:r>
              <a:rPr lang="en-US" sz="2400" b="1" dirty="0" smtClean="0">
                <a:solidFill>
                  <a:srgbClr val="006666"/>
                </a:solidFill>
                <a:latin typeface="Arial" panose="020B0604020202020204" pitchFamily="34" charset="0"/>
                <a:cs typeface="Arial" panose="020B0604020202020204" pitchFamily="34" charset="0"/>
              </a:rPr>
              <a:t>LITERATURE REVIEW (Cont..) </a:t>
            </a:r>
          </a:p>
          <a:p>
            <a:pPr algn="ctr">
              <a:lnSpc>
                <a:spcPct val="150000"/>
              </a:lnSpc>
            </a:pPr>
            <a:endParaRPr lang="en-US" sz="2400" b="1" dirty="0" smtClean="0">
              <a:solidFill>
                <a:srgbClr val="006666"/>
              </a:solidFill>
              <a:latin typeface="Arial" panose="020B0604020202020204" pitchFamily="34" charset="0"/>
              <a:cs typeface="Arial" panose="020B0604020202020204" pitchFamily="34" charset="0"/>
            </a:endParaRPr>
          </a:p>
          <a:p>
            <a:pPr algn="ctr"/>
            <a:r>
              <a:rPr lang="en-US" sz="2000" b="1" dirty="0" smtClean="0">
                <a:solidFill>
                  <a:srgbClr val="006666"/>
                </a:solidFill>
                <a:latin typeface="Arial" panose="020B0604020202020204" pitchFamily="34" charset="0"/>
                <a:cs typeface="Arial" panose="020B0604020202020204" pitchFamily="34" charset="0"/>
              </a:rPr>
              <a:t>     </a:t>
            </a: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22972" y="6597352"/>
            <a:ext cx="221036" cy="267570"/>
          </a:xfrm>
          <a:prstGeom prst="rect">
            <a:avLst/>
          </a:prstGeom>
        </p:spPr>
      </p:pic>
      <p:sp>
        <p:nvSpPr>
          <p:cNvPr id="13" name="Content Placeholder 2"/>
          <p:cNvSpPr txBox="1">
            <a:spLocks/>
          </p:cNvSpPr>
          <p:nvPr/>
        </p:nvSpPr>
        <p:spPr bwMode="auto">
          <a:xfrm>
            <a:off x="360298" y="868962"/>
            <a:ext cx="8367304" cy="5112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marL="0" indent="0" algn="just">
              <a:spcBef>
                <a:spcPts val="0"/>
              </a:spcBef>
              <a:buFontTx/>
              <a:buNone/>
              <a:defRPr/>
            </a:pPr>
            <a:r>
              <a:rPr lang="en-US" sz="2000" b="1" i="1" dirty="0">
                <a:solidFill>
                  <a:schemeClr val="accent1">
                    <a:lumMod val="25000"/>
                  </a:schemeClr>
                </a:solidFill>
                <a:latin typeface="Arial" panose="020B0604020202020204" pitchFamily="34" charset="0"/>
                <a:ea typeface="ＭＳ Ｐゴシック" charset="0"/>
                <a:cs typeface="Arial" panose="020B0604020202020204" pitchFamily="34" charset="0"/>
              </a:rPr>
              <a:t>The benefits  of 4IR in the Public Service </a:t>
            </a:r>
          </a:p>
          <a:p>
            <a:pPr algn="just">
              <a:spcBef>
                <a:spcPts val="0"/>
              </a:spcBef>
              <a:buFont typeface="Wingdings" panose="05000000000000000000" pitchFamily="2" charset="2"/>
              <a:buChar char="§"/>
              <a:defRPr/>
            </a:pPr>
            <a:r>
              <a:rPr lang="en-US" sz="2000" dirty="0">
                <a:latin typeface="Arial" panose="020B0604020202020204" pitchFamily="34" charset="0"/>
                <a:ea typeface="ＭＳ Ｐゴシック" charset="0"/>
                <a:cs typeface="Arial" panose="020B0604020202020204" pitchFamily="34" charset="0"/>
              </a:rPr>
              <a:t>The process of using information and communication technologies in the Public Service is known as electronic government and it assists to improve internal operations of departments and assists in the rendering of services to the public.</a:t>
            </a:r>
          </a:p>
          <a:p>
            <a:pPr algn="just">
              <a:spcBef>
                <a:spcPts val="0"/>
              </a:spcBef>
              <a:buFont typeface="Wingdings" panose="05000000000000000000" pitchFamily="2" charset="2"/>
              <a:buChar char="§"/>
              <a:defRPr/>
            </a:pPr>
            <a:r>
              <a:rPr lang="en-US" sz="2000" dirty="0">
                <a:latin typeface="Arial" panose="020B0604020202020204" pitchFamily="34" charset="0"/>
                <a:ea typeface="ＭＳ Ｐゴシック" charset="0"/>
                <a:cs typeface="Arial" panose="020B0604020202020204" pitchFamily="34" charset="0"/>
              </a:rPr>
              <a:t>Digitalization also allows for transparency and accountability in the public sector and ensures that government provides quality information and services to all stakeholders in an efficient, convenient and cost effective manner. </a:t>
            </a:r>
          </a:p>
          <a:p>
            <a:pPr algn="just">
              <a:spcBef>
                <a:spcPts val="0"/>
              </a:spcBef>
              <a:buFont typeface="Wingdings" panose="05000000000000000000" pitchFamily="2" charset="2"/>
              <a:buChar char="§"/>
              <a:defRPr/>
            </a:pPr>
            <a:r>
              <a:rPr lang="en-US" sz="2000" dirty="0">
                <a:latin typeface="Arial" panose="020B0604020202020204" pitchFamily="34" charset="0"/>
                <a:ea typeface="ＭＳ Ｐゴシック" charset="0"/>
                <a:cs typeface="Arial" panose="020B0604020202020204" pitchFamily="34" charset="0"/>
              </a:rPr>
              <a:t>For example, in the Healthcare sector, researchers have noted that the use of a well-established electronic medical record (EMR) system improves service delivery among all health care providers.</a:t>
            </a:r>
          </a:p>
          <a:p>
            <a:pPr algn="just">
              <a:spcBef>
                <a:spcPts val="0"/>
              </a:spcBef>
              <a:buFont typeface="Wingdings" panose="05000000000000000000" pitchFamily="2" charset="2"/>
              <a:buChar char="§"/>
              <a:defRPr/>
            </a:pPr>
            <a:r>
              <a:rPr lang="en-US" sz="2000" dirty="0">
                <a:latin typeface="Arial" panose="020B0604020202020204" pitchFamily="34" charset="0"/>
                <a:ea typeface="ＭＳ Ｐゴシック" charset="0"/>
                <a:cs typeface="Arial" panose="020B0604020202020204" pitchFamily="34" charset="0"/>
              </a:rPr>
              <a:t>EMR has the potential to simplify the process of collecting patients’ data in order to improve the overall management of patients. It can also allow laboratory data to be accessible digitally, which will in turn improves the promptness and effective processing of patient management whilst also reducing errors</a:t>
            </a:r>
          </a:p>
          <a:p>
            <a:pPr marL="0" indent="0" algn="just">
              <a:buNone/>
            </a:pPr>
            <a:r>
              <a:rPr lang="en-US" sz="2000" dirty="0" smtClean="0">
                <a:latin typeface="Arial" panose="020B0604020202020204" pitchFamily="34" charset="0"/>
                <a:cs typeface="Arial" panose="020B0604020202020204" pitchFamily="34" charset="0"/>
              </a:rPr>
              <a:t> </a:t>
            </a:r>
            <a:endParaRPr lang="en-US" sz="20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CDAF3C70-3F06-4597-AE16-5F5EF8F327DE}" type="slidenum">
              <a:rPr lang="en-ZA" smtClean="0"/>
              <a:t>9</a:t>
            </a:fld>
            <a:endParaRPr lang="en-ZA" dirty="0"/>
          </a:p>
        </p:txBody>
      </p:sp>
    </p:spTree>
    <p:extLst>
      <p:ext uri="{BB962C8B-B14F-4D97-AF65-F5344CB8AC3E}">
        <p14:creationId xmlns:p14="http://schemas.microsoft.com/office/powerpoint/2010/main" val="285666579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3070</TotalTime>
  <Words>3838</Words>
  <Application>Microsoft Office PowerPoint</Application>
  <PresentationFormat>On-screen Show (4:3)</PresentationFormat>
  <Paragraphs>254</Paragraphs>
  <Slides>33</Slides>
  <Notes>1</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33</vt:i4>
      </vt:variant>
    </vt:vector>
  </HeadingPairs>
  <TitlesOfParts>
    <vt:vector size="45" baseType="lpstr">
      <vt:lpstr>MS PGothic</vt:lpstr>
      <vt:lpstr>MS PGothic</vt:lpstr>
      <vt:lpstr>SimSun</vt:lpstr>
      <vt:lpstr>Arial</vt:lpstr>
      <vt:lpstr>Berlin Sans FB Demi</vt:lpstr>
      <vt:lpstr>Calibri</vt:lpstr>
      <vt:lpstr>Calibri Light</vt:lpstr>
      <vt:lpstr>Symbol</vt:lpstr>
      <vt:lpstr>Times New Roman</vt:lpstr>
      <vt:lpstr>Wingdings</vt:lpstr>
      <vt:lpstr>Office Theme</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Thabiso Masia</dc:creator>
  <cp:lastModifiedBy>Pontso Sehahabane</cp:lastModifiedBy>
  <cp:revision>270</cp:revision>
  <cp:lastPrinted>2019-11-08T12:35:07Z</cp:lastPrinted>
  <dcterms:created xsi:type="dcterms:W3CDTF">2018-10-23T09:11:45Z</dcterms:created>
  <dcterms:modified xsi:type="dcterms:W3CDTF">2021-05-18T08:18:06Z</dcterms:modified>
</cp:coreProperties>
</file>