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6" r:id="rId2"/>
  </p:sldMasterIdLst>
  <p:notesMasterIdLst>
    <p:notesMasterId r:id="rId38"/>
  </p:notesMasterIdLst>
  <p:handoutMasterIdLst>
    <p:handoutMasterId r:id="rId39"/>
  </p:handoutMasterIdLst>
  <p:sldIdLst>
    <p:sldId id="447" r:id="rId3"/>
    <p:sldId id="617" r:id="rId4"/>
    <p:sldId id="618" r:id="rId5"/>
    <p:sldId id="619" r:id="rId6"/>
    <p:sldId id="549" r:id="rId7"/>
    <p:sldId id="522" r:id="rId8"/>
    <p:sldId id="615" r:id="rId9"/>
    <p:sldId id="610" r:id="rId10"/>
    <p:sldId id="611" r:id="rId11"/>
    <p:sldId id="612" r:id="rId12"/>
    <p:sldId id="614" r:id="rId13"/>
    <p:sldId id="601" r:id="rId14"/>
    <p:sldId id="585" r:id="rId15"/>
    <p:sldId id="596" r:id="rId16"/>
    <p:sldId id="620" r:id="rId17"/>
    <p:sldId id="597" r:id="rId18"/>
    <p:sldId id="598" r:id="rId19"/>
    <p:sldId id="599" r:id="rId20"/>
    <p:sldId id="600" r:id="rId21"/>
    <p:sldId id="502" r:id="rId22"/>
    <p:sldId id="622" r:id="rId23"/>
    <p:sldId id="623" r:id="rId24"/>
    <p:sldId id="624" r:id="rId25"/>
    <p:sldId id="625" r:id="rId26"/>
    <p:sldId id="626" r:id="rId27"/>
    <p:sldId id="627" r:id="rId28"/>
    <p:sldId id="628" r:id="rId29"/>
    <p:sldId id="629" r:id="rId30"/>
    <p:sldId id="538" r:id="rId31"/>
    <p:sldId id="511" r:id="rId32"/>
    <p:sldId id="513" r:id="rId33"/>
    <p:sldId id="539" r:id="rId34"/>
    <p:sldId id="616" r:id="rId35"/>
    <p:sldId id="634" r:id="rId36"/>
    <p:sldId id="483" r:id="rId37"/>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FF0000"/>
    <a:srgbClr val="AAAAAA"/>
    <a:srgbClr val="B619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89" autoAdjust="0"/>
    <p:restoredTop sz="94959" autoAdjust="0"/>
  </p:normalViewPr>
  <p:slideViewPr>
    <p:cSldViewPr>
      <p:cViewPr varScale="1">
        <p:scale>
          <a:sx n="43" d="100"/>
          <a:sy n="43" d="100"/>
        </p:scale>
        <p:origin x="992" y="20"/>
      </p:cViewPr>
      <p:guideLst>
        <p:guide orient="horz" pos="2160"/>
        <p:guide pos="2880"/>
      </p:guideLst>
    </p:cSldViewPr>
  </p:slideViewPr>
  <p:outlineViewPr>
    <p:cViewPr>
      <p:scale>
        <a:sx n="33" d="100"/>
        <a:sy n="33" d="100"/>
      </p:scale>
      <p:origin x="0" y="-2937"/>
    </p:cViewPr>
  </p:outlineViewPr>
  <p:notesTextViewPr>
    <p:cViewPr>
      <p:scale>
        <a:sx n="1" d="1"/>
        <a:sy n="1" d="1"/>
      </p:scale>
      <p:origin x="0" y="0"/>
    </p:cViewPr>
  </p:notesTextViewPr>
  <p:sorterViewPr>
    <p:cViewPr>
      <p:scale>
        <a:sx n="118" d="100"/>
        <a:sy n="118" d="100"/>
      </p:scale>
      <p:origin x="0" y="-2031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27E72F-B140-4640-8A1B-5367C4A23446}" type="doc">
      <dgm:prSet loTypeId="urn:microsoft.com/office/officeart/2005/8/layout/cycle7" loCatId="cycle" qsTypeId="urn:microsoft.com/office/officeart/2005/8/quickstyle/simple1" qsCatId="simple" csTypeId="urn:microsoft.com/office/officeart/2005/8/colors/colorful1" csCatId="colorful" phldr="1"/>
      <dgm:spPr/>
      <dgm:t>
        <a:bodyPr/>
        <a:lstStyle/>
        <a:p>
          <a:endParaRPr lang="en-US"/>
        </a:p>
      </dgm:t>
    </dgm:pt>
    <dgm:pt modelId="{075FBF8B-024A-4949-A1A8-667740372C52}">
      <dgm:prSet phldrT="[Text]" custT="1"/>
      <dgm:spPr/>
      <dgm:t>
        <a:bodyPr/>
        <a:lstStyle/>
        <a:p>
          <a:r>
            <a:rPr lang="en-US" sz="1200" dirty="0" smtClean="0">
              <a:latin typeface="Tahoma" panose="020B0604030504040204" pitchFamily="34" charset="0"/>
              <a:ea typeface="Tahoma" panose="020B0604030504040204" pitchFamily="34" charset="0"/>
              <a:cs typeface="Tahoma" panose="020B0604030504040204" pitchFamily="34" charset="0"/>
            </a:rPr>
            <a:t>Professionalism (Individual) </a:t>
          </a:r>
          <a:endParaRPr lang="en-US" sz="1200" dirty="0">
            <a:latin typeface="Tahoma" panose="020B0604030504040204" pitchFamily="34" charset="0"/>
            <a:ea typeface="Tahoma" panose="020B0604030504040204" pitchFamily="34" charset="0"/>
            <a:cs typeface="Tahoma" panose="020B0604030504040204" pitchFamily="34" charset="0"/>
          </a:endParaRPr>
        </a:p>
      </dgm:t>
    </dgm:pt>
    <dgm:pt modelId="{D951217C-60FB-4F84-ABDA-05C629DCEBE9}" type="parTrans" cxnId="{EB038971-63BF-448A-A299-144015B0E62B}">
      <dgm:prSet/>
      <dgm:spPr/>
      <dgm:t>
        <a:bodyPr/>
        <a:lstStyle/>
        <a:p>
          <a:endParaRPr lang="en-US" sz="1200">
            <a:latin typeface="Tahoma" panose="020B0604030504040204" pitchFamily="34" charset="0"/>
            <a:ea typeface="Tahoma" panose="020B0604030504040204" pitchFamily="34" charset="0"/>
            <a:cs typeface="Tahoma" panose="020B0604030504040204" pitchFamily="34" charset="0"/>
          </a:endParaRPr>
        </a:p>
      </dgm:t>
    </dgm:pt>
    <dgm:pt modelId="{F4A3384C-D95A-4DBA-9BEC-B5ADBC262CD8}" type="sibTrans" cxnId="{EB038971-63BF-448A-A299-144015B0E62B}">
      <dgm:prSet custT="1"/>
      <dgm:spPr/>
      <dgm:t>
        <a:bodyPr/>
        <a:lstStyle/>
        <a:p>
          <a:endParaRPr lang="en-US" sz="1200">
            <a:latin typeface="Tahoma" panose="020B0604030504040204" pitchFamily="34" charset="0"/>
            <a:ea typeface="Tahoma" panose="020B0604030504040204" pitchFamily="34" charset="0"/>
            <a:cs typeface="Tahoma" panose="020B0604030504040204" pitchFamily="34" charset="0"/>
          </a:endParaRPr>
        </a:p>
      </dgm:t>
    </dgm:pt>
    <dgm:pt modelId="{8B9B2ED9-CE5F-4276-9C9A-BBDDD8807162}">
      <dgm:prSet phldrT="[Text]" custT="1"/>
      <dgm:spPr/>
      <dgm:t>
        <a:bodyPr/>
        <a:lstStyle/>
        <a:p>
          <a:r>
            <a:rPr lang="en-US" sz="1200" dirty="0" smtClean="0">
              <a:latin typeface="Tahoma" panose="020B0604030504040204" pitchFamily="34" charset="0"/>
              <a:ea typeface="Tahoma" panose="020B0604030504040204" pitchFamily="34" charset="0"/>
              <a:cs typeface="Tahoma" panose="020B0604030504040204" pitchFamily="34" charset="0"/>
            </a:rPr>
            <a:t>Professionalisation (Sector)</a:t>
          </a:r>
          <a:endParaRPr lang="en-US" sz="1200" dirty="0">
            <a:latin typeface="Tahoma" panose="020B0604030504040204" pitchFamily="34" charset="0"/>
            <a:ea typeface="Tahoma" panose="020B0604030504040204" pitchFamily="34" charset="0"/>
            <a:cs typeface="Tahoma" panose="020B0604030504040204" pitchFamily="34" charset="0"/>
          </a:endParaRPr>
        </a:p>
      </dgm:t>
    </dgm:pt>
    <dgm:pt modelId="{19BE40EC-355E-4A6C-AFEF-9491923B8970}" type="parTrans" cxnId="{BE61F889-9094-43A8-981D-FA795C8901E7}">
      <dgm:prSet/>
      <dgm:spPr/>
      <dgm:t>
        <a:bodyPr/>
        <a:lstStyle/>
        <a:p>
          <a:endParaRPr lang="en-US" sz="1200">
            <a:latin typeface="Tahoma" panose="020B0604030504040204" pitchFamily="34" charset="0"/>
            <a:ea typeface="Tahoma" panose="020B0604030504040204" pitchFamily="34" charset="0"/>
            <a:cs typeface="Tahoma" panose="020B0604030504040204" pitchFamily="34" charset="0"/>
          </a:endParaRPr>
        </a:p>
      </dgm:t>
    </dgm:pt>
    <dgm:pt modelId="{BE49BBF9-6CFF-4E13-89EC-20DA040F82D1}" type="sibTrans" cxnId="{BE61F889-9094-43A8-981D-FA795C8901E7}">
      <dgm:prSet custT="1"/>
      <dgm:spPr/>
      <dgm:t>
        <a:bodyPr/>
        <a:lstStyle/>
        <a:p>
          <a:endParaRPr lang="en-US" sz="1200">
            <a:latin typeface="Tahoma" panose="020B0604030504040204" pitchFamily="34" charset="0"/>
            <a:ea typeface="Tahoma" panose="020B0604030504040204" pitchFamily="34" charset="0"/>
            <a:cs typeface="Tahoma" panose="020B0604030504040204" pitchFamily="34" charset="0"/>
          </a:endParaRPr>
        </a:p>
      </dgm:t>
    </dgm:pt>
    <dgm:pt modelId="{DC21D27B-440D-41D2-920E-D10BB971B5E0}">
      <dgm:prSet phldrT="[Text]" custT="1"/>
      <dgm:spPr/>
      <dgm:t>
        <a:bodyPr/>
        <a:lstStyle/>
        <a:p>
          <a:r>
            <a:rPr lang="en-US" sz="1200" dirty="0" smtClean="0">
              <a:latin typeface="Tahoma" panose="020B0604030504040204" pitchFamily="34" charset="0"/>
              <a:ea typeface="Tahoma" panose="020B0604030504040204" pitchFamily="34" charset="0"/>
              <a:cs typeface="Tahoma" panose="020B0604030504040204" pitchFamily="34" charset="0"/>
            </a:rPr>
            <a:t>Profession (Discipline)</a:t>
          </a:r>
          <a:endParaRPr lang="en-US" sz="1200" dirty="0">
            <a:latin typeface="Tahoma" panose="020B0604030504040204" pitchFamily="34" charset="0"/>
            <a:ea typeface="Tahoma" panose="020B0604030504040204" pitchFamily="34" charset="0"/>
            <a:cs typeface="Tahoma" panose="020B0604030504040204" pitchFamily="34" charset="0"/>
          </a:endParaRPr>
        </a:p>
      </dgm:t>
    </dgm:pt>
    <dgm:pt modelId="{8EF95DC7-0FB9-42AC-B9B4-62C29E6EC8CF}" type="parTrans" cxnId="{A5197455-C9AE-431F-AA88-E16D90BBAD42}">
      <dgm:prSet/>
      <dgm:spPr/>
      <dgm:t>
        <a:bodyPr/>
        <a:lstStyle/>
        <a:p>
          <a:endParaRPr lang="en-US" sz="1200">
            <a:latin typeface="Tahoma" panose="020B0604030504040204" pitchFamily="34" charset="0"/>
            <a:ea typeface="Tahoma" panose="020B0604030504040204" pitchFamily="34" charset="0"/>
            <a:cs typeface="Tahoma" panose="020B0604030504040204" pitchFamily="34" charset="0"/>
          </a:endParaRPr>
        </a:p>
      </dgm:t>
    </dgm:pt>
    <dgm:pt modelId="{96C50599-5E71-4FAB-ADB4-31A62EB9BE45}" type="sibTrans" cxnId="{A5197455-C9AE-431F-AA88-E16D90BBAD42}">
      <dgm:prSet custT="1"/>
      <dgm:spPr/>
      <dgm:t>
        <a:bodyPr/>
        <a:lstStyle/>
        <a:p>
          <a:endParaRPr lang="en-US" sz="1200">
            <a:latin typeface="Tahoma" panose="020B0604030504040204" pitchFamily="34" charset="0"/>
            <a:ea typeface="Tahoma" panose="020B0604030504040204" pitchFamily="34" charset="0"/>
            <a:cs typeface="Tahoma" panose="020B0604030504040204" pitchFamily="34" charset="0"/>
          </a:endParaRPr>
        </a:p>
      </dgm:t>
    </dgm:pt>
    <dgm:pt modelId="{B47755C5-4C57-491C-89A7-6A76B7238E85}" type="pres">
      <dgm:prSet presAssocID="{2327E72F-B140-4640-8A1B-5367C4A23446}" presName="Name0" presStyleCnt="0">
        <dgm:presLayoutVars>
          <dgm:dir/>
          <dgm:resizeHandles val="exact"/>
        </dgm:presLayoutVars>
      </dgm:prSet>
      <dgm:spPr/>
      <dgm:t>
        <a:bodyPr/>
        <a:lstStyle/>
        <a:p>
          <a:endParaRPr lang="en-US"/>
        </a:p>
      </dgm:t>
    </dgm:pt>
    <dgm:pt modelId="{84C20BD8-A3E8-4653-9D9E-9E0CEA38D050}" type="pres">
      <dgm:prSet presAssocID="{075FBF8B-024A-4949-A1A8-667740372C52}" presName="node" presStyleLbl="node1" presStyleIdx="0" presStyleCnt="3">
        <dgm:presLayoutVars>
          <dgm:bulletEnabled val="1"/>
        </dgm:presLayoutVars>
      </dgm:prSet>
      <dgm:spPr/>
      <dgm:t>
        <a:bodyPr/>
        <a:lstStyle/>
        <a:p>
          <a:endParaRPr lang="en-US"/>
        </a:p>
      </dgm:t>
    </dgm:pt>
    <dgm:pt modelId="{EC733984-56B9-4969-9A7C-CFA6A428B6B9}" type="pres">
      <dgm:prSet presAssocID="{F4A3384C-D95A-4DBA-9BEC-B5ADBC262CD8}" presName="sibTrans" presStyleLbl="sibTrans2D1" presStyleIdx="0" presStyleCnt="3"/>
      <dgm:spPr/>
      <dgm:t>
        <a:bodyPr/>
        <a:lstStyle/>
        <a:p>
          <a:endParaRPr lang="en-US"/>
        </a:p>
      </dgm:t>
    </dgm:pt>
    <dgm:pt modelId="{BE796E05-7B40-4D41-8914-F350B318AD09}" type="pres">
      <dgm:prSet presAssocID="{F4A3384C-D95A-4DBA-9BEC-B5ADBC262CD8}" presName="connectorText" presStyleLbl="sibTrans2D1" presStyleIdx="0" presStyleCnt="3"/>
      <dgm:spPr/>
      <dgm:t>
        <a:bodyPr/>
        <a:lstStyle/>
        <a:p>
          <a:endParaRPr lang="en-US"/>
        </a:p>
      </dgm:t>
    </dgm:pt>
    <dgm:pt modelId="{B6BFE74D-31FE-46EC-80D0-D8D3C1258F2E}" type="pres">
      <dgm:prSet presAssocID="{8B9B2ED9-CE5F-4276-9C9A-BBDDD8807162}" presName="node" presStyleLbl="node1" presStyleIdx="1" presStyleCnt="3">
        <dgm:presLayoutVars>
          <dgm:bulletEnabled val="1"/>
        </dgm:presLayoutVars>
      </dgm:prSet>
      <dgm:spPr/>
      <dgm:t>
        <a:bodyPr/>
        <a:lstStyle/>
        <a:p>
          <a:endParaRPr lang="en-US"/>
        </a:p>
      </dgm:t>
    </dgm:pt>
    <dgm:pt modelId="{A016D7CE-B2EF-4305-8FF8-85F6E3145A37}" type="pres">
      <dgm:prSet presAssocID="{BE49BBF9-6CFF-4E13-89EC-20DA040F82D1}" presName="sibTrans" presStyleLbl="sibTrans2D1" presStyleIdx="1" presStyleCnt="3"/>
      <dgm:spPr/>
      <dgm:t>
        <a:bodyPr/>
        <a:lstStyle/>
        <a:p>
          <a:endParaRPr lang="en-US"/>
        </a:p>
      </dgm:t>
    </dgm:pt>
    <dgm:pt modelId="{6A8E4137-617B-4563-B5C7-CBE64CAB26E0}" type="pres">
      <dgm:prSet presAssocID="{BE49BBF9-6CFF-4E13-89EC-20DA040F82D1}" presName="connectorText" presStyleLbl="sibTrans2D1" presStyleIdx="1" presStyleCnt="3"/>
      <dgm:spPr/>
      <dgm:t>
        <a:bodyPr/>
        <a:lstStyle/>
        <a:p>
          <a:endParaRPr lang="en-US"/>
        </a:p>
      </dgm:t>
    </dgm:pt>
    <dgm:pt modelId="{D7F2E923-F294-446A-B560-31F869A8B961}" type="pres">
      <dgm:prSet presAssocID="{DC21D27B-440D-41D2-920E-D10BB971B5E0}" presName="node" presStyleLbl="node1" presStyleIdx="2" presStyleCnt="3">
        <dgm:presLayoutVars>
          <dgm:bulletEnabled val="1"/>
        </dgm:presLayoutVars>
      </dgm:prSet>
      <dgm:spPr/>
      <dgm:t>
        <a:bodyPr/>
        <a:lstStyle/>
        <a:p>
          <a:endParaRPr lang="en-US"/>
        </a:p>
      </dgm:t>
    </dgm:pt>
    <dgm:pt modelId="{AC6E5BC7-305B-459F-A9A1-5AA96E4BFFF9}" type="pres">
      <dgm:prSet presAssocID="{96C50599-5E71-4FAB-ADB4-31A62EB9BE45}" presName="sibTrans" presStyleLbl="sibTrans2D1" presStyleIdx="2" presStyleCnt="3"/>
      <dgm:spPr/>
      <dgm:t>
        <a:bodyPr/>
        <a:lstStyle/>
        <a:p>
          <a:endParaRPr lang="en-US"/>
        </a:p>
      </dgm:t>
    </dgm:pt>
    <dgm:pt modelId="{0E581691-12B9-4A48-9E12-9004743A112C}" type="pres">
      <dgm:prSet presAssocID="{96C50599-5E71-4FAB-ADB4-31A62EB9BE45}" presName="connectorText" presStyleLbl="sibTrans2D1" presStyleIdx="2" presStyleCnt="3"/>
      <dgm:spPr/>
      <dgm:t>
        <a:bodyPr/>
        <a:lstStyle/>
        <a:p>
          <a:endParaRPr lang="en-US"/>
        </a:p>
      </dgm:t>
    </dgm:pt>
  </dgm:ptLst>
  <dgm:cxnLst>
    <dgm:cxn modelId="{A5197455-C9AE-431F-AA88-E16D90BBAD42}" srcId="{2327E72F-B140-4640-8A1B-5367C4A23446}" destId="{DC21D27B-440D-41D2-920E-D10BB971B5E0}" srcOrd="2" destOrd="0" parTransId="{8EF95DC7-0FB9-42AC-B9B4-62C29E6EC8CF}" sibTransId="{96C50599-5E71-4FAB-ADB4-31A62EB9BE45}"/>
    <dgm:cxn modelId="{BE61F889-9094-43A8-981D-FA795C8901E7}" srcId="{2327E72F-B140-4640-8A1B-5367C4A23446}" destId="{8B9B2ED9-CE5F-4276-9C9A-BBDDD8807162}" srcOrd="1" destOrd="0" parTransId="{19BE40EC-355E-4A6C-AFEF-9491923B8970}" sibTransId="{BE49BBF9-6CFF-4E13-89EC-20DA040F82D1}"/>
    <dgm:cxn modelId="{7303F8AC-0C1B-466D-AAAA-02EB85DC7771}" type="presOf" srcId="{96C50599-5E71-4FAB-ADB4-31A62EB9BE45}" destId="{0E581691-12B9-4A48-9E12-9004743A112C}" srcOrd="1" destOrd="0" presId="urn:microsoft.com/office/officeart/2005/8/layout/cycle7"/>
    <dgm:cxn modelId="{B7222D66-3318-4F5D-829F-85B48D649457}" type="presOf" srcId="{8B9B2ED9-CE5F-4276-9C9A-BBDDD8807162}" destId="{B6BFE74D-31FE-46EC-80D0-D8D3C1258F2E}" srcOrd="0" destOrd="0" presId="urn:microsoft.com/office/officeart/2005/8/layout/cycle7"/>
    <dgm:cxn modelId="{04BE49AB-2020-4A56-9FBD-45BE91535A9A}" type="presOf" srcId="{DC21D27B-440D-41D2-920E-D10BB971B5E0}" destId="{D7F2E923-F294-446A-B560-31F869A8B961}" srcOrd="0" destOrd="0" presId="urn:microsoft.com/office/officeart/2005/8/layout/cycle7"/>
    <dgm:cxn modelId="{1896A29A-078E-4C8E-B0E7-248B59305613}" type="presOf" srcId="{2327E72F-B140-4640-8A1B-5367C4A23446}" destId="{B47755C5-4C57-491C-89A7-6A76B7238E85}" srcOrd="0" destOrd="0" presId="urn:microsoft.com/office/officeart/2005/8/layout/cycle7"/>
    <dgm:cxn modelId="{BEC4931B-BE35-493F-9F2B-D3F9E3F2917C}" type="presOf" srcId="{F4A3384C-D95A-4DBA-9BEC-B5ADBC262CD8}" destId="{BE796E05-7B40-4D41-8914-F350B318AD09}" srcOrd="1" destOrd="0" presId="urn:microsoft.com/office/officeart/2005/8/layout/cycle7"/>
    <dgm:cxn modelId="{7BA44873-AA0C-425B-8D78-21DC4DD9321F}" type="presOf" srcId="{F4A3384C-D95A-4DBA-9BEC-B5ADBC262CD8}" destId="{EC733984-56B9-4969-9A7C-CFA6A428B6B9}" srcOrd="0" destOrd="0" presId="urn:microsoft.com/office/officeart/2005/8/layout/cycle7"/>
    <dgm:cxn modelId="{AA965DF8-3AFD-474E-B65B-925064A6C20F}" type="presOf" srcId="{BE49BBF9-6CFF-4E13-89EC-20DA040F82D1}" destId="{A016D7CE-B2EF-4305-8FF8-85F6E3145A37}" srcOrd="0" destOrd="0" presId="urn:microsoft.com/office/officeart/2005/8/layout/cycle7"/>
    <dgm:cxn modelId="{EB038971-63BF-448A-A299-144015B0E62B}" srcId="{2327E72F-B140-4640-8A1B-5367C4A23446}" destId="{075FBF8B-024A-4949-A1A8-667740372C52}" srcOrd="0" destOrd="0" parTransId="{D951217C-60FB-4F84-ABDA-05C629DCEBE9}" sibTransId="{F4A3384C-D95A-4DBA-9BEC-B5ADBC262CD8}"/>
    <dgm:cxn modelId="{F5C4303D-CA68-4979-8E2E-158659B9DFC7}" type="presOf" srcId="{075FBF8B-024A-4949-A1A8-667740372C52}" destId="{84C20BD8-A3E8-4653-9D9E-9E0CEA38D050}" srcOrd="0" destOrd="0" presId="urn:microsoft.com/office/officeart/2005/8/layout/cycle7"/>
    <dgm:cxn modelId="{2726D5C2-BC9D-44E8-AAEC-2232DC985B9D}" type="presOf" srcId="{96C50599-5E71-4FAB-ADB4-31A62EB9BE45}" destId="{AC6E5BC7-305B-459F-A9A1-5AA96E4BFFF9}" srcOrd="0" destOrd="0" presId="urn:microsoft.com/office/officeart/2005/8/layout/cycle7"/>
    <dgm:cxn modelId="{02A27EB1-E6E3-4E94-ABCD-710D9466F1FD}" type="presOf" srcId="{BE49BBF9-6CFF-4E13-89EC-20DA040F82D1}" destId="{6A8E4137-617B-4563-B5C7-CBE64CAB26E0}" srcOrd="1" destOrd="0" presId="urn:microsoft.com/office/officeart/2005/8/layout/cycle7"/>
    <dgm:cxn modelId="{7CEC6FC7-6124-4D6E-9DF8-E75D456A83C0}" type="presParOf" srcId="{B47755C5-4C57-491C-89A7-6A76B7238E85}" destId="{84C20BD8-A3E8-4653-9D9E-9E0CEA38D050}" srcOrd="0" destOrd="0" presId="urn:microsoft.com/office/officeart/2005/8/layout/cycle7"/>
    <dgm:cxn modelId="{E6188332-4EE7-448C-9B4E-904FD79E267E}" type="presParOf" srcId="{B47755C5-4C57-491C-89A7-6A76B7238E85}" destId="{EC733984-56B9-4969-9A7C-CFA6A428B6B9}" srcOrd="1" destOrd="0" presId="urn:microsoft.com/office/officeart/2005/8/layout/cycle7"/>
    <dgm:cxn modelId="{B1D6B024-A233-4834-8742-E0642144F0DB}" type="presParOf" srcId="{EC733984-56B9-4969-9A7C-CFA6A428B6B9}" destId="{BE796E05-7B40-4D41-8914-F350B318AD09}" srcOrd="0" destOrd="0" presId="urn:microsoft.com/office/officeart/2005/8/layout/cycle7"/>
    <dgm:cxn modelId="{E8D49E26-D203-4711-8611-F5058A08323D}" type="presParOf" srcId="{B47755C5-4C57-491C-89A7-6A76B7238E85}" destId="{B6BFE74D-31FE-46EC-80D0-D8D3C1258F2E}" srcOrd="2" destOrd="0" presId="urn:microsoft.com/office/officeart/2005/8/layout/cycle7"/>
    <dgm:cxn modelId="{97871A9F-F579-4CA2-96B1-3634282FBF6B}" type="presParOf" srcId="{B47755C5-4C57-491C-89A7-6A76B7238E85}" destId="{A016D7CE-B2EF-4305-8FF8-85F6E3145A37}" srcOrd="3" destOrd="0" presId="urn:microsoft.com/office/officeart/2005/8/layout/cycle7"/>
    <dgm:cxn modelId="{410D6F8A-F909-438E-A04F-B16BE40B0B81}" type="presParOf" srcId="{A016D7CE-B2EF-4305-8FF8-85F6E3145A37}" destId="{6A8E4137-617B-4563-B5C7-CBE64CAB26E0}" srcOrd="0" destOrd="0" presId="urn:microsoft.com/office/officeart/2005/8/layout/cycle7"/>
    <dgm:cxn modelId="{37C3FC19-CF8A-4C75-BE0B-7F46B727EC89}" type="presParOf" srcId="{B47755C5-4C57-491C-89A7-6A76B7238E85}" destId="{D7F2E923-F294-446A-B560-31F869A8B961}" srcOrd="4" destOrd="0" presId="urn:microsoft.com/office/officeart/2005/8/layout/cycle7"/>
    <dgm:cxn modelId="{0C19673E-19CF-4850-8B96-C5AD14F78D73}" type="presParOf" srcId="{B47755C5-4C57-491C-89A7-6A76B7238E85}" destId="{AC6E5BC7-305B-459F-A9A1-5AA96E4BFFF9}" srcOrd="5" destOrd="0" presId="urn:microsoft.com/office/officeart/2005/8/layout/cycle7"/>
    <dgm:cxn modelId="{E81B0B5D-AC73-43E9-8529-6D4616B7FF12}" type="presParOf" srcId="{AC6E5BC7-305B-459F-A9A1-5AA96E4BFFF9}" destId="{0E581691-12B9-4A48-9E12-9004743A112C}" srcOrd="0" destOrd="0" presId="urn:microsoft.com/office/officeart/2005/8/layout/cycle7"/>
  </dgm:cxnLst>
  <dgm:bg/>
  <dgm:whole>
    <a:ln>
      <a:solidFill>
        <a:schemeClr val="bg1">
          <a:lumMod val="5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2C5FBD-22CF-4151-A3B9-4CB45A06C83A}" type="doc">
      <dgm:prSet loTypeId="urn:microsoft.com/office/officeart/2009/3/layout/StepUpProcess" loCatId="process" qsTypeId="urn:microsoft.com/office/officeart/2005/8/quickstyle/simple5" qsCatId="simple" csTypeId="urn:microsoft.com/office/officeart/2005/8/colors/colorful4" csCatId="colorful" phldr="1"/>
      <dgm:spPr/>
      <dgm:t>
        <a:bodyPr/>
        <a:lstStyle/>
        <a:p>
          <a:endParaRPr lang="en-US"/>
        </a:p>
      </dgm:t>
    </dgm:pt>
    <dgm:pt modelId="{702416CE-C7ED-4E23-8D21-ED0C7870C3D3}">
      <dgm:prSet phldrT="[Text]"/>
      <dgm:spPr/>
      <dgm:t>
        <a:bodyPr/>
        <a:lstStyle/>
        <a:p>
          <a:r>
            <a:rPr lang="en-US" dirty="0" smtClean="0">
              <a:solidFill>
                <a:srgbClr val="7030A0"/>
              </a:solidFill>
              <a:latin typeface="Tahoma" panose="020B0604030504040204" pitchFamily="34" charset="0"/>
              <a:ea typeface="Tahoma" panose="020B0604030504040204" pitchFamily="34" charset="0"/>
              <a:cs typeface="Tahoma" panose="020B0604030504040204" pitchFamily="34" charset="0"/>
            </a:rPr>
            <a:t>Pre-entry, Recruitment &amp; Selection</a:t>
          </a:r>
          <a:endParaRPr lang="en-US" dirty="0">
            <a:solidFill>
              <a:srgbClr val="7030A0"/>
            </a:solidFill>
            <a:latin typeface="Tahoma" panose="020B0604030504040204" pitchFamily="34" charset="0"/>
            <a:ea typeface="Tahoma" panose="020B0604030504040204" pitchFamily="34" charset="0"/>
            <a:cs typeface="Tahoma" panose="020B0604030504040204" pitchFamily="34" charset="0"/>
          </a:endParaRPr>
        </a:p>
      </dgm:t>
    </dgm:pt>
    <dgm:pt modelId="{3228B989-97DF-4602-B51D-E054A949802D}" type="parTrans" cxnId="{4F265C7A-83D7-4786-AC23-4ED58FCFCAE0}">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F07D0964-A5C1-4DE6-B653-44FFC77CB804}" type="sibTrans" cxnId="{4F265C7A-83D7-4786-AC23-4ED58FCFCAE0}">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DDB39D8A-86EF-4EED-9117-C63528DA0149}">
      <dgm:prSet phldrT="[Text]"/>
      <dgm:spPr/>
      <dgm:t>
        <a:bodyPr/>
        <a:lstStyle/>
        <a:p>
          <a:r>
            <a:rPr lang="en-US" dirty="0" smtClean="0">
              <a:solidFill>
                <a:schemeClr val="accent4">
                  <a:lumMod val="50000"/>
                </a:schemeClr>
              </a:solidFill>
              <a:latin typeface="Tahoma" panose="020B0604030504040204" pitchFamily="34" charset="0"/>
              <a:ea typeface="Tahoma" panose="020B0604030504040204" pitchFamily="34" charset="0"/>
              <a:cs typeface="Tahoma" panose="020B0604030504040204" pitchFamily="34" charset="0"/>
            </a:rPr>
            <a:t>Induction and Onboarding</a:t>
          </a:r>
          <a:endParaRPr lang="en-US" dirty="0">
            <a:solidFill>
              <a:schemeClr val="accent4">
                <a:lumMod val="50000"/>
              </a:schemeClr>
            </a:solidFill>
            <a:latin typeface="Tahoma" panose="020B0604030504040204" pitchFamily="34" charset="0"/>
            <a:ea typeface="Tahoma" panose="020B0604030504040204" pitchFamily="34" charset="0"/>
            <a:cs typeface="Tahoma" panose="020B0604030504040204" pitchFamily="34" charset="0"/>
          </a:endParaRPr>
        </a:p>
      </dgm:t>
    </dgm:pt>
    <dgm:pt modelId="{E61B6FAD-C4DB-4C00-BC13-0F3BC2ED4903}" type="parTrans" cxnId="{8A816AB3-3CAC-451C-9FC4-8705602572FA}">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1B1A6E87-1E5D-475B-AC20-519618FA51B5}" type="sibTrans" cxnId="{8A816AB3-3CAC-451C-9FC4-8705602572FA}">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198AF60E-C260-4E05-B448-4F8C7DB0B1A0}">
      <dgm:prSet phldrT="[Text]"/>
      <dgm:spPr/>
      <dgm:t>
        <a:bodyPr/>
        <a:lstStyle/>
        <a:p>
          <a:r>
            <a:rPr lang="en-US" dirty="0" smtClean="0">
              <a:solidFill>
                <a:srgbClr val="002060"/>
              </a:solidFill>
              <a:latin typeface="Tahoma" panose="020B0604030504040204" pitchFamily="34" charset="0"/>
              <a:ea typeface="Tahoma" panose="020B0604030504040204" pitchFamily="34" charset="0"/>
              <a:cs typeface="Tahoma" panose="020B0604030504040204" pitchFamily="34" charset="0"/>
            </a:rPr>
            <a:t>Planning &amp; Performance Management</a:t>
          </a:r>
          <a:endParaRPr lang="en-US" dirty="0">
            <a:solidFill>
              <a:srgbClr val="002060"/>
            </a:solidFill>
            <a:latin typeface="Tahoma" panose="020B0604030504040204" pitchFamily="34" charset="0"/>
            <a:ea typeface="Tahoma" panose="020B0604030504040204" pitchFamily="34" charset="0"/>
            <a:cs typeface="Tahoma" panose="020B0604030504040204" pitchFamily="34" charset="0"/>
          </a:endParaRPr>
        </a:p>
      </dgm:t>
    </dgm:pt>
    <dgm:pt modelId="{CD963135-A27D-4294-BD02-FE321EBFE4A9}" type="parTrans" cxnId="{DFCFD8A2-C6FC-4491-A7F9-E94CE85590D1}">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D37E77D4-1ACE-4333-B127-F1765C62354F}" type="sibTrans" cxnId="{DFCFD8A2-C6FC-4491-A7F9-E94CE85590D1}">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AB475EE1-1168-4890-94B9-D53F0D4A5283}">
      <dgm:prSet phldrT="[Text]"/>
      <dgm:spPr/>
      <dgm:t>
        <a:bodyPr/>
        <a:lstStyle/>
        <a:p>
          <a:r>
            <a:rPr lang="en-US"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Continuing Learning and Professional Development</a:t>
          </a:r>
          <a:endParaRPr lang="en-US"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dgm:t>
    </dgm:pt>
    <dgm:pt modelId="{E98D6550-54B7-46DD-B7AF-3428D968C170}" type="parTrans" cxnId="{3D76C153-E6C3-443D-8944-6ACD7BA7773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47B0BC1C-17D9-4AB6-8D94-CA5CBB3185FE}" type="sibTrans" cxnId="{3D76C153-E6C3-443D-8944-6ACD7BA7773C}">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A4B4E8F6-7E75-4A70-B3B8-F8A67660C22D}">
      <dgm:prSet phldrT="[Text]"/>
      <dgm:spPr/>
      <dgm:t>
        <a:bodyPr/>
        <a:lstStyle/>
        <a:p>
          <a:r>
            <a:rPr lang="en-US" dirty="0" smtClean="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Career Progression and Career Incidents </a:t>
          </a:r>
          <a:endParaRPr lang="en-US"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endParaRPr>
        </a:p>
      </dgm:t>
    </dgm:pt>
    <dgm:pt modelId="{E7B979A6-45B0-4595-8FD2-8B9748E6F3DC}" type="parTrans" cxnId="{08E16FFD-C0CE-4133-9EC4-326B9F9C97FB}">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C4D1427F-F73C-4FD0-8814-126E60DE719C}" type="sibTrans" cxnId="{08E16FFD-C0CE-4133-9EC4-326B9F9C97FB}">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8A2D5804-3FC0-48A3-BA36-4B89018772C8}" type="pres">
      <dgm:prSet presAssocID="{D12C5FBD-22CF-4151-A3B9-4CB45A06C83A}" presName="rootnode" presStyleCnt="0">
        <dgm:presLayoutVars>
          <dgm:chMax/>
          <dgm:chPref/>
          <dgm:dir/>
          <dgm:animLvl val="lvl"/>
        </dgm:presLayoutVars>
      </dgm:prSet>
      <dgm:spPr/>
      <dgm:t>
        <a:bodyPr/>
        <a:lstStyle/>
        <a:p>
          <a:endParaRPr lang="en-US"/>
        </a:p>
      </dgm:t>
    </dgm:pt>
    <dgm:pt modelId="{4FB1A9C3-9625-423B-B55F-FE103097D7EE}" type="pres">
      <dgm:prSet presAssocID="{702416CE-C7ED-4E23-8D21-ED0C7870C3D3}" presName="composite" presStyleCnt="0"/>
      <dgm:spPr/>
    </dgm:pt>
    <dgm:pt modelId="{3779E3AA-86B7-46AD-A1C5-36511CD1F9C8}" type="pres">
      <dgm:prSet presAssocID="{702416CE-C7ED-4E23-8D21-ED0C7870C3D3}" presName="LShape" presStyleLbl="alignNode1" presStyleIdx="0" presStyleCnt="9"/>
      <dgm:spPr/>
    </dgm:pt>
    <dgm:pt modelId="{ED70B72C-6053-410D-B55C-CFAA5C181451}" type="pres">
      <dgm:prSet presAssocID="{702416CE-C7ED-4E23-8D21-ED0C7870C3D3}" presName="ParentText" presStyleLbl="revTx" presStyleIdx="0" presStyleCnt="5">
        <dgm:presLayoutVars>
          <dgm:chMax val="0"/>
          <dgm:chPref val="0"/>
          <dgm:bulletEnabled val="1"/>
        </dgm:presLayoutVars>
      </dgm:prSet>
      <dgm:spPr/>
      <dgm:t>
        <a:bodyPr/>
        <a:lstStyle/>
        <a:p>
          <a:endParaRPr lang="en-US"/>
        </a:p>
      </dgm:t>
    </dgm:pt>
    <dgm:pt modelId="{D3EB96D1-6193-40B9-8ED1-2D42D6F92FD1}" type="pres">
      <dgm:prSet presAssocID="{702416CE-C7ED-4E23-8D21-ED0C7870C3D3}" presName="Triangle" presStyleLbl="alignNode1" presStyleIdx="1" presStyleCnt="9"/>
      <dgm:spPr/>
    </dgm:pt>
    <dgm:pt modelId="{C9A75E56-D382-4811-99F7-19005951B3E5}" type="pres">
      <dgm:prSet presAssocID="{F07D0964-A5C1-4DE6-B653-44FFC77CB804}" presName="sibTrans" presStyleCnt="0"/>
      <dgm:spPr/>
    </dgm:pt>
    <dgm:pt modelId="{8F251F03-1D52-40A2-8D9C-FEFDDF79744C}" type="pres">
      <dgm:prSet presAssocID="{F07D0964-A5C1-4DE6-B653-44FFC77CB804}" presName="space" presStyleCnt="0"/>
      <dgm:spPr/>
    </dgm:pt>
    <dgm:pt modelId="{DBD17933-20D0-4D5F-A3FF-ED02ADF9EA2A}" type="pres">
      <dgm:prSet presAssocID="{DDB39D8A-86EF-4EED-9117-C63528DA0149}" presName="composite" presStyleCnt="0"/>
      <dgm:spPr/>
    </dgm:pt>
    <dgm:pt modelId="{C36E2900-AA03-42BA-A927-5011668F96E3}" type="pres">
      <dgm:prSet presAssocID="{DDB39D8A-86EF-4EED-9117-C63528DA0149}" presName="LShape" presStyleLbl="alignNode1" presStyleIdx="2" presStyleCnt="9"/>
      <dgm:spPr/>
    </dgm:pt>
    <dgm:pt modelId="{1EFA1D17-921C-4759-842F-24B7FEAE0471}" type="pres">
      <dgm:prSet presAssocID="{DDB39D8A-86EF-4EED-9117-C63528DA0149}" presName="ParentText" presStyleLbl="revTx" presStyleIdx="1" presStyleCnt="5">
        <dgm:presLayoutVars>
          <dgm:chMax val="0"/>
          <dgm:chPref val="0"/>
          <dgm:bulletEnabled val="1"/>
        </dgm:presLayoutVars>
      </dgm:prSet>
      <dgm:spPr/>
      <dgm:t>
        <a:bodyPr/>
        <a:lstStyle/>
        <a:p>
          <a:endParaRPr lang="en-US"/>
        </a:p>
      </dgm:t>
    </dgm:pt>
    <dgm:pt modelId="{9B2EAD55-AFC9-4F88-BDB5-5C4C2843C627}" type="pres">
      <dgm:prSet presAssocID="{DDB39D8A-86EF-4EED-9117-C63528DA0149}" presName="Triangle" presStyleLbl="alignNode1" presStyleIdx="3" presStyleCnt="9"/>
      <dgm:spPr/>
    </dgm:pt>
    <dgm:pt modelId="{F25B8493-2168-4717-9E31-55D399799B4A}" type="pres">
      <dgm:prSet presAssocID="{1B1A6E87-1E5D-475B-AC20-519618FA51B5}" presName="sibTrans" presStyleCnt="0"/>
      <dgm:spPr/>
    </dgm:pt>
    <dgm:pt modelId="{B73E2154-96CE-48E1-B89A-3083893130DB}" type="pres">
      <dgm:prSet presAssocID="{1B1A6E87-1E5D-475B-AC20-519618FA51B5}" presName="space" presStyleCnt="0"/>
      <dgm:spPr/>
    </dgm:pt>
    <dgm:pt modelId="{55AB5AA8-D9B4-48F7-8A57-7F2C2BBEDD12}" type="pres">
      <dgm:prSet presAssocID="{198AF60E-C260-4E05-B448-4F8C7DB0B1A0}" presName="composite" presStyleCnt="0"/>
      <dgm:spPr/>
    </dgm:pt>
    <dgm:pt modelId="{843B6ED5-C03B-42C9-A8E5-6E2112EB019E}" type="pres">
      <dgm:prSet presAssocID="{198AF60E-C260-4E05-B448-4F8C7DB0B1A0}" presName="LShape" presStyleLbl="alignNode1" presStyleIdx="4" presStyleCnt="9"/>
      <dgm:spPr/>
    </dgm:pt>
    <dgm:pt modelId="{9978A822-9DEA-4321-8538-94CFA834A3D3}" type="pres">
      <dgm:prSet presAssocID="{198AF60E-C260-4E05-B448-4F8C7DB0B1A0}" presName="ParentText" presStyleLbl="revTx" presStyleIdx="2" presStyleCnt="5">
        <dgm:presLayoutVars>
          <dgm:chMax val="0"/>
          <dgm:chPref val="0"/>
          <dgm:bulletEnabled val="1"/>
        </dgm:presLayoutVars>
      </dgm:prSet>
      <dgm:spPr/>
      <dgm:t>
        <a:bodyPr/>
        <a:lstStyle/>
        <a:p>
          <a:endParaRPr lang="en-US"/>
        </a:p>
      </dgm:t>
    </dgm:pt>
    <dgm:pt modelId="{4F7211CD-FF4A-4D59-9599-DB6366D05A9C}" type="pres">
      <dgm:prSet presAssocID="{198AF60E-C260-4E05-B448-4F8C7DB0B1A0}" presName="Triangle" presStyleLbl="alignNode1" presStyleIdx="5" presStyleCnt="9"/>
      <dgm:spPr/>
    </dgm:pt>
    <dgm:pt modelId="{B212CEB5-DDFF-456F-8261-F6E473400388}" type="pres">
      <dgm:prSet presAssocID="{D37E77D4-1ACE-4333-B127-F1765C62354F}" presName="sibTrans" presStyleCnt="0"/>
      <dgm:spPr/>
    </dgm:pt>
    <dgm:pt modelId="{F4A56EE3-E959-49E6-A396-76BB1A062B32}" type="pres">
      <dgm:prSet presAssocID="{D37E77D4-1ACE-4333-B127-F1765C62354F}" presName="space" presStyleCnt="0"/>
      <dgm:spPr/>
    </dgm:pt>
    <dgm:pt modelId="{F5E2A49B-6522-4F24-8C88-BFEC51B73561}" type="pres">
      <dgm:prSet presAssocID="{AB475EE1-1168-4890-94B9-D53F0D4A5283}" presName="composite" presStyleCnt="0"/>
      <dgm:spPr/>
    </dgm:pt>
    <dgm:pt modelId="{3E937ABB-B478-4F74-A2CE-7E086ABE2C35}" type="pres">
      <dgm:prSet presAssocID="{AB475EE1-1168-4890-94B9-D53F0D4A5283}" presName="LShape" presStyleLbl="alignNode1" presStyleIdx="6" presStyleCnt="9"/>
      <dgm:spPr/>
    </dgm:pt>
    <dgm:pt modelId="{E0CB8D50-4010-486A-863A-74CEAD4214E8}" type="pres">
      <dgm:prSet presAssocID="{AB475EE1-1168-4890-94B9-D53F0D4A5283}" presName="ParentText" presStyleLbl="revTx" presStyleIdx="3" presStyleCnt="5">
        <dgm:presLayoutVars>
          <dgm:chMax val="0"/>
          <dgm:chPref val="0"/>
          <dgm:bulletEnabled val="1"/>
        </dgm:presLayoutVars>
      </dgm:prSet>
      <dgm:spPr/>
      <dgm:t>
        <a:bodyPr/>
        <a:lstStyle/>
        <a:p>
          <a:endParaRPr lang="en-US"/>
        </a:p>
      </dgm:t>
    </dgm:pt>
    <dgm:pt modelId="{D514E861-42B1-49AE-B33C-8C3D19F9875D}" type="pres">
      <dgm:prSet presAssocID="{AB475EE1-1168-4890-94B9-D53F0D4A5283}" presName="Triangle" presStyleLbl="alignNode1" presStyleIdx="7" presStyleCnt="9"/>
      <dgm:spPr/>
    </dgm:pt>
    <dgm:pt modelId="{E136AA66-BAAF-461D-933C-577F24839F88}" type="pres">
      <dgm:prSet presAssocID="{47B0BC1C-17D9-4AB6-8D94-CA5CBB3185FE}" presName="sibTrans" presStyleCnt="0"/>
      <dgm:spPr/>
    </dgm:pt>
    <dgm:pt modelId="{35FA02DA-8DF1-4E1A-81E2-77319084456A}" type="pres">
      <dgm:prSet presAssocID="{47B0BC1C-17D9-4AB6-8D94-CA5CBB3185FE}" presName="space" presStyleCnt="0"/>
      <dgm:spPr/>
    </dgm:pt>
    <dgm:pt modelId="{173E9350-88CB-4853-88EA-6C34C3D2C202}" type="pres">
      <dgm:prSet presAssocID="{A4B4E8F6-7E75-4A70-B3B8-F8A67660C22D}" presName="composite" presStyleCnt="0"/>
      <dgm:spPr/>
    </dgm:pt>
    <dgm:pt modelId="{901BCF82-EFE0-4E2E-A0F0-0C44D33A7FA8}" type="pres">
      <dgm:prSet presAssocID="{A4B4E8F6-7E75-4A70-B3B8-F8A67660C22D}" presName="LShape" presStyleLbl="alignNode1" presStyleIdx="8" presStyleCnt="9"/>
      <dgm:spPr/>
    </dgm:pt>
    <dgm:pt modelId="{23BCC057-3184-402D-9083-40AD9854CA28}" type="pres">
      <dgm:prSet presAssocID="{A4B4E8F6-7E75-4A70-B3B8-F8A67660C22D}" presName="ParentText" presStyleLbl="revTx" presStyleIdx="4" presStyleCnt="5">
        <dgm:presLayoutVars>
          <dgm:chMax val="0"/>
          <dgm:chPref val="0"/>
          <dgm:bulletEnabled val="1"/>
        </dgm:presLayoutVars>
      </dgm:prSet>
      <dgm:spPr/>
      <dgm:t>
        <a:bodyPr/>
        <a:lstStyle/>
        <a:p>
          <a:endParaRPr lang="en-US"/>
        </a:p>
      </dgm:t>
    </dgm:pt>
  </dgm:ptLst>
  <dgm:cxnLst>
    <dgm:cxn modelId="{08E16FFD-C0CE-4133-9EC4-326B9F9C97FB}" srcId="{D12C5FBD-22CF-4151-A3B9-4CB45A06C83A}" destId="{A4B4E8F6-7E75-4A70-B3B8-F8A67660C22D}" srcOrd="4" destOrd="0" parTransId="{E7B979A6-45B0-4595-8FD2-8B9748E6F3DC}" sibTransId="{C4D1427F-F73C-4FD0-8814-126E60DE719C}"/>
    <dgm:cxn modelId="{0F2E76B7-E1FB-4FA7-BC88-5CDAF2960A43}" type="presOf" srcId="{198AF60E-C260-4E05-B448-4F8C7DB0B1A0}" destId="{9978A822-9DEA-4321-8538-94CFA834A3D3}" srcOrd="0" destOrd="0" presId="urn:microsoft.com/office/officeart/2009/3/layout/StepUpProcess"/>
    <dgm:cxn modelId="{4F265C7A-83D7-4786-AC23-4ED58FCFCAE0}" srcId="{D12C5FBD-22CF-4151-A3B9-4CB45A06C83A}" destId="{702416CE-C7ED-4E23-8D21-ED0C7870C3D3}" srcOrd="0" destOrd="0" parTransId="{3228B989-97DF-4602-B51D-E054A949802D}" sibTransId="{F07D0964-A5C1-4DE6-B653-44FFC77CB804}"/>
    <dgm:cxn modelId="{6037BDFF-49F5-4D79-A8EA-56A1EC54F40D}" type="presOf" srcId="{A4B4E8F6-7E75-4A70-B3B8-F8A67660C22D}" destId="{23BCC057-3184-402D-9083-40AD9854CA28}" srcOrd="0" destOrd="0" presId="urn:microsoft.com/office/officeart/2009/3/layout/StepUpProcess"/>
    <dgm:cxn modelId="{DFCFD8A2-C6FC-4491-A7F9-E94CE85590D1}" srcId="{D12C5FBD-22CF-4151-A3B9-4CB45A06C83A}" destId="{198AF60E-C260-4E05-B448-4F8C7DB0B1A0}" srcOrd="2" destOrd="0" parTransId="{CD963135-A27D-4294-BD02-FE321EBFE4A9}" sibTransId="{D37E77D4-1ACE-4333-B127-F1765C62354F}"/>
    <dgm:cxn modelId="{8A816AB3-3CAC-451C-9FC4-8705602572FA}" srcId="{D12C5FBD-22CF-4151-A3B9-4CB45A06C83A}" destId="{DDB39D8A-86EF-4EED-9117-C63528DA0149}" srcOrd="1" destOrd="0" parTransId="{E61B6FAD-C4DB-4C00-BC13-0F3BC2ED4903}" sibTransId="{1B1A6E87-1E5D-475B-AC20-519618FA51B5}"/>
    <dgm:cxn modelId="{45F61D50-93DE-4FFB-B067-F66FCF11076B}" type="presOf" srcId="{AB475EE1-1168-4890-94B9-D53F0D4A5283}" destId="{E0CB8D50-4010-486A-863A-74CEAD4214E8}" srcOrd="0" destOrd="0" presId="urn:microsoft.com/office/officeart/2009/3/layout/StepUpProcess"/>
    <dgm:cxn modelId="{3D76C153-E6C3-443D-8944-6ACD7BA7773C}" srcId="{D12C5FBD-22CF-4151-A3B9-4CB45A06C83A}" destId="{AB475EE1-1168-4890-94B9-D53F0D4A5283}" srcOrd="3" destOrd="0" parTransId="{E98D6550-54B7-46DD-B7AF-3428D968C170}" sibTransId="{47B0BC1C-17D9-4AB6-8D94-CA5CBB3185FE}"/>
    <dgm:cxn modelId="{E0C2DA10-54A6-44D2-BBE5-80772403C2C9}" type="presOf" srcId="{DDB39D8A-86EF-4EED-9117-C63528DA0149}" destId="{1EFA1D17-921C-4759-842F-24B7FEAE0471}" srcOrd="0" destOrd="0" presId="urn:microsoft.com/office/officeart/2009/3/layout/StepUpProcess"/>
    <dgm:cxn modelId="{33606DC1-5110-49A3-BBC4-8FEFAE8A6301}" type="presOf" srcId="{702416CE-C7ED-4E23-8D21-ED0C7870C3D3}" destId="{ED70B72C-6053-410D-B55C-CFAA5C181451}" srcOrd="0" destOrd="0" presId="urn:microsoft.com/office/officeart/2009/3/layout/StepUpProcess"/>
    <dgm:cxn modelId="{3CACD785-7F07-41D6-A1F9-5F469534D078}" type="presOf" srcId="{D12C5FBD-22CF-4151-A3B9-4CB45A06C83A}" destId="{8A2D5804-3FC0-48A3-BA36-4B89018772C8}" srcOrd="0" destOrd="0" presId="urn:microsoft.com/office/officeart/2009/3/layout/StepUpProcess"/>
    <dgm:cxn modelId="{D9D32B61-4A6B-4475-A6D9-C23E51BF050F}" type="presParOf" srcId="{8A2D5804-3FC0-48A3-BA36-4B89018772C8}" destId="{4FB1A9C3-9625-423B-B55F-FE103097D7EE}" srcOrd="0" destOrd="0" presId="urn:microsoft.com/office/officeart/2009/3/layout/StepUpProcess"/>
    <dgm:cxn modelId="{35888FC7-1DB9-4EE9-8AAF-63811168B001}" type="presParOf" srcId="{4FB1A9C3-9625-423B-B55F-FE103097D7EE}" destId="{3779E3AA-86B7-46AD-A1C5-36511CD1F9C8}" srcOrd="0" destOrd="0" presId="urn:microsoft.com/office/officeart/2009/3/layout/StepUpProcess"/>
    <dgm:cxn modelId="{025E409F-7057-43C3-9B71-CD4563400F9F}" type="presParOf" srcId="{4FB1A9C3-9625-423B-B55F-FE103097D7EE}" destId="{ED70B72C-6053-410D-B55C-CFAA5C181451}" srcOrd="1" destOrd="0" presId="urn:microsoft.com/office/officeart/2009/3/layout/StepUpProcess"/>
    <dgm:cxn modelId="{22577B73-3767-4184-9530-EDA59102CF23}" type="presParOf" srcId="{4FB1A9C3-9625-423B-B55F-FE103097D7EE}" destId="{D3EB96D1-6193-40B9-8ED1-2D42D6F92FD1}" srcOrd="2" destOrd="0" presId="urn:microsoft.com/office/officeart/2009/3/layout/StepUpProcess"/>
    <dgm:cxn modelId="{73397784-04E8-4805-95D3-E8212C6FD73C}" type="presParOf" srcId="{8A2D5804-3FC0-48A3-BA36-4B89018772C8}" destId="{C9A75E56-D382-4811-99F7-19005951B3E5}" srcOrd="1" destOrd="0" presId="urn:microsoft.com/office/officeart/2009/3/layout/StepUpProcess"/>
    <dgm:cxn modelId="{BAA6E362-BD87-4E2F-878A-C28E61CDB958}" type="presParOf" srcId="{C9A75E56-D382-4811-99F7-19005951B3E5}" destId="{8F251F03-1D52-40A2-8D9C-FEFDDF79744C}" srcOrd="0" destOrd="0" presId="urn:microsoft.com/office/officeart/2009/3/layout/StepUpProcess"/>
    <dgm:cxn modelId="{ACAB7155-3858-43F5-80F4-BEB9AF4E0791}" type="presParOf" srcId="{8A2D5804-3FC0-48A3-BA36-4B89018772C8}" destId="{DBD17933-20D0-4D5F-A3FF-ED02ADF9EA2A}" srcOrd="2" destOrd="0" presId="urn:microsoft.com/office/officeart/2009/3/layout/StepUpProcess"/>
    <dgm:cxn modelId="{78F5139F-F81A-4E61-B807-B7D5E611E424}" type="presParOf" srcId="{DBD17933-20D0-4D5F-A3FF-ED02ADF9EA2A}" destId="{C36E2900-AA03-42BA-A927-5011668F96E3}" srcOrd="0" destOrd="0" presId="urn:microsoft.com/office/officeart/2009/3/layout/StepUpProcess"/>
    <dgm:cxn modelId="{FE4A0ADD-0DD0-47C8-B7BB-37E1CE2FB9DF}" type="presParOf" srcId="{DBD17933-20D0-4D5F-A3FF-ED02ADF9EA2A}" destId="{1EFA1D17-921C-4759-842F-24B7FEAE0471}" srcOrd="1" destOrd="0" presId="urn:microsoft.com/office/officeart/2009/3/layout/StepUpProcess"/>
    <dgm:cxn modelId="{0D69E651-0179-437C-ACD0-C5C8925335C2}" type="presParOf" srcId="{DBD17933-20D0-4D5F-A3FF-ED02ADF9EA2A}" destId="{9B2EAD55-AFC9-4F88-BDB5-5C4C2843C627}" srcOrd="2" destOrd="0" presId="urn:microsoft.com/office/officeart/2009/3/layout/StepUpProcess"/>
    <dgm:cxn modelId="{41B69471-6622-4808-9DD1-C12C626B090E}" type="presParOf" srcId="{8A2D5804-3FC0-48A3-BA36-4B89018772C8}" destId="{F25B8493-2168-4717-9E31-55D399799B4A}" srcOrd="3" destOrd="0" presId="urn:microsoft.com/office/officeart/2009/3/layout/StepUpProcess"/>
    <dgm:cxn modelId="{BE470B19-2A99-4543-A9B2-712A924C32A4}" type="presParOf" srcId="{F25B8493-2168-4717-9E31-55D399799B4A}" destId="{B73E2154-96CE-48E1-B89A-3083893130DB}" srcOrd="0" destOrd="0" presId="urn:microsoft.com/office/officeart/2009/3/layout/StepUpProcess"/>
    <dgm:cxn modelId="{BD502DCB-9145-4B03-9585-0618953C9AA6}" type="presParOf" srcId="{8A2D5804-3FC0-48A3-BA36-4B89018772C8}" destId="{55AB5AA8-D9B4-48F7-8A57-7F2C2BBEDD12}" srcOrd="4" destOrd="0" presId="urn:microsoft.com/office/officeart/2009/3/layout/StepUpProcess"/>
    <dgm:cxn modelId="{3F6D7337-B737-477A-8DB1-6EDC9D3D54F8}" type="presParOf" srcId="{55AB5AA8-D9B4-48F7-8A57-7F2C2BBEDD12}" destId="{843B6ED5-C03B-42C9-A8E5-6E2112EB019E}" srcOrd="0" destOrd="0" presId="urn:microsoft.com/office/officeart/2009/3/layout/StepUpProcess"/>
    <dgm:cxn modelId="{6CF9960E-44A8-4AA5-A45A-6B66E4C701D6}" type="presParOf" srcId="{55AB5AA8-D9B4-48F7-8A57-7F2C2BBEDD12}" destId="{9978A822-9DEA-4321-8538-94CFA834A3D3}" srcOrd="1" destOrd="0" presId="urn:microsoft.com/office/officeart/2009/3/layout/StepUpProcess"/>
    <dgm:cxn modelId="{8581DF85-C6B0-441F-80C6-F52E4A7134A1}" type="presParOf" srcId="{55AB5AA8-D9B4-48F7-8A57-7F2C2BBEDD12}" destId="{4F7211CD-FF4A-4D59-9599-DB6366D05A9C}" srcOrd="2" destOrd="0" presId="urn:microsoft.com/office/officeart/2009/3/layout/StepUpProcess"/>
    <dgm:cxn modelId="{79A2D248-C3F0-484E-8521-AF5601F1D74C}" type="presParOf" srcId="{8A2D5804-3FC0-48A3-BA36-4B89018772C8}" destId="{B212CEB5-DDFF-456F-8261-F6E473400388}" srcOrd="5" destOrd="0" presId="urn:microsoft.com/office/officeart/2009/3/layout/StepUpProcess"/>
    <dgm:cxn modelId="{27338265-72D6-49D1-B25E-8B5FC9FF721E}" type="presParOf" srcId="{B212CEB5-DDFF-456F-8261-F6E473400388}" destId="{F4A56EE3-E959-49E6-A396-76BB1A062B32}" srcOrd="0" destOrd="0" presId="urn:microsoft.com/office/officeart/2009/3/layout/StepUpProcess"/>
    <dgm:cxn modelId="{04ABD808-234D-4E6A-83CB-233293576AC3}" type="presParOf" srcId="{8A2D5804-3FC0-48A3-BA36-4B89018772C8}" destId="{F5E2A49B-6522-4F24-8C88-BFEC51B73561}" srcOrd="6" destOrd="0" presId="urn:microsoft.com/office/officeart/2009/3/layout/StepUpProcess"/>
    <dgm:cxn modelId="{F58CA283-90AF-48AA-AF47-53C8BD2C2B5C}" type="presParOf" srcId="{F5E2A49B-6522-4F24-8C88-BFEC51B73561}" destId="{3E937ABB-B478-4F74-A2CE-7E086ABE2C35}" srcOrd="0" destOrd="0" presId="urn:microsoft.com/office/officeart/2009/3/layout/StepUpProcess"/>
    <dgm:cxn modelId="{9E7C94C5-089F-489B-BAC9-37F2B484D36F}" type="presParOf" srcId="{F5E2A49B-6522-4F24-8C88-BFEC51B73561}" destId="{E0CB8D50-4010-486A-863A-74CEAD4214E8}" srcOrd="1" destOrd="0" presId="urn:microsoft.com/office/officeart/2009/3/layout/StepUpProcess"/>
    <dgm:cxn modelId="{6624E260-5755-4366-A547-0FC15E069927}" type="presParOf" srcId="{F5E2A49B-6522-4F24-8C88-BFEC51B73561}" destId="{D514E861-42B1-49AE-B33C-8C3D19F9875D}" srcOrd="2" destOrd="0" presId="urn:microsoft.com/office/officeart/2009/3/layout/StepUpProcess"/>
    <dgm:cxn modelId="{E590B69B-76E3-4DCD-9F9F-916BDAB87FA4}" type="presParOf" srcId="{8A2D5804-3FC0-48A3-BA36-4B89018772C8}" destId="{E136AA66-BAAF-461D-933C-577F24839F88}" srcOrd="7" destOrd="0" presId="urn:microsoft.com/office/officeart/2009/3/layout/StepUpProcess"/>
    <dgm:cxn modelId="{CDFA746D-8E81-41DA-908A-911B4D5B3D76}" type="presParOf" srcId="{E136AA66-BAAF-461D-933C-577F24839F88}" destId="{35FA02DA-8DF1-4E1A-81E2-77319084456A}" srcOrd="0" destOrd="0" presId="urn:microsoft.com/office/officeart/2009/3/layout/StepUpProcess"/>
    <dgm:cxn modelId="{4F1FADB4-A982-4E00-B2D7-D445BE364C67}" type="presParOf" srcId="{8A2D5804-3FC0-48A3-BA36-4B89018772C8}" destId="{173E9350-88CB-4853-88EA-6C34C3D2C202}" srcOrd="8" destOrd="0" presId="urn:microsoft.com/office/officeart/2009/3/layout/StepUpProcess"/>
    <dgm:cxn modelId="{9E2DFBD8-6525-4A4C-A844-C22F198692A5}" type="presParOf" srcId="{173E9350-88CB-4853-88EA-6C34C3D2C202}" destId="{901BCF82-EFE0-4E2E-A0F0-0C44D33A7FA8}" srcOrd="0" destOrd="0" presId="urn:microsoft.com/office/officeart/2009/3/layout/StepUpProcess"/>
    <dgm:cxn modelId="{9677988B-172C-4E09-96D6-DE60C8CAF81F}" type="presParOf" srcId="{173E9350-88CB-4853-88EA-6C34C3D2C202}" destId="{23BCC057-3184-402D-9083-40AD9854CA28}"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20BD8-A3E8-4653-9D9E-9E0CEA38D050}">
      <dsp:nvSpPr>
        <dsp:cNvPr id="0" name=""/>
        <dsp:cNvSpPr/>
      </dsp:nvSpPr>
      <dsp:spPr>
        <a:xfrm>
          <a:off x="1357412" y="430589"/>
          <a:ext cx="1642511" cy="82125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latin typeface="Tahoma" panose="020B0604030504040204" pitchFamily="34" charset="0"/>
              <a:ea typeface="Tahoma" panose="020B0604030504040204" pitchFamily="34" charset="0"/>
              <a:cs typeface="Tahoma" panose="020B0604030504040204" pitchFamily="34" charset="0"/>
            </a:rPr>
            <a:t>Professionalism (Individual) </a:t>
          </a:r>
          <a:endParaRPr lang="en-US" sz="1200" kern="1200" dirty="0">
            <a:latin typeface="Tahoma" panose="020B0604030504040204" pitchFamily="34" charset="0"/>
            <a:ea typeface="Tahoma" panose="020B0604030504040204" pitchFamily="34" charset="0"/>
            <a:cs typeface="Tahoma" panose="020B0604030504040204" pitchFamily="34" charset="0"/>
          </a:endParaRPr>
        </a:p>
      </dsp:txBody>
      <dsp:txXfrm>
        <a:off x="1381466" y="454643"/>
        <a:ext cx="1594403" cy="773147"/>
      </dsp:txXfrm>
    </dsp:sp>
    <dsp:sp modelId="{EC733984-56B9-4969-9A7C-CFA6A428B6B9}">
      <dsp:nvSpPr>
        <dsp:cNvPr id="0" name=""/>
        <dsp:cNvSpPr/>
      </dsp:nvSpPr>
      <dsp:spPr>
        <a:xfrm rot="3600000">
          <a:off x="2428638" y="1872504"/>
          <a:ext cx="856840" cy="287439"/>
        </a:xfrm>
        <a:prstGeom prst="lef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latin typeface="Tahoma" panose="020B0604030504040204" pitchFamily="34" charset="0"/>
            <a:ea typeface="Tahoma" panose="020B0604030504040204" pitchFamily="34" charset="0"/>
            <a:cs typeface="Tahoma" panose="020B0604030504040204" pitchFamily="34" charset="0"/>
          </a:endParaRPr>
        </a:p>
      </dsp:txBody>
      <dsp:txXfrm>
        <a:off x="2514870" y="1929992"/>
        <a:ext cx="684376" cy="172463"/>
      </dsp:txXfrm>
    </dsp:sp>
    <dsp:sp modelId="{B6BFE74D-31FE-46EC-80D0-D8D3C1258F2E}">
      <dsp:nvSpPr>
        <dsp:cNvPr id="0" name=""/>
        <dsp:cNvSpPr/>
      </dsp:nvSpPr>
      <dsp:spPr>
        <a:xfrm>
          <a:off x="2714193" y="2780603"/>
          <a:ext cx="1642511" cy="821255"/>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latin typeface="Tahoma" panose="020B0604030504040204" pitchFamily="34" charset="0"/>
              <a:ea typeface="Tahoma" panose="020B0604030504040204" pitchFamily="34" charset="0"/>
              <a:cs typeface="Tahoma" panose="020B0604030504040204" pitchFamily="34" charset="0"/>
            </a:rPr>
            <a:t>Professionalisation (Sector)</a:t>
          </a:r>
          <a:endParaRPr lang="en-US" sz="1200" kern="1200" dirty="0">
            <a:latin typeface="Tahoma" panose="020B0604030504040204" pitchFamily="34" charset="0"/>
            <a:ea typeface="Tahoma" panose="020B0604030504040204" pitchFamily="34" charset="0"/>
            <a:cs typeface="Tahoma" panose="020B0604030504040204" pitchFamily="34" charset="0"/>
          </a:endParaRPr>
        </a:p>
      </dsp:txBody>
      <dsp:txXfrm>
        <a:off x="2738247" y="2804657"/>
        <a:ext cx="1594403" cy="773147"/>
      </dsp:txXfrm>
    </dsp:sp>
    <dsp:sp modelId="{A016D7CE-B2EF-4305-8FF8-85F6E3145A37}">
      <dsp:nvSpPr>
        <dsp:cNvPr id="0" name=""/>
        <dsp:cNvSpPr/>
      </dsp:nvSpPr>
      <dsp:spPr>
        <a:xfrm rot="10800000">
          <a:off x="1750248" y="3047511"/>
          <a:ext cx="856840" cy="287439"/>
        </a:xfrm>
        <a:prstGeom prst="lef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latin typeface="Tahoma" panose="020B0604030504040204" pitchFamily="34" charset="0"/>
            <a:ea typeface="Tahoma" panose="020B0604030504040204" pitchFamily="34" charset="0"/>
            <a:cs typeface="Tahoma" panose="020B0604030504040204" pitchFamily="34" charset="0"/>
          </a:endParaRPr>
        </a:p>
      </dsp:txBody>
      <dsp:txXfrm rot="10800000">
        <a:off x="1836480" y="3104999"/>
        <a:ext cx="684376" cy="172463"/>
      </dsp:txXfrm>
    </dsp:sp>
    <dsp:sp modelId="{D7F2E923-F294-446A-B560-31F869A8B961}">
      <dsp:nvSpPr>
        <dsp:cNvPr id="0" name=""/>
        <dsp:cNvSpPr/>
      </dsp:nvSpPr>
      <dsp:spPr>
        <a:xfrm>
          <a:off x="631" y="2780603"/>
          <a:ext cx="1642511" cy="821255"/>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latin typeface="Tahoma" panose="020B0604030504040204" pitchFamily="34" charset="0"/>
              <a:ea typeface="Tahoma" panose="020B0604030504040204" pitchFamily="34" charset="0"/>
              <a:cs typeface="Tahoma" panose="020B0604030504040204" pitchFamily="34" charset="0"/>
            </a:rPr>
            <a:t>Profession (Discipline)</a:t>
          </a:r>
          <a:endParaRPr lang="en-US" sz="1200" kern="1200" dirty="0">
            <a:latin typeface="Tahoma" panose="020B0604030504040204" pitchFamily="34" charset="0"/>
            <a:ea typeface="Tahoma" panose="020B0604030504040204" pitchFamily="34" charset="0"/>
            <a:cs typeface="Tahoma" panose="020B0604030504040204" pitchFamily="34" charset="0"/>
          </a:endParaRPr>
        </a:p>
      </dsp:txBody>
      <dsp:txXfrm>
        <a:off x="24685" y="2804657"/>
        <a:ext cx="1594403" cy="773147"/>
      </dsp:txXfrm>
    </dsp:sp>
    <dsp:sp modelId="{AC6E5BC7-305B-459F-A9A1-5AA96E4BFFF9}">
      <dsp:nvSpPr>
        <dsp:cNvPr id="0" name=""/>
        <dsp:cNvSpPr/>
      </dsp:nvSpPr>
      <dsp:spPr>
        <a:xfrm rot="18000000">
          <a:off x="1071857" y="1872504"/>
          <a:ext cx="856840" cy="287439"/>
        </a:xfrm>
        <a:prstGeom prst="lef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latin typeface="Tahoma" panose="020B0604030504040204" pitchFamily="34" charset="0"/>
            <a:ea typeface="Tahoma" panose="020B0604030504040204" pitchFamily="34" charset="0"/>
            <a:cs typeface="Tahoma" panose="020B0604030504040204" pitchFamily="34" charset="0"/>
          </a:endParaRPr>
        </a:p>
      </dsp:txBody>
      <dsp:txXfrm>
        <a:off x="1158089" y="1929992"/>
        <a:ext cx="684376" cy="1724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79E3AA-86B7-46AD-A1C5-36511CD1F9C8}">
      <dsp:nvSpPr>
        <dsp:cNvPr id="0" name=""/>
        <dsp:cNvSpPr/>
      </dsp:nvSpPr>
      <dsp:spPr>
        <a:xfrm rot="5400000">
          <a:off x="327422" y="2109181"/>
          <a:ext cx="976867" cy="1625484"/>
        </a:xfrm>
        <a:prstGeom prst="corner">
          <a:avLst>
            <a:gd name="adj1" fmla="val 16120"/>
            <a:gd name="adj2" fmla="val 1611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ED70B72C-6053-410D-B55C-CFAA5C181451}">
      <dsp:nvSpPr>
        <dsp:cNvPr id="0" name=""/>
        <dsp:cNvSpPr/>
      </dsp:nvSpPr>
      <dsp:spPr>
        <a:xfrm>
          <a:off x="164358" y="2594851"/>
          <a:ext cx="1467496" cy="1286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rgbClr val="7030A0"/>
              </a:solidFill>
              <a:latin typeface="Tahoma" panose="020B0604030504040204" pitchFamily="34" charset="0"/>
              <a:ea typeface="Tahoma" panose="020B0604030504040204" pitchFamily="34" charset="0"/>
              <a:cs typeface="Tahoma" panose="020B0604030504040204" pitchFamily="34" charset="0"/>
            </a:rPr>
            <a:t>Pre-entry, Recruitment &amp; Selection</a:t>
          </a:r>
          <a:endParaRPr lang="en-US" sz="1800" kern="1200" dirty="0">
            <a:solidFill>
              <a:srgbClr val="7030A0"/>
            </a:solidFill>
            <a:latin typeface="Tahoma" panose="020B0604030504040204" pitchFamily="34" charset="0"/>
            <a:ea typeface="Tahoma" panose="020B0604030504040204" pitchFamily="34" charset="0"/>
            <a:cs typeface="Tahoma" panose="020B0604030504040204" pitchFamily="34" charset="0"/>
          </a:endParaRPr>
        </a:p>
      </dsp:txBody>
      <dsp:txXfrm>
        <a:off x="164358" y="2594851"/>
        <a:ext cx="1467496" cy="1286346"/>
      </dsp:txXfrm>
    </dsp:sp>
    <dsp:sp modelId="{D3EB96D1-6193-40B9-8ED1-2D42D6F92FD1}">
      <dsp:nvSpPr>
        <dsp:cNvPr id="0" name=""/>
        <dsp:cNvSpPr/>
      </dsp:nvSpPr>
      <dsp:spPr>
        <a:xfrm>
          <a:off x="1354969" y="1989511"/>
          <a:ext cx="276886" cy="276886"/>
        </a:xfrm>
        <a:prstGeom prst="triangle">
          <a:avLst>
            <a:gd name="adj" fmla="val 100000"/>
          </a:avLst>
        </a:prstGeom>
        <a:gradFill rotWithShape="0">
          <a:gsLst>
            <a:gs pos="0">
              <a:schemeClr val="accent4">
                <a:hueOff val="-558096"/>
                <a:satOff val="3362"/>
                <a:lumOff val="270"/>
                <a:alphaOff val="0"/>
                <a:shade val="51000"/>
                <a:satMod val="130000"/>
              </a:schemeClr>
            </a:gs>
            <a:gs pos="80000">
              <a:schemeClr val="accent4">
                <a:hueOff val="-558096"/>
                <a:satOff val="3362"/>
                <a:lumOff val="270"/>
                <a:alphaOff val="0"/>
                <a:shade val="93000"/>
                <a:satMod val="130000"/>
              </a:schemeClr>
            </a:gs>
            <a:gs pos="100000">
              <a:schemeClr val="accent4">
                <a:hueOff val="-558096"/>
                <a:satOff val="3362"/>
                <a:lumOff val="270"/>
                <a:alphaOff val="0"/>
                <a:shade val="94000"/>
                <a:satMod val="135000"/>
              </a:schemeClr>
            </a:gs>
          </a:gsLst>
          <a:lin ang="16200000" scaled="0"/>
        </a:gradFill>
        <a:ln w="9525" cap="flat" cmpd="sng" algn="ctr">
          <a:solidFill>
            <a:schemeClr val="accent4">
              <a:hueOff val="-558096"/>
              <a:satOff val="3362"/>
              <a:lumOff val="27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C36E2900-AA03-42BA-A927-5011668F96E3}">
      <dsp:nvSpPr>
        <dsp:cNvPr id="0" name=""/>
        <dsp:cNvSpPr/>
      </dsp:nvSpPr>
      <dsp:spPr>
        <a:xfrm rot="5400000">
          <a:off x="2123925" y="1664635"/>
          <a:ext cx="976867" cy="1625484"/>
        </a:xfrm>
        <a:prstGeom prst="corner">
          <a:avLst>
            <a:gd name="adj1" fmla="val 16120"/>
            <a:gd name="adj2" fmla="val 16110"/>
          </a:avLst>
        </a:prstGeom>
        <a:gradFill rotWithShape="0">
          <a:gsLst>
            <a:gs pos="0">
              <a:schemeClr val="accent4">
                <a:hueOff val="-1116192"/>
                <a:satOff val="6725"/>
                <a:lumOff val="539"/>
                <a:alphaOff val="0"/>
                <a:shade val="51000"/>
                <a:satMod val="130000"/>
              </a:schemeClr>
            </a:gs>
            <a:gs pos="80000">
              <a:schemeClr val="accent4">
                <a:hueOff val="-1116192"/>
                <a:satOff val="6725"/>
                <a:lumOff val="539"/>
                <a:alphaOff val="0"/>
                <a:shade val="93000"/>
                <a:satMod val="130000"/>
              </a:schemeClr>
            </a:gs>
            <a:gs pos="100000">
              <a:schemeClr val="accent4">
                <a:hueOff val="-1116192"/>
                <a:satOff val="6725"/>
                <a:lumOff val="539"/>
                <a:alphaOff val="0"/>
                <a:shade val="94000"/>
                <a:satMod val="135000"/>
              </a:schemeClr>
            </a:gs>
          </a:gsLst>
          <a:lin ang="16200000" scaled="0"/>
        </a:gradFill>
        <a:ln w="9525" cap="flat" cmpd="sng" algn="ctr">
          <a:solidFill>
            <a:schemeClr val="accent4">
              <a:hueOff val="-1116192"/>
              <a:satOff val="6725"/>
              <a:lumOff val="53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1EFA1D17-921C-4759-842F-24B7FEAE0471}">
      <dsp:nvSpPr>
        <dsp:cNvPr id="0" name=""/>
        <dsp:cNvSpPr/>
      </dsp:nvSpPr>
      <dsp:spPr>
        <a:xfrm>
          <a:off x="1960861" y="2150305"/>
          <a:ext cx="1467496" cy="1286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chemeClr val="accent4">
                  <a:lumMod val="50000"/>
                </a:schemeClr>
              </a:solidFill>
              <a:latin typeface="Tahoma" panose="020B0604030504040204" pitchFamily="34" charset="0"/>
              <a:ea typeface="Tahoma" panose="020B0604030504040204" pitchFamily="34" charset="0"/>
              <a:cs typeface="Tahoma" panose="020B0604030504040204" pitchFamily="34" charset="0"/>
            </a:rPr>
            <a:t>Induction and Onboarding</a:t>
          </a:r>
          <a:endParaRPr lang="en-US" sz="1800" kern="1200" dirty="0">
            <a:solidFill>
              <a:schemeClr val="accent4">
                <a:lumMod val="50000"/>
              </a:schemeClr>
            </a:solidFill>
            <a:latin typeface="Tahoma" panose="020B0604030504040204" pitchFamily="34" charset="0"/>
            <a:ea typeface="Tahoma" panose="020B0604030504040204" pitchFamily="34" charset="0"/>
            <a:cs typeface="Tahoma" panose="020B0604030504040204" pitchFamily="34" charset="0"/>
          </a:endParaRPr>
        </a:p>
      </dsp:txBody>
      <dsp:txXfrm>
        <a:off x="1960861" y="2150305"/>
        <a:ext cx="1467496" cy="1286346"/>
      </dsp:txXfrm>
    </dsp:sp>
    <dsp:sp modelId="{9B2EAD55-AFC9-4F88-BDB5-5C4C2843C627}">
      <dsp:nvSpPr>
        <dsp:cNvPr id="0" name=""/>
        <dsp:cNvSpPr/>
      </dsp:nvSpPr>
      <dsp:spPr>
        <a:xfrm>
          <a:off x="3151472" y="1544965"/>
          <a:ext cx="276886" cy="276886"/>
        </a:xfrm>
        <a:prstGeom prst="triangle">
          <a:avLst>
            <a:gd name="adj" fmla="val 100000"/>
          </a:avLst>
        </a:prstGeom>
        <a:gradFill rotWithShape="0">
          <a:gsLst>
            <a:gs pos="0">
              <a:schemeClr val="accent4">
                <a:hueOff val="-1674289"/>
                <a:satOff val="10087"/>
                <a:lumOff val="809"/>
                <a:alphaOff val="0"/>
                <a:shade val="51000"/>
                <a:satMod val="130000"/>
              </a:schemeClr>
            </a:gs>
            <a:gs pos="80000">
              <a:schemeClr val="accent4">
                <a:hueOff val="-1674289"/>
                <a:satOff val="10087"/>
                <a:lumOff val="809"/>
                <a:alphaOff val="0"/>
                <a:shade val="93000"/>
                <a:satMod val="130000"/>
              </a:schemeClr>
            </a:gs>
            <a:gs pos="100000">
              <a:schemeClr val="accent4">
                <a:hueOff val="-1674289"/>
                <a:satOff val="10087"/>
                <a:lumOff val="809"/>
                <a:alphaOff val="0"/>
                <a:shade val="94000"/>
                <a:satMod val="135000"/>
              </a:schemeClr>
            </a:gs>
          </a:gsLst>
          <a:lin ang="16200000" scaled="0"/>
        </a:gradFill>
        <a:ln w="9525" cap="flat" cmpd="sng" algn="ctr">
          <a:solidFill>
            <a:schemeClr val="accent4">
              <a:hueOff val="-1674289"/>
              <a:satOff val="10087"/>
              <a:lumOff val="80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843B6ED5-C03B-42C9-A8E5-6E2112EB019E}">
      <dsp:nvSpPr>
        <dsp:cNvPr id="0" name=""/>
        <dsp:cNvSpPr/>
      </dsp:nvSpPr>
      <dsp:spPr>
        <a:xfrm rot="5400000">
          <a:off x="3920427" y="1220089"/>
          <a:ext cx="976867" cy="1625484"/>
        </a:xfrm>
        <a:prstGeom prst="corner">
          <a:avLst>
            <a:gd name="adj1" fmla="val 16120"/>
            <a:gd name="adj2" fmla="val 16110"/>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w="9525" cap="flat" cmpd="sng" algn="ctr">
          <a:solidFill>
            <a:schemeClr val="accent4">
              <a:hueOff val="-2232385"/>
              <a:satOff val="13449"/>
              <a:lumOff val="1078"/>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9978A822-9DEA-4321-8538-94CFA834A3D3}">
      <dsp:nvSpPr>
        <dsp:cNvPr id="0" name=""/>
        <dsp:cNvSpPr/>
      </dsp:nvSpPr>
      <dsp:spPr>
        <a:xfrm>
          <a:off x="3757364" y="1705758"/>
          <a:ext cx="1467496" cy="1286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rgbClr val="002060"/>
              </a:solidFill>
              <a:latin typeface="Tahoma" panose="020B0604030504040204" pitchFamily="34" charset="0"/>
              <a:ea typeface="Tahoma" panose="020B0604030504040204" pitchFamily="34" charset="0"/>
              <a:cs typeface="Tahoma" panose="020B0604030504040204" pitchFamily="34" charset="0"/>
            </a:rPr>
            <a:t>Planning &amp; Performance Management</a:t>
          </a:r>
          <a:endParaRPr lang="en-US" sz="1800" kern="1200" dirty="0">
            <a:solidFill>
              <a:srgbClr val="002060"/>
            </a:solidFill>
            <a:latin typeface="Tahoma" panose="020B0604030504040204" pitchFamily="34" charset="0"/>
            <a:ea typeface="Tahoma" panose="020B0604030504040204" pitchFamily="34" charset="0"/>
            <a:cs typeface="Tahoma" panose="020B0604030504040204" pitchFamily="34" charset="0"/>
          </a:endParaRPr>
        </a:p>
      </dsp:txBody>
      <dsp:txXfrm>
        <a:off x="3757364" y="1705758"/>
        <a:ext cx="1467496" cy="1286346"/>
      </dsp:txXfrm>
    </dsp:sp>
    <dsp:sp modelId="{4F7211CD-FF4A-4D59-9599-DB6366D05A9C}">
      <dsp:nvSpPr>
        <dsp:cNvPr id="0" name=""/>
        <dsp:cNvSpPr/>
      </dsp:nvSpPr>
      <dsp:spPr>
        <a:xfrm>
          <a:off x="4947974" y="1100419"/>
          <a:ext cx="276886" cy="276886"/>
        </a:xfrm>
        <a:prstGeom prst="triangle">
          <a:avLst>
            <a:gd name="adj" fmla="val 100000"/>
          </a:avLst>
        </a:prstGeom>
        <a:gradFill rotWithShape="0">
          <a:gsLst>
            <a:gs pos="0">
              <a:schemeClr val="accent4">
                <a:hueOff val="-2790481"/>
                <a:satOff val="16812"/>
                <a:lumOff val="1348"/>
                <a:alphaOff val="0"/>
                <a:shade val="51000"/>
                <a:satMod val="130000"/>
              </a:schemeClr>
            </a:gs>
            <a:gs pos="80000">
              <a:schemeClr val="accent4">
                <a:hueOff val="-2790481"/>
                <a:satOff val="16812"/>
                <a:lumOff val="1348"/>
                <a:alphaOff val="0"/>
                <a:shade val="93000"/>
                <a:satMod val="130000"/>
              </a:schemeClr>
            </a:gs>
            <a:gs pos="100000">
              <a:schemeClr val="accent4">
                <a:hueOff val="-2790481"/>
                <a:satOff val="16812"/>
                <a:lumOff val="1348"/>
                <a:alphaOff val="0"/>
                <a:shade val="94000"/>
                <a:satMod val="135000"/>
              </a:schemeClr>
            </a:gs>
          </a:gsLst>
          <a:lin ang="16200000" scaled="0"/>
        </a:gradFill>
        <a:ln w="9525" cap="flat" cmpd="sng" algn="ctr">
          <a:solidFill>
            <a:schemeClr val="accent4">
              <a:hueOff val="-2790481"/>
              <a:satOff val="16812"/>
              <a:lumOff val="1348"/>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3E937ABB-B478-4F74-A2CE-7E086ABE2C35}">
      <dsp:nvSpPr>
        <dsp:cNvPr id="0" name=""/>
        <dsp:cNvSpPr/>
      </dsp:nvSpPr>
      <dsp:spPr>
        <a:xfrm rot="5400000">
          <a:off x="5716930" y="775542"/>
          <a:ext cx="976867" cy="1625484"/>
        </a:xfrm>
        <a:prstGeom prst="corner">
          <a:avLst>
            <a:gd name="adj1" fmla="val 16120"/>
            <a:gd name="adj2" fmla="val 16110"/>
          </a:avLst>
        </a:prstGeom>
        <a:gradFill rotWithShape="0">
          <a:gsLst>
            <a:gs pos="0">
              <a:schemeClr val="accent4">
                <a:hueOff val="-3348577"/>
                <a:satOff val="20174"/>
                <a:lumOff val="1617"/>
                <a:alphaOff val="0"/>
                <a:shade val="51000"/>
                <a:satMod val="130000"/>
              </a:schemeClr>
            </a:gs>
            <a:gs pos="80000">
              <a:schemeClr val="accent4">
                <a:hueOff val="-3348577"/>
                <a:satOff val="20174"/>
                <a:lumOff val="1617"/>
                <a:alphaOff val="0"/>
                <a:shade val="93000"/>
                <a:satMod val="130000"/>
              </a:schemeClr>
            </a:gs>
            <a:gs pos="100000">
              <a:schemeClr val="accent4">
                <a:hueOff val="-3348577"/>
                <a:satOff val="20174"/>
                <a:lumOff val="1617"/>
                <a:alphaOff val="0"/>
                <a:shade val="94000"/>
                <a:satMod val="135000"/>
              </a:schemeClr>
            </a:gs>
          </a:gsLst>
          <a:lin ang="16200000" scaled="0"/>
        </a:gradFill>
        <a:ln w="9525" cap="flat" cmpd="sng" algn="ctr">
          <a:solidFill>
            <a:schemeClr val="accent4">
              <a:hueOff val="-3348577"/>
              <a:satOff val="20174"/>
              <a:lumOff val="161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E0CB8D50-4010-486A-863A-74CEAD4214E8}">
      <dsp:nvSpPr>
        <dsp:cNvPr id="0" name=""/>
        <dsp:cNvSpPr/>
      </dsp:nvSpPr>
      <dsp:spPr>
        <a:xfrm>
          <a:off x="5553867" y="1261212"/>
          <a:ext cx="1467496" cy="1286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rPr>
            <a:t>Continuing Learning and Professional Development</a:t>
          </a:r>
          <a:endParaRPr lang="en-US" sz="1800" kern="1200" dirty="0">
            <a:solidFill>
              <a:schemeClr val="tx2">
                <a:lumMod val="60000"/>
                <a:lumOff val="40000"/>
              </a:schemeClr>
            </a:solidFill>
            <a:latin typeface="Tahoma" panose="020B0604030504040204" pitchFamily="34" charset="0"/>
            <a:ea typeface="Tahoma" panose="020B0604030504040204" pitchFamily="34" charset="0"/>
            <a:cs typeface="Tahoma" panose="020B0604030504040204" pitchFamily="34" charset="0"/>
          </a:endParaRPr>
        </a:p>
      </dsp:txBody>
      <dsp:txXfrm>
        <a:off x="5553867" y="1261212"/>
        <a:ext cx="1467496" cy="1286346"/>
      </dsp:txXfrm>
    </dsp:sp>
    <dsp:sp modelId="{D514E861-42B1-49AE-B33C-8C3D19F9875D}">
      <dsp:nvSpPr>
        <dsp:cNvPr id="0" name=""/>
        <dsp:cNvSpPr/>
      </dsp:nvSpPr>
      <dsp:spPr>
        <a:xfrm>
          <a:off x="6744477" y="655872"/>
          <a:ext cx="276886" cy="276886"/>
        </a:xfrm>
        <a:prstGeom prst="triangle">
          <a:avLst>
            <a:gd name="adj" fmla="val 100000"/>
          </a:avLst>
        </a:prstGeom>
        <a:gradFill rotWithShape="0">
          <a:gsLst>
            <a:gs pos="0">
              <a:schemeClr val="accent4">
                <a:hueOff val="-3906673"/>
                <a:satOff val="23537"/>
                <a:lumOff val="1887"/>
                <a:alphaOff val="0"/>
                <a:shade val="51000"/>
                <a:satMod val="130000"/>
              </a:schemeClr>
            </a:gs>
            <a:gs pos="80000">
              <a:schemeClr val="accent4">
                <a:hueOff val="-3906673"/>
                <a:satOff val="23537"/>
                <a:lumOff val="1887"/>
                <a:alphaOff val="0"/>
                <a:shade val="93000"/>
                <a:satMod val="130000"/>
              </a:schemeClr>
            </a:gs>
            <a:gs pos="100000">
              <a:schemeClr val="accent4">
                <a:hueOff val="-3906673"/>
                <a:satOff val="23537"/>
                <a:lumOff val="1887"/>
                <a:alphaOff val="0"/>
                <a:shade val="94000"/>
                <a:satMod val="135000"/>
              </a:schemeClr>
            </a:gs>
          </a:gsLst>
          <a:lin ang="16200000" scaled="0"/>
        </a:gradFill>
        <a:ln w="9525" cap="flat" cmpd="sng" algn="ctr">
          <a:solidFill>
            <a:schemeClr val="accent4">
              <a:hueOff val="-3906673"/>
              <a:satOff val="23537"/>
              <a:lumOff val="188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901BCF82-EFE0-4E2E-A0F0-0C44D33A7FA8}">
      <dsp:nvSpPr>
        <dsp:cNvPr id="0" name=""/>
        <dsp:cNvSpPr/>
      </dsp:nvSpPr>
      <dsp:spPr>
        <a:xfrm rot="5400000">
          <a:off x="7513433" y="330996"/>
          <a:ext cx="976867" cy="1625484"/>
        </a:xfrm>
        <a:prstGeom prst="corner">
          <a:avLst>
            <a:gd name="adj1" fmla="val 16120"/>
            <a:gd name="adj2" fmla="val 1611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w="9525" cap="flat" cmpd="sng" algn="ctr">
          <a:solidFill>
            <a:schemeClr val="accent4">
              <a:hueOff val="-4464770"/>
              <a:satOff val="26899"/>
              <a:lumOff val="215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23BCC057-3184-402D-9083-40AD9854CA28}">
      <dsp:nvSpPr>
        <dsp:cNvPr id="0" name=""/>
        <dsp:cNvSpPr/>
      </dsp:nvSpPr>
      <dsp:spPr>
        <a:xfrm>
          <a:off x="7350369" y="816666"/>
          <a:ext cx="1467496" cy="1286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Career Progression and Career Incidents </a:t>
          </a:r>
          <a:endParaRPr lang="en-US" sz="1800" kern="1200"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endParaRPr>
        </a:p>
      </dsp:txBody>
      <dsp:txXfrm>
        <a:off x="7350369" y="816666"/>
        <a:ext cx="1467496" cy="1286346"/>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C1F4D07-2139-4FD7-B8AF-A6D831AD5478}" type="datetimeFigureOut">
              <a:rPr lang="en-GB" smtClean="0"/>
              <a:t>18/05/2021</a:t>
            </a:fld>
            <a:endParaRPr lang="en-GB" dirty="0"/>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04EACA5B-D8D3-4D7B-BCB3-C7F1FBAA0F0D}" type="slidenum">
              <a:rPr lang="en-GB" smtClean="0"/>
              <a:t>‹#›</a:t>
            </a:fld>
            <a:endParaRPr lang="en-GB" dirty="0"/>
          </a:p>
        </p:txBody>
      </p:sp>
    </p:spTree>
    <p:extLst>
      <p:ext uri="{BB962C8B-B14F-4D97-AF65-F5344CB8AC3E}">
        <p14:creationId xmlns:p14="http://schemas.microsoft.com/office/powerpoint/2010/main" val="40241675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A35D978A-D81D-40E3-ADB7-82795D22C5D5}" type="datetimeFigureOut">
              <a:rPr lang="en-ZA" smtClean="0"/>
              <a:t>2021/05/18</a:t>
            </a:fld>
            <a:endParaRPr lang="en-ZA"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ZA"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1605DA4-7C1C-4544-9339-03148019208C}" type="slidenum">
              <a:rPr lang="en-ZA" smtClean="0"/>
              <a:t>‹#›</a:t>
            </a:fld>
            <a:endParaRPr lang="en-ZA" dirty="0"/>
          </a:p>
        </p:txBody>
      </p:sp>
    </p:spTree>
    <p:extLst>
      <p:ext uri="{BB962C8B-B14F-4D97-AF65-F5344CB8AC3E}">
        <p14:creationId xmlns:p14="http://schemas.microsoft.com/office/powerpoint/2010/main" val="3460501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t>1</a:t>
            </a:fld>
            <a:endParaRPr lang="en-ZA" dirty="0"/>
          </a:p>
        </p:txBody>
      </p:sp>
    </p:spTree>
    <p:extLst>
      <p:ext uri="{BB962C8B-B14F-4D97-AF65-F5344CB8AC3E}">
        <p14:creationId xmlns:p14="http://schemas.microsoft.com/office/powerpoint/2010/main" val="171213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t>34</a:t>
            </a:fld>
            <a:endParaRPr lang="en-ZA" dirty="0"/>
          </a:p>
        </p:txBody>
      </p:sp>
    </p:spTree>
    <p:extLst>
      <p:ext uri="{BB962C8B-B14F-4D97-AF65-F5344CB8AC3E}">
        <p14:creationId xmlns:p14="http://schemas.microsoft.com/office/powerpoint/2010/main" val="2235882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solidFill>
                  <a:prstClr val="black"/>
                </a:solidFill>
              </a:rPr>
              <a:pPr/>
              <a:t>4</a:t>
            </a:fld>
            <a:endParaRPr lang="en-ZA" dirty="0">
              <a:solidFill>
                <a:prstClr val="black"/>
              </a:solidFill>
            </a:endParaRPr>
          </a:p>
        </p:txBody>
      </p:sp>
    </p:spTree>
    <p:extLst>
      <p:ext uri="{BB962C8B-B14F-4D97-AF65-F5344CB8AC3E}">
        <p14:creationId xmlns:p14="http://schemas.microsoft.com/office/powerpoint/2010/main" val="456862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t>5</a:t>
            </a:fld>
            <a:endParaRPr lang="en-ZA" dirty="0"/>
          </a:p>
        </p:txBody>
      </p:sp>
    </p:spTree>
    <p:extLst>
      <p:ext uri="{BB962C8B-B14F-4D97-AF65-F5344CB8AC3E}">
        <p14:creationId xmlns:p14="http://schemas.microsoft.com/office/powerpoint/2010/main" val="2279105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solidFill>
                  <a:prstClr val="black"/>
                </a:solidFill>
              </a:rPr>
              <a:pPr/>
              <a:t>14</a:t>
            </a:fld>
            <a:endParaRPr lang="en-ZA" dirty="0">
              <a:solidFill>
                <a:prstClr val="black"/>
              </a:solidFill>
            </a:endParaRPr>
          </a:p>
        </p:txBody>
      </p:sp>
    </p:spTree>
    <p:extLst>
      <p:ext uri="{BB962C8B-B14F-4D97-AF65-F5344CB8AC3E}">
        <p14:creationId xmlns:p14="http://schemas.microsoft.com/office/powerpoint/2010/main" val="3591684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solidFill>
                  <a:prstClr val="black"/>
                </a:solidFill>
              </a:rPr>
              <a:pPr/>
              <a:t>16</a:t>
            </a:fld>
            <a:endParaRPr lang="en-ZA" dirty="0">
              <a:solidFill>
                <a:prstClr val="black"/>
              </a:solidFill>
            </a:endParaRPr>
          </a:p>
        </p:txBody>
      </p:sp>
    </p:spTree>
    <p:extLst>
      <p:ext uri="{BB962C8B-B14F-4D97-AF65-F5344CB8AC3E}">
        <p14:creationId xmlns:p14="http://schemas.microsoft.com/office/powerpoint/2010/main" val="1353479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solidFill>
                  <a:prstClr val="black"/>
                </a:solidFill>
              </a:rPr>
              <a:pPr/>
              <a:t>17</a:t>
            </a:fld>
            <a:endParaRPr lang="en-ZA" dirty="0">
              <a:solidFill>
                <a:prstClr val="black"/>
              </a:solidFill>
            </a:endParaRPr>
          </a:p>
        </p:txBody>
      </p:sp>
    </p:spTree>
    <p:extLst>
      <p:ext uri="{BB962C8B-B14F-4D97-AF65-F5344CB8AC3E}">
        <p14:creationId xmlns:p14="http://schemas.microsoft.com/office/powerpoint/2010/main" val="512544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solidFill>
                  <a:prstClr val="black"/>
                </a:solidFill>
              </a:rPr>
              <a:pPr/>
              <a:t>18</a:t>
            </a:fld>
            <a:endParaRPr lang="en-ZA" dirty="0">
              <a:solidFill>
                <a:prstClr val="black"/>
              </a:solidFill>
            </a:endParaRPr>
          </a:p>
        </p:txBody>
      </p:sp>
    </p:spTree>
    <p:extLst>
      <p:ext uri="{BB962C8B-B14F-4D97-AF65-F5344CB8AC3E}">
        <p14:creationId xmlns:p14="http://schemas.microsoft.com/office/powerpoint/2010/main" val="782969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solidFill>
                  <a:prstClr val="black"/>
                </a:solidFill>
              </a:rPr>
              <a:pPr/>
              <a:t>19</a:t>
            </a:fld>
            <a:endParaRPr lang="en-ZA" dirty="0">
              <a:solidFill>
                <a:prstClr val="black"/>
              </a:solidFill>
            </a:endParaRPr>
          </a:p>
        </p:txBody>
      </p:sp>
    </p:spTree>
    <p:extLst>
      <p:ext uri="{BB962C8B-B14F-4D97-AF65-F5344CB8AC3E}">
        <p14:creationId xmlns:p14="http://schemas.microsoft.com/office/powerpoint/2010/main" val="304102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C1605DA4-7C1C-4544-9339-03148019208C}" type="slidenum">
              <a:rPr lang="en-ZA" smtClean="0">
                <a:solidFill>
                  <a:prstClr val="black"/>
                </a:solidFill>
              </a:rPr>
              <a:pPr/>
              <a:t>27</a:t>
            </a:fld>
            <a:endParaRPr lang="en-ZA" dirty="0">
              <a:solidFill>
                <a:prstClr val="black"/>
              </a:solidFill>
            </a:endParaRPr>
          </a:p>
        </p:txBody>
      </p:sp>
    </p:spTree>
    <p:extLst>
      <p:ext uri="{BB962C8B-B14F-4D97-AF65-F5344CB8AC3E}">
        <p14:creationId xmlns:p14="http://schemas.microsoft.com/office/powerpoint/2010/main" val="634381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6" name="Slide Number Placeholder 5"/>
          <p:cNvSpPr>
            <a:spLocks noGrp="1"/>
          </p:cNvSpPr>
          <p:nvPr>
            <p:ph type="sldNum" sz="quarter" idx="12"/>
          </p:nvPr>
        </p:nvSpPr>
        <p:spPr/>
        <p:txBody>
          <a:bodyPr/>
          <a:lstStyle/>
          <a:p>
            <a:fld id="{1CE6738C-8955-4CF1-A256-1C49941BBB03}" type="slidenum">
              <a:rPr lang="en-ZA" smtClean="0"/>
              <a:t>‹#›</a:t>
            </a:fld>
            <a:endParaRPr lang="en-ZA" dirty="0"/>
          </a:p>
        </p:txBody>
      </p:sp>
    </p:spTree>
    <p:extLst>
      <p:ext uri="{BB962C8B-B14F-4D97-AF65-F5344CB8AC3E}">
        <p14:creationId xmlns:p14="http://schemas.microsoft.com/office/powerpoint/2010/main" val="368073900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lvl1pPr algn="ctr">
              <a:defRPr/>
            </a:lvl1pPr>
          </a:lstStyle>
          <a:p>
            <a:fld id="{1CE6738C-8955-4CF1-A256-1C49941BBB03}"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481820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Slide Number Placeholder 6"/>
          <p:cNvSpPr>
            <a:spLocks noGrp="1"/>
          </p:cNvSpPr>
          <p:nvPr>
            <p:ph type="sldNum" sz="quarter" idx="12"/>
          </p:nvPr>
        </p:nvSpPr>
        <p:spPr/>
        <p:txBody>
          <a:bodyPr/>
          <a:lstStyle>
            <a:lvl1pPr algn="ctr">
              <a:defRPr/>
            </a:lvl1pPr>
          </a:lstStyle>
          <a:p>
            <a:fld id="{1CE6738C-8955-4CF1-A256-1C49941BBB03}"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1359005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5" name="Slide Number Placeholder 4"/>
          <p:cNvSpPr>
            <a:spLocks noGrp="1"/>
          </p:cNvSpPr>
          <p:nvPr>
            <p:ph type="sldNum" sz="quarter" idx="12"/>
          </p:nvPr>
        </p:nvSpPr>
        <p:spPr/>
        <p:txBody>
          <a:bodyPr/>
          <a:lstStyle>
            <a:lvl1pPr algn="ctr">
              <a:defRPr/>
            </a:lvl1pPr>
          </a:lstStyle>
          <a:p>
            <a:fld id="{1CE6738C-8955-4CF1-A256-1C49941BBB03}"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140826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Slide Number Placeholder 2"/>
          <p:cNvSpPr>
            <a:spLocks noGrp="1"/>
          </p:cNvSpPr>
          <p:nvPr>
            <p:ph type="sldNum" sz="quarter" idx="10"/>
          </p:nvPr>
        </p:nvSpPr>
        <p:spPr/>
        <p:txBody>
          <a:bodyPr/>
          <a:lstStyle/>
          <a:p>
            <a:fld id="{1CE6738C-8955-4CF1-A256-1C49941BBB03}" type="slidenum">
              <a:rPr lang="en-ZA" smtClean="0"/>
              <a:t>‹#›</a:t>
            </a:fld>
            <a:endParaRPr lang="en-ZA" dirty="0"/>
          </a:p>
        </p:txBody>
      </p:sp>
    </p:spTree>
    <p:extLst>
      <p:ext uri="{BB962C8B-B14F-4D97-AF65-F5344CB8AC3E}">
        <p14:creationId xmlns:p14="http://schemas.microsoft.com/office/powerpoint/2010/main" val="29643917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Slide Number Placeholder 5"/>
          <p:cNvSpPr>
            <a:spLocks noGrp="1"/>
          </p:cNvSpPr>
          <p:nvPr>
            <p:ph type="sldNum" sz="quarter" idx="12"/>
          </p:nvPr>
        </p:nvSpPr>
        <p:spPr/>
        <p:txBody>
          <a:bodyPr/>
          <a:lstStyle/>
          <a:p>
            <a:fld id="{1CE6738C-8955-4CF1-A256-1C49941BBB03}" type="slidenum">
              <a:rPr lang="en-ZA" smtClean="0"/>
              <a:t>‹#›</a:t>
            </a:fld>
            <a:endParaRPr lang="en-ZA" dirty="0"/>
          </a:p>
        </p:txBody>
      </p:sp>
    </p:spTree>
    <p:extLst>
      <p:ext uri="{BB962C8B-B14F-4D97-AF65-F5344CB8AC3E}">
        <p14:creationId xmlns:p14="http://schemas.microsoft.com/office/powerpoint/2010/main" val="3037969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1CE6738C-8955-4CF1-A256-1C49941BBB03}" type="slidenum">
              <a:rPr lang="en-ZA" smtClean="0"/>
              <a:t>‹#›</a:t>
            </a:fld>
            <a:endParaRPr lang="en-ZA" dirty="0"/>
          </a:p>
        </p:txBody>
      </p:sp>
    </p:spTree>
    <p:extLst>
      <p:ext uri="{BB962C8B-B14F-4D97-AF65-F5344CB8AC3E}">
        <p14:creationId xmlns:p14="http://schemas.microsoft.com/office/powerpoint/2010/main" val="1047414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Slide Number Placeholder 6"/>
          <p:cNvSpPr>
            <a:spLocks noGrp="1"/>
          </p:cNvSpPr>
          <p:nvPr>
            <p:ph type="sldNum" sz="quarter" idx="12"/>
          </p:nvPr>
        </p:nvSpPr>
        <p:spPr/>
        <p:txBody>
          <a:bodyPr/>
          <a:lstStyle/>
          <a:p>
            <a:fld id="{1CE6738C-8955-4CF1-A256-1C49941BBB03}" type="slidenum">
              <a:rPr lang="en-ZA" smtClean="0"/>
              <a:t>‹#›</a:t>
            </a:fld>
            <a:endParaRPr lang="en-ZA" dirty="0"/>
          </a:p>
        </p:txBody>
      </p:sp>
    </p:spTree>
    <p:extLst>
      <p:ext uri="{BB962C8B-B14F-4D97-AF65-F5344CB8AC3E}">
        <p14:creationId xmlns:p14="http://schemas.microsoft.com/office/powerpoint/2010/main" val="4102533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5" name="Slide Number Placeholder 4"/>
          <p:cNvSpPr>
            <a:spLocks noGrp="1"/>
          </p:cNvSpPr>
          <p:nvPr>
            <p:ph type="sldNum" sz="quarter" idx="12"/>
          </p:nvPr>
        </p:nvSpPr>
        <p:spPr/>
        <p:txBody>
          <a:bodyPr/>
          <a:lstStyle/>
          <a:p>
            <a:fld id="{1CE6738C-8955-4CF1-A256-1C49941BBB03}" type="slidenum">
              <a:rPr lang="en-ZA" smtClean="0"/>
              <a:t>‹#›</a:t>
            </a:fld>
            <a:endParaRPr lang="en-ZA" dirty="0"/>
          </a:p>
        </p:txBody>
      </p:sp>
    </p:spTree>
    <p:extLst>
      <p:ext uri="{BB962C8B-B14F-4D97-AF65-F5344CB8AC3E}">
        <p14:creationId xmlns:p14="http://schemas.microsoft.com/office/powerpoint/2010/main" val="2175081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6" name="Slide Number Placeholder 5"/>
          <p:cNvSpPr>
            <a:spLocks noGrp="1"/>
          </p:cNvSpPr>
          <p:nvPr>
            <p:ph type="sldNum" sz="quarter" idx="12"/>
          </p:nvPr>
        </p:nvSpPr>
        <p:spPr/>
        <p:txBody>
          <a:bodyPr/>
          <a:lstStyle/>
          <a:p>
            <a:fld id="{1CE6738C-8955-4CF1-A256-1C49941BBB03}"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33018054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Slide Number Placeholder 2"/>
          <p:cNvSpPr>
            <a:spLocks noGrp="1"/>
          </p:cNvSpPr>
          <p:nvPr>
            <p:ph type="sldNum" sz="quarter" idx="10"/>
          </p:nvPr>
        </p:nvSpPr>
        <p:spPr/>
        <p:txBody>
          <a:bodyPr/>
          <a:lstStyle>
            <a:lvl1pPr algn="ctr">
              <a:defRPr/>
            </a:lvl1pPr>
          </a:lstStyle>
          <a:p>
            <a:fld id="{1CE6738C-8955-4CF1-A256-1C49941BBB03}"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6921692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Slide Number Placeholder 5"/>
          <p:cNvSpPr>
            <a:spLocks noGrp="1"/>
          </p:cNvSpPr>
          <p:nvPr>
            <p:ph type="sldNum" sz="quarter" idx="12"/>
          </p:nvPr>
        </p:nvSpPr>
        <p:spPr/>
        <p:txBody>
          <a:bodyPr/>
          <a:lstStyle>
            <a:lvl1pPr algn="ctr">
              <a:defRPr/>
            </a:lvl1pPr>
          </a:lstStyle>
          <a:p>
            <a:fld id="{1CE6738C-8955-4CF1-A256-1C49941BBB03}"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788054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3.emf"/><Relationship Id="rId4" Type="http://schemas.openxmlformats.org/officeDocument/2006/relationships/slideLayout" Target="../slideLayouts/slideLayout10.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08465"/>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242996"/>
            <a:ext cx="8229600" cy="453858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ZA" dirty="0"/>
          </a:p>
        </p:txBody>
      </p:sp>
      <p:sp>
        <p:nvSpPr>
          <p:cNvPr id="6" name="Slide Number Placeholder 5"/>
          <p:cNvSpPr>
            <a:spLocks noGrp="1"/>
          </p:cNvSpPr>
          <p:nvPr>
            <p:ph type="sldNum" sz="quarter" idx="4"/>
          </p:nvPr>
        </p:nvSpPr>
        <p:spPr>
          <a:xfrm>
            <a:off x="3273759" y="623488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E6738C-8955-4CF1-A256-1C49941BBB03}" type="slidenum">
              <a:rPr lang="en-ZA" smtClean="0"/>
              <a:t>‹#›</a:t>
            </a:fld>
            <a:endParaRPr lang="en-ZA" dirty="0"/>
          </a:p>
        </p:txBody>
      </p:sp>
      <p:pic>
        <p:nvPicPr>
          <p:cNvPr id="8" name="Picture 7"/>
          <p:cNvPicPr>
            <a:picLocks/>
          </p:cNvPicPr>
          <p:nvPr userDrawn="1"/>
        </p:nvPicPr>
        <p:blipFill>
          <a:blip r:embed="rId8"/>
          <a:stretch>
            <a:fillRect/>
          </a:stretch>
        </p:blipFill>
        <p:spPr>
          <a:xfrm flipV="1">
            <a:off x="2571" y="5913280"/>
            <a:ext cx="9144000" cy="36000"/>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7504" y="6031468"/>
            <a:ext cx="2300066" cy="710210"/>
          </a:xfrm>
          <a:prstGeom prst="rect">
            <a:avLst/>
          </a:prstGeom>
        </p:spPr>
      </p:pic>
      <p:sp>
        <p:nvSpPr>
          <p:cNvPr id="11" name="TextBox 10"/>
          <p:cNvSpPr txBox="1"/>
          <p:nvPr userDrawn="1"/>
        </p:nvSpPr>
        <p:spPr>
          <a:xfrm>
            <a:off x="6156176" y="6204603"/>
            <a:ext cx="2149896" cy="369332"/>
          </a:xfrm>
          <a:prstGeom prst="rect">
            <a:avLst/>
          </a:prstGeom>
          <a:noFill/>
        </p:spPr>
        <p:txBody>
          <a:bodyPr wrap="square" rtlCol="0">
            <a:spAutoFit/>
          </a:bodyPr>
          <a:lstStyle/>
          <a:p>
            <a:r>
              <a:rPr lang="en-US" sz="1800" b="0" i="0" u="none" strike="noStrike" kern="1200" baseline="0" dirty="0" smtClean="0">
                <a:solidFill>
                  <a:srgbClr val="B61918"/>
                </a:solidFill>
                <a:latin typeface="Gill Sans Light" charset="0"/>
                <a:ea typeface="Gill Sans Light" charset="0"/>
                <a:cs typeface="Gill Sans Light" charset="0"/>
              </a:rPr>
              <a:t>Learn</a:t>
            </a:r>
            <a:r>
              <a:rPr lang="en-US" sz="1800" b="0" i="0" u="none" strike="noStrike" kern="1200" baseline="0" dirty="0" smtClean="0">
                <a:solidFill>
                  <a:schemeClr val="tx1"/>
                </a:solidFill>
                <a:latin typeface="Gill Sans Light" charset="0"/>
                <a:ea typeface="Gill Sans Light" charset="0"/>
                <a:cs typeface="Gill Sans Light" charset="0"/>
              </a:rPr>
              <a:t> </a:t>
            </a:r>
            <a:r>
              <a:rPr lang="en-US" sz="1800" b="0" i="0" u="none" strike="noStrike" kern="1200" baseline="0" dirty="0" smtClean="0">
                <a:solidFill>
                  <a:srgbClr val="006600"/>
                </a:solidFill>
                <a:latin typeface="Gill Sans Light" charset="0"/>
                <a:ea typeface="Gill Sans Light" charset="0"/>
                <a:cs typeface="Gill Sans Light" charset="0"/>
              </a:rPr>
              <a:t>Serve</a:t>
            </a:r>
            <a:r>
              <a:rPr lang="en-US" sz="1800" b="0" i="0" u="none" strike="noStrike" kern="1200" baseline="0" dirty="0" smtClean="0">
                <a:solidFill>
                  <a:schemeClr val="tx1"/>
                </a:solidFill>
                <a:latin typeface="Gill Sans Light" charset="0"/>
                <a:ea typeface="Gill Sans Light" charset="0"/>
                <a:cs typeface="Gill Sans Light" charset="0"/>
              </a:rPr>
              <a:t> </a:t>
            </a:r>
            <a:r>
              <a:rPr lang="en-US" sz="1800" b="0" i="0" u="none" strike="noStrike" kern="1200" baseline="0" dirty="0" smtClean="0">
                <a:solidFill>
                  <a:srgbClr val="AAAAAA"/>
                </a:solidFill>
                <a:latin typeface="Gill Sans Light" charset="0"/>
                <a:ea typeface="Gill Sans Light" charset="0"/>
                <a:cs typeface="Gill Sans Light" charset="0"/>
              </a:rPr>
              <a:t>Grow</a:t>
            </a:r>
            <a:endParaRPr lang="en-US" b="0" i="0" dirty="0">
              <a:solidFill>
                <a:srgbClr val="AAAAAA"/>
              </a:solidFill>
              <a:latin typeface="Gill Sans Light" charset="0"/>
              <a:ea typeface="Gill Sans Light" charset="0"/>
              <a:cs typeface="Gill Sans Light" charset="0"/>
            </a:endParaRPr>
          </a:p>
        </p:txBody>
      </p:sp>
      <p:pic>
        <p:nvPicPr>
          <p:cNvPr id="12" name="Picture 11"/>
          <p:cNvPicPr>
            <a:picLocks/>
          </p:cNvPicPr>
          <p:nvPr userDrawn="1"/>
        </p:nvPicPr>
        <p:blipFill>
          <a:blip r:embed="rId8"/>
          <a:stretch>
            <a:fillRect/>
          </a:stretch>
        </p:blipFill>
        <p:spPr>
          <a:xfrm flipV="1">
            <a:off x="2571" y="1052736"/>
            <a:ext cx="9144000" cy="36000"/>
          </a:xfrm>
          <a:prstGeom prst="rect">
            <a:avLst/>
          </a:prstGeom>
        </p:spPr>
      </p:pic>
      <p:pic>
        <p:nvPicPr>
          <p:cNvPr id="9" name="Picture 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172400" y="6031468"/>
            <a:ext cx="648460" cy="648460"/>
          </a:xfrm>
          <a:prstGeom prst="rect">
            <a:avLst/>
          </a:prstGeom>
        </p:spPr>
      </p:pic>
    </p:spTree>
    <p:extLst>
      <p:ext uri="{BB962C8B-B14F-4D97-AF65-F5344CB8AC3E}">
        <p14:creationId xmlns:p14="http://schemas.microsoft.com/office/powerpoint/2010/main" val="4141688387"/>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1" r:id="rId4"/>
    <p:sldLayoutId id="2147483652" r:id="rId5"/>
    <p:sldLayoutId id="2147483654" r:id="rId6"/>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08465"/>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242996"/>
            <a:ext cx="8229600" cy="453858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ZA" dirty="0"/>
          </a:p>
        </p:txBody>
      </p:sp>
      <p:sp>
        <p:nvSpPr>
          <p:cNvPr id="6" name="Slide Number Placeholder 5"/>
          <p:cNvSpPr>
            <a:spLocks noGrp="1"/>
          </p:cNvSpPr>
          <p:nvPr>
            <p:ph type="sldNum" sz="quarter" idx="4"/>
          </p:nvPr>
        </p:nvSpPr>
        <p:spPr>
          <a:xfrm>
            <a:off x="3273759" y="623488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E6738C-8955-4CF1-A256-1C49941BBB03}" type="slidenum">
              <a:rPr lang="en-ZA" smtClean="0">
                <a:solidFill>
                  <a:prstClr val="black">
                    <a:tint val="75000"/>
                  </a:prstClr>
                </a:solidFill>
              </a:rPr>
              <a:pPr/>
              <a:t>‹#›</a:t>
            </a:fld>
            <a:endParaRPr lang="en-ZA" dirty="0">
              <a:solidFill>
                <a:prstClr val="black">
                  <a:tint val="75000"/>
                </a:prstClr>
              </a:solidFill>
            </a:endParaRPr>
          </a:p>
        </p:txBody>
      </p:sp>
      <p:pic>
        <p:nvPicPr>
          <p:cNvPr id="8" name="Picture 7"/>
          <p:cNvPicPr>
            <a:picLocks/>
          </p:cNvPicPr>
          <p:nvPr userDrawn="1"/>
        </p:nvPicPr>
        <p:blipFill>
          <a:blip r:embed="rId8"/>
          <a:stretch>
            <a:fillRect/>
          </a:stretch>
        </p:blipFill>
        <p:spPr>
          <a:xfrm flipV="1">
            <a:off x="2571" y="5913280"/>
            <a:ext cx="9144000" cy="36000"/>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7504" y="6031468"/>
            <a:ext cx="2300066" cy="710210"/>
          </a:xfrm>
          <a:prstGeom prst="rect">
            <a:avLst/>
          </a:prstGeom>
        </p:spPr>
      </p:pic>
      <p:sp>
        <p:nvSpPr>
          <p:cNvPr id="11" name="TextBox 10"/>
          <p:cNvSpPr txBox="1"/>
          <p:nvPr userDrawn="1"/>
        </p:nvSpPr>
        <p:spPr>
          <a:xfrm>
            <a:off x="6156176" y="6204603"/>
            <a:ext cx="2149896" cy="369332"/>
          </a:xfrm>
          <a:prstGeom prst="rect">
            <a:avLst/>
          </a:prstGeom>
          <a:noFill/>
        </p:spPr>
        <p:txBody>
          <a:bodyPr wrap="square" rtlCol="0">
            <a:spAutoFit/>
          </a:bodyPr>
          <a:lstStyle/>
          <a:p>
            <a:r>
              <a:rPr lang="en-US" dirty="0" smtClean="0">
                <a:solidFill>
                  <a:srgbClr val="B61918"/>
                </a:solidFill>
                <a:latin typeface="Gill Sans Light" charset="0"/>
                <a:ea typeface="Gill Sans Light" charset="0"/>
                <a:cs typeface="Gill Sans Light" charset="0"/>
              </a:rPr>
              <a:t>Learn</a:t>
            </a:r>
            <a:r>
              <a:rPr lang="en-US" dirty="0" smtClean="0">
                <a:solidFill>
                  <a:prstClr val="black"/>
                </a:solidFill>
                <a:latin typeface="Gill Sans Light" charset="0"/>
                <a:ea typeface="Gill Sans Light" charset="0"/>
                <a:cs typeface="Gill Sans Light" charset="0"/>
              </a:rPr>
              <a:t> </a:t>
            </a:r>
            <a:r>
              <a:rPr lang="en-US" dirty="0" smtClean="0">
                <a:solidFill>
                  <a:srgbClr val="006600"/>
                </a:solidFill>
                <a:latin typeface="Gill Sans Light" charset="0"/>
                <a:ea typeface="Gill Sans Light" charset="0"/>
                <a:cs typeface="Gill Sans Light" charset="0"/>
              </a:rPr>
              <a:t>Serve</a:t>
            </a:r>
            <a:r>
              <a:rPr lang="en-US" dirty="0" smtClean="0">
                <a:solidFill>
                  <a:prstClr val="black"/>
                </a:solidFill>
                <a:latin typeface="Gill Sans Light" charset="0"/>
                <a:ea typeface="Gill Sans Light" charset="0"/>
                <a:cs typeface="Gill Sans Light" charset="0"/>
              </a:rPr>
              <a:t> </a:t>
            </a:r>
            <a:r>
              <a:rPr lang="en-US" dirty="0" smtClean="0">
                <a:solidFill>
                  <a:srgbClr val="AAAAAA"/>
                </a:solidFill>
                <a:latin typeface="Gill Sans Light" charset="0"/>
                <a:ea typeface="Gill Sans Light" charset="0"/>
                <a:cs typeface="Gill Sans Light" charset="0"/>
              </a:rPr>
              <a:t>Grow</a:t>
            </a:r>
            <a:endParaRPr lang="en-US" dirty="0">
              <a:solidFill>
                <a:srgbClr val="AAAAAA"/>
              </a:solidFill>
              <a:latin typeface="Gill Sans Light" charset="0"/>
              <a:ea typeface="Gill Sans Light" charset="0"/>
              <a:cs typeface="Gill Sans Light" charset="0"/>
            </a:endParaRPr>
          </a:p>
        </p:txBody>
      </p:sp>
      <p:pic>
        <p:nvPicPr>
          <p:cNvPr id="12" name="Picture 11"/>
          <p:cNvPicPr>
            <a:picLocks/>
          </p:cNvPicPr>
          <p:nvPr userDrawn="1"/>
        </p:nvPicPr>
        <p:blipFill>
          <a:blip r:embed="rId8"/>
          <a:stretch>
            <a:fillRect/>
          </a:stretch>
        </p:blipFill>
        <p:spPr>
          <a:xfrm flipV="1">
            <a:off x="2571" y="1052736"/>
            <a:ext cx="9144000" cy="36000"/>
          </a:xfrm>
          <a:prstGeom prst="rect">
            <a:avLst/>
          </a:prstGeom>
        </p:spPr>
      </p:pic>
      <p:pic>
        <p:nvPicPr>
          <p:cNvPr id="9" name="Picture 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172400" y="6031468"/>
            <a:ext cx="648460" cy="648460"/>
          </a:xfrm>
          <a:prstGeom prst="rect">
            <a:avLst/>
          </a:prstGeom>
        </p:spPr>
      </p:pic>
    </p:spTree>
    <p:extLst>
      <p:ext uri="{BB962C8B-B14F-4D97-AF65-F5344CB8AC3E}">
        <p14:creationId xmlns:p14="http://schemas.microsoft.com/office/powerpoint/2010/main" val="175674640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1161" t="5035" r="1112" b="2280"/>
          <a:stretch/>
        </p:blipFill>
        <p:spPr>
          <a:xfrm>
            <a:off x="-108520" y="44624"/>
            <a:ext cx="9325710" cy="5920625"/>
          </a:xfrm>
          <a:prstGeom prst="rect">
            <a:avLst/>
          </a:prstGeom>
          <a:ln>
            <a:noFill/>
          </a:ln>
          <a:effectLst>
            <a:softEdge rad="112500"/>
          </a:effectLst>
        </p:spPr>
      </p:pic>
      <p:sp>
        <p:nvSpPr>
          <p:cNvPr id="2" name="Title 1"/>
          <p:cNvSpPr>
            <a:spLocks noGrp="1"/>
          </p:cNvSpPr>
          <p:nvPr>
            <p:ph type="ctrTitle"/>
          </p:nvPr>
        </p:nvSpPr>
        <p:spPr>
          <a:xfrm>
            <a:off x="335124" y="1916832"/>
            <a:ext cx="8784976" cy="1800200"/>
          </a:xfrm>
        </p:spPr>
        <p:txBody>
          <a:bodyPr>
            <a:normAutofit/>
          </a:bodyPr>
          <a:lstStyle/>
          <a:p>
            <a:r>
              <a:rPr lang="en-ZA" sz="2400" dirty="0" smtClean="0">
                <a:solidFill>
                  <a:srgbClr val="C00000"/>
                </a:solidFill>
                <a:latin typeface="Tahoma" panose="020B0604030504040204" pitchFamily="34" charset="0"/>
                <a:ea typeface="Tahoma" panose="020B0604030504040204" pitchFamily="34" charset="0"/>
                <a:cs typeface="Tahoma" panose="020B0604030504040204" pitchFamily="34" charset="0"/>
              </a:rPr>
              <a:t>A National Implementation Framework towards the Professionalisation of the Public Service  </a:t>
            </a:r>
            <a:endParaRPr lang="en-ZA" sz="2400"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sp>
        <p:nvSpPr>
          <p:cNvPr id="5" name="Title 1"/>
          <p:cNvSpPr txBox="1">
            <a:spLocks/>
          </p:cNvSpPr>
          <p:nvPr/>
        </p:nvSpPr>
        <p:spPr>
          <a:xfrm>
            <a:off x="4067944" y="5805263"/>
            <a:ext cx="5076056"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000" b="1" dirty="0" smtClean="0">
                <a:latin typeface="Calibri" pitchFamily="34" charset="0"/>
                <a:cs typeface="Arial" pitchFamily="34" charset="0"/>
              </a:rPr>
              <a:t> </a:t>
            </a:r>
            <a:endParaRPr lang="en-ZA" sz="2000" b="1" dirty="0">
              <a:latin typeface="Calibri" pitchFamily="34" charset="0"/>
              <a:cs typeface="Arial" pitchFamily="34" charset="0"/>
            </a:endParaRPr>
          </a:p>
        </p:txBody>
      </p:sp>
    </p:spTree>
    <p:extLst>
      <p:ext uri="{BB962C8B-B14F-4D97-AF65-F5344CB8AC3E}">
        <p14:creationId xmlns:p14="http://schemas.microsoft.com/office/powerpoint/2010/main" val="8310461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4219"/>
            <a:ext cx="8229600" cy="708465"/>
          </a:xfrm>
        </p:spPr>
        <p:txBody>
          <a:bodyPr>
            <a:normAutofit/>
          </a:bodyPr>
          <a:lstStyle/>
          <a:p>
            <a:r>
              <a:rPr lang="en-ZA" sz="24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Professionalisation: Comparing with other countries</a:t>
            </a:r>
            <a:endPar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10</a:t>
            </a:fld>
            <a:endParaRPr lang="en-ZA" dirty="0">
              <a:solidFill>
                <a:prstClr val="black">
                  <a:tint val="75000"/>
                </a:prstClr>
              </a:solidFill>
            </a:endParaRPr>
          </a:p>
        </p:txBody>
      </p:sp>
      <p:sp>
        <p:nvSpPr>
          <p:cNvPr id="4" name="Rectangle 3"/>
          <p:cNvSpPr/>
          <p:nvPr/>
        </p:nvSpPr>
        <p:spPr>
          <a:xfrm>
            <a:off x="179512" y="1132303"/>
            <a:ext cx="8784976" cy="4933274"/>
          </a:xfrm>
          <a:prstGeom prst="rect">
            <a:avLst/>
          </a:prstGeom>
        </p:spPr>
        <p:txBody>
          <a:bodyPr wrap="square">
            <a:spAutoFit/>
          </a:bodyPr>
          <a:lstStyle/>
          <a:p>
            <a:pPr>
              <a:lnSpc>
                <a:spcPct val="108000"/>
              </a:lnSpc>
              <a:spcAft>
                <a:spcPts val="1200"/>
              </a:spcAft>
              <a:buClr>
                <a:srgbClr val="B61918"/>
              </a:buClr>
              <a:buSzPct val="80000"/>
            </a:pPr>
            <a:r>
              <a:rPr lang="en-US" sz="16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REPUBLIC OF KOREA (SOUTH KOREA)</a:t>
            </a:r>
          </a:p>
          <a:p>
            <a:pPr marL="342900" indent="-342900">
              <a:lnSpc>
                <a:spcPct val="108000"/>
              </a:lnSpc>
              <a:buClr>
                <a:srgbClr val="C00000"/>
              </a:buClr>
              <a:buSzPct val="80000"/>
              <a:buFont typeface="Wingdings" panose="05000000000000000000" pitchFamily="2" charset="2"/>
              <a:buChar char="Ø"/>
            </a:pP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Ministry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of Personnel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Management responsible for Recruitment</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 Education and </a:t>
            </a:r>
            <a:r>
              <a:rPr lang="en-US" altLang="ko-KR" sz="1400" dirty="0" smtClean="0">
                <a:solidFill>
                  <a:prstClr val="black"/>
                </a:solidFill>
                <a:latin typeface="Tahoma" pitchFamily="34" charset="0"/>
                <a:ea typeface="Tahoma" panose="020B0604030504040204" pitchFamily="34" charset="0"/>
                <a:cs typeface="Tahoma" panose="020B0604030504040204" pitchFamily="34" charset="0"/>
              </a:rPr>
              <a:t>Training</a:t>
            </a:r>
          </a:p>
          <a:p>
            <a:pPr marL="342900" indent="-342900">
              <a:lnSpc>
                <a:spcPct val="108000"/>
              </a:lnSpc>
              <a:buClr>
                <a:srgbClr val="C00000"/>
              </a:buClr>
              <a:buSzPct val="80000"/>
              <a:buFont typeface="Wingdings" panose="05000000000000000000" pitchFamily="2" charset="2"/>
              <a:buChar char="Ø"/>
            </a:pPr>
            <a:endParaRPr lang="en-US" altLang="ko-KR" sz="1400" dirty="0" smtClean="0">
              <a:solidFill>
                <a:prstClr val="black"/>
              </a:solidFill>
              <a:latin typeface="Tahoma"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US" altLang="ko-KR" sz="1400" dirty="0" smtClean="0">
                <a:solidFill>
                  <a:prstClr val="black"/>
                </a:solidFill>
                <a:latin typeface="Tahoma" pitchFamily="34" charset="0"/>
                <a:ea typeface="Tahoma" panose="020B0604030504040204" pitchFamily="34" charset="0"/>
                <a:cs typeface="Tahoma" panose="020B0604030504040204" pitchFamily="34" charset="0"/>
              </a:rPr>
              <a:t>National Civil Service divided into </a:t>
            </a:r>
            <a:r>
              <a:rPr lang="en-US" altLang="ko-KR" sz="1400" i="1" dirty="0" smtClean="0">
                <a:solidFill>
                  <a:prstClr val="black"/>
                </a:solidFill>
                <a:latin typeface="Tahoma" pitchFamily="34" charset="0"/>
                <a:ea typeface="Tahoma" panose="020B0604030504040204" pitchFamily="34" charset="0"/>
                <a:cs typeface="Tahoma" panose="020B0604030504040204" pitchFamily="34" charset="0"/>
              </a:rPr>
              <a:t>Career Service</a:t>
            </a:r>
            <a:r>
              <a:rPr lang="en-US" altLang="ko-KR" sz="1400" dirty="0" smtClean="0">
                <a:solidFill>
                  <a:prstClr val="black"/>
                </a:solidFill>
                <a:latin typeface="Tahoma" pitchFamily="34" charset="0"/>
                <a:ea typeface="Tahoma" panose="020B0604030504040204" pitchFamily="34" charset="0"/>
                <a:cs typeface="Tahoma" panose="020B0604030504040204" pitchFamily="34" charset="0"/>
              </a:rPr>
              <a:t> (recruitment, qualifications, </a:t>
            </a:r>
            <a:r>
              <a:rPr lang="en-US" altLang="ko-KR" sz="1400" dirty="0">
                <a:solidFill>
                  <a:prstClr val="black"/>
                </a:solidFill>
                <a:latin typeface="Tahoma" pitchFamily="34" charset="0"/>
                <a:ea typeface="Tahoma" panose="020B0604030504040204" pitchFamily="34" charset="0"/>
                <a:cs typeface="Tahoma" panose="020B0604030504040204" pitchFamily="34" charset="0"/>
              </a:rPr>
              <a:t>performance</a:t>
            </a:r>
            <a:r>
              <a:rPr lang="en-US" altLang="ko-KR" sz="1400" dirty="0" smtClean="0">
                <a:solidFill>
                  <a:prstClr val="black"/>
                </a:solidFill>
                <a:latin typeface="Tahoma" pitchFamily="34" charset="0"/>
                <a:ea typeface="Tahoma" panose="020B0604030504040204" pitchFamily="34" charset="0"/>
                <a:cs typeface="Tahoma" panose="020B0604030504040204" pitchFamily="34" charset="0"/>
              </a:rPr>
              <a:t>, permanent life-long work, groups and classes) and </a:t>
            </a:r>
            <a:r>
              <a:rPr lang="en-US" altLang="ko-KR" sz="1400" i="1" dirty="0" smtClean="0">
                <a:solidFill>
                  <a:prstClr val="black"/>
                </a:solidFill>
                <a:latin typeface="Tahoma" pitchFamily="34" charset="0"/>
                <a:ea typeface="Tahoma" panose="020B0604030504040204" pitchFamily="34" charset="0"/>
                <a:cs typeface="Tahoma" panose="020B0604030504040204" pitchFamily="34" charset="0"/>
              </a:rPr>
              <a:t>Non-Career Service</a:t>
            </a:r>
            <a:r>
              <a:rPr lang="en-US" altLang="ko-KR" sz="1400" dirty="0" smtClean="0">
                <a:solidFill>
                  <a:prstClr val="black"/>
                </a:solidFill>
                <a:latin typeface="Tahoma" pitchFamily="34" charset="0"/>
                <a:ea typeface="Tahoma" panose="020B0604030504040204" pitchFamily="34" charset="0"/>
                <a:cs typeface="Tahoma" panose="020B0604030504040204" pitchFamily="34" charset="0"/>
              </a:rPr>
              <a:t> (appointed by election,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National Assembly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approval,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no permanent job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status)</a:t>
            </a:r>
          </a:p>
          <a:p>
            <a:pPr marL="342900" indent="-342900">
              <a:lnSpc>
                <a:spcPct val="108000"/>
              </a:lnSpc>
              <a:buClr>
                <a:srgbClr val="C00000"/>
              </a:buClr>
              <a:buSzPct val="80000"/>
              <a:buFont typeface="Wingdings" panose="05000000000000000000" pitchFamily="2" charset="2"/>
              <a:buChar char="Ø"/>
            </a:pPr>
            <a:endPar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Recruitment processes and criteria:</a:t>
            </a:r>
          </a:p>
          <a:p>
            <a:pPr marL="800100" lvl="1" indent="-342900">
              <a:lnSpc>
                <a:spcPct val="108000"/>
              </a:lnSpc>
              <a:buClr>
                <a:srgbClr val="006600"/>
              </a:buClr>
              <a:buSzPct val="80000"/>
              <a:buFont typeface="Wingdings" panose="05000000000000000000" pitchFamily="2" charset="2"/>
              <a:buChar char="v"/>
            </a:pP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General principle</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 Open competition recruitment to reinforce the merit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system, recruitment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of talent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and experts</a:t>
            </a:r>
          </a:p>
          <a:p>
            <a:pPr marL="800100" lvl="1" indent="-342900">
              <a:lnSpc>
                <a:spcPct val="108000"/>
              </a:lnSpc>
              <a:buClr>
                <a:srgbClr val="006600"/>
              </a:buClr>
              <a:buSzPct val="80000"/>
              <a:buFont typeface="Wingdings" panose="05000000000000000000" pitchFamily="2" charset="2"/>
              <a:buChar char="v"/>
            </a:pP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Evaluation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method: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Liberal arts knowledge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test, specialized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knowledge test (law, etc</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tests competency and qualification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as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public official, aptitude tests and competency interviews</a:t>
            </a:r>
          </a:p>
          <a:p>
            <a:pPr marL="800100" lvl="1" indent="-342900">
              <a:lnSpc>
                <a:spcPct val="108000"/>
              </a:lnSpc>
              <a:buClr>
                <a:srgbClr val="006600"/>
              </a:buClr>
              <a:buSzPct val="80000"/>
              <a:buFont typeface="Wingdings" panose="05000000000000000000" pitchFamily="2" charset="2"/>
              <a:buChar char="v"/>
            </a:pP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Open competition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recruitment: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No restrictions for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application, admissions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based solely on exam </a:t>
            </a: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and assessment results</a:t>
            </a:r>
          </a:p>
          <a:p>
            <a:pPr marL="800100" lvl="1" indent="-342900">
              <a:lnSpc>
                <a:spcPct val="108000"/>
              </a:lnSpc>
              <a:buClr>
                <a:srgbClr val="006600"/>
              </a:buClr>
              <a:buSzPct val="80000"/>
              <a:buFont typeface="Wingdings" panose="05000000000000000000" pitchFamily="2" charset="2"/>
              <a:buChar char="v"/>
            </a:pP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“Special” or career competition recruitment: Selecting those with specific academic qualifications, careers, need to pass Recruitment Exam for Private Sector Experts</a:t>
            </a:r>
          </a:p>
          <a:p>
            <a:pPr marL="800100" lvl="1" indent="-342900">
              <a:lnSpc>
                <a:spcPct val="108000"/>
              </a:lnSpc>
              <a:buClr>
                <a:srgbClr val="006600"/>
              </a:buClr>
              <a:buSzPct val="80000"/>
              <a:buFont typeface="Wingdings" panose="05000000000000000000" pitchFamily="2" charset="2"/>
              <a:buChar char="v"/>
            </a:pPr>
            <a:r>
              <a:rPr lang="en-US" alt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Issues </a:t>
            </a:r>
            <a:r>
              <a:rPr lang="en-US" alt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of gender, disability, regional talent considered in recruitment</a:t>
            </a:r>
            <a:endPar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006600"/>
              </a:buClr>
              <a:buSzPct val="80000"/>
              <a:buFont typeface="Wingdings" panose="05000000000000000000" pitchFamily="2" charset="2"/>
              <a:buChar char="v"/>
            </a:pPr>
            <a:endParaRPr lang="en-US" altLang="ko-KR" sz="11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Promotion requirement: </a:t>
            </a:r>
            <a:r>
              <a:rPr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minimal lengths of service at specific grade, </a:t>
            </a:r>
            <a:r>
              <a:rPr kumimoji="1"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competency assessment, </a:t>
            </a:r>
            <a:r>
              <a:rPr kumimoji="1"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rPr>
              <a:t>screening and re-screening by </a:t>
            </a:r>
            <a:r>
              <a:rPr kumimoji="1" lang="en-US" altLang="ko-KR"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Promotion Review Board</a:t>
            </a:r>
            <a:endParaRPr kumimoji="1" lang="en-US" altLang="ko-KR"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67153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5257"/>
            <a:ext cx="8229600" cy="708465"/>
          </a:xfrm>
        </p:spPr>
        <p:txBody>
          <a:bodyPr>
            <a:normAutofit/>
          </a:bodyPr>
          <a:lstStyle/>
          <a:p>
            <a:r>
              <a:rPr lang="en-ZA" sz="24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Professionalisation: Comparing with other countries</a:t>
            </a:r>
            <a:endPar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11</a:t>
            </a:fld>
            <a:endParaRPr lang="en-ZA" dirty="0">
              <a:solidFill>
                <a:prstClr val="black">
                  <a:tint val="75000"/>
                </a:prstClr>
              </a:solidFill>
            </a:endParaRPr>
          </a:p>
        </p:txBody>
      </p:sp>
      <p:sp>
        <p:nvSpPr>
          <p:cNvPr id="4" name="Rectangle 3"/>
          <p:cNvSpPr/>
          <p:nvPr/>
        </p:nvSpPr>
        <p:spPr>
          <a:xfrm>
            <a:off x="179512" y="1113722"/>
            <a:ext cx="8640960" cy="4467890"/>
          </a:xfrm>
          <a:prstGeom prst="rect">
            <a:avLst/>
          </a:prstGeom>
        </p:spPr>
        <p:txBody>
          <a:bodyPr wrap="square">
            <a:spAutoFit/>
          </a:bodyPr>
          <a:lstStyle/>
          <a:p>
            <a:pPr>
              <a:lnSpc>
                <a:spcPct val="108000"/>
              </a:lnSpc>
              <a:spcAft>
                <a:spcPts val="1200"/>
              </a:spcAft>
              <a:buClr>
                <a:srgbClr val="B61918"/>
              </a:buClr>
              <a:buSzPct val="80000"/>
            </a:pPr>
            <a:r>
              <a:rPr lang="en-US" sz="16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OTHER EXAMPLES</a:t>
            </a: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Most countries (for example Australia, Botswana,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Rwanda</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South Africa, UK and USA)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do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not have general exams like China, India, South Korea</a:t>
            </a:r>
          </a:p>
          <a:p>
            <a:pPr marL="342900" indent="-342900">
              <a:lnSpc>
                <a:spcPct val="108000"/>
              </a:lnSpc>
              <a:buClr>
                <a:srgbClr val="C00000"/>
              </a:buClr>
              <a:buSzPct val="80000"/>
              <a:buFont typeface="Wingdings" panose="05000000000000000000" pitchFamily="2" charset="2"/>
              <a:buChar char="Ø"/>
            </a:pPr>
            <a:endPar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France: civil </a:t>
            </a:r>
            <a:r>
              <a:rPr lang="en-GB" sz="1400" dirty="0">
                <a:solidFill>
                  <a:prstClr val="black"/>
                </a:solidFill>
                <a:latin typeface="Tahoma" panose="020B0604030504040204" pitchFamily="34" charset="0"/>
                <a:ea typeface="Tahoma" panose="020B0604030504040204" pitchFamily="34" charset="0"/>
                <a:cs typeface="Tahoma" panose="020B0604030504040204" pitchFamily="34" charset="0"/>
              </a:rPr>
              <a:t>servants </a:t>
            </a: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generally recruited </a:t>
            </a:r>
            <a:r>
              <a:rPr lang="en-GB" sz="1400" dirty="0">
                <a:solidFill>
                  <a:prstClr val="black"/>
                </a:solidFill>
                <a:latin typeface="Tahoma" panose="020B0604030504040204" pitchFamily="34" charset="0"/>
                <a:ea typeface="Tahoma" panose="020B0604030504040204" pitchFamily="34" charset="0"/>
                <a:cs typeface="Tahoma" panose="020B0604030504040204" pitchFamily="34" charset="0"/>
              </a:rPr>
              <a:t>through competitive </a:t>
            </a: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exams (specific qualifications, professional experience and age; and internal exams reserved for certain positions)</a:t>
            </a:r>
            <a:endParaRPr lang="en-GB"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South Africa: specific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requirements linked with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posts, and recent implementation of an online Pre-entry course for SMS positions (Nyukela) open to all, must be completed</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 P</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rospective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senior managers to successfully complete competency test additional to interviews – contrast no competency tests for posts below SMS</a:t>
            </a:r>
          </a:p>
          <a:p>
            <a:pPr marL="342900" indent="-342900">
              <a:lnSpc>
                <a:spcPct val="108000"/>
              </a:lnSpc>
              <a:buClr>
                <a:srgbClr val="C00000"/>
              </a:buClr>
              <a:buSzPct val="80000"/>
              <a:buFont typeface="Wingdings" panose="05000000000000000000" pitchFamily="2" charset="2"/>
              <a:buChar char="Ø"/>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Countries apply different approaches: could require a combination of interviews and competency tests as part of recruitment processes</a:t>
            </a:r>
          </a:p>
          <a:p>
            <a:pPr marL="342900" indent="-342900">
              <a:lnSpc>
                <a:spcPct val="108000"/>
              </a:lnSpc>
              <a:buClr>
                <a:srgbClr val="C00000"/>
              </a:buClr>
              <a:buSzPct val="80000"/>
              <a:buFont typeface="Wingdings" panose="05000000000000000000" pitchFamily="2" charset="2"/>
              <a:buChar char="Ø"/>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Although countries might not have compulsory general public administration tests/exams, they have in-service capacity building/training linked with probationary periods and overall performance management </a:t>
            </a: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980523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4359" y="1844824"/>
            <a:ext cx="7772400" cy="1500187"/>
          </a:xfrm>
        </p:spPr>
        <p:txBody>
          <a:bodyPr/>
          <a:lstStyle/>
          <a:p>
            <a:pPr algn="ctr"/>
            <a:r>
              <a:rPr lang="en-US" sz="2800" dirty="0" smtClean="0">
                <a:solidFill>
                  <a:srgbClr val="006600"/>
                </a:solidFill>
                <a:latin typeface="Tahoma" panose="020B0604030504040204" pitchFamily="34" charset="0"/>
                <a:ea typeface="Tahoma" panose="020B0604030504040204" pitchFamily="34" charset="0"/>
                <a:cs typeface="Tahoma" panose="020B0604030504040204" pitchFamily="34" charset="0"/>
              </a:rPr>
              <a:t>Fundamental aspects of professionalisation </a:t>
            </a:r>
            <a:endParaRPr lang="en-US" dirty="0">
              <a:solidFill>
                <a:srgbClr val="006600"/>
              </a:solidFill>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12"/>
          </p:nvPr>
        </p:nvSpPr>
        <p:spPr/>
        <p:txBody>
          <a:bodyPr/>
          <a:lstStyle/>
          <a:p>
            <a:fld id="{1CE6738C-8955-4CF1-A256-1C49941BBB03}" type="slidenum">
              <a:rPr lang="en-ZA" smtClean="0">
                <a:solidFill>
                  <a:prstClr val="black">
                    <a:tint val="75000"/>
                  </a:prstClr>
                </a:solidFill>
              </a:rPr>
              <a:pPr/>
              <a:t>12</a:t>
            </a:fld>
            <a:endParaRPr lang="en-ZA" dirty="0">
              <a:solidFill>
                <a:prstClr val="black">
                  <a:tint val="75000"/>
                </a:prstClr>
              </a:solidFill>
            </a:endParaRPr>
          </a:p>
        </p:txBody>
      </p:sp>
    </p:spTree>
    <p:extLst>
      <p:ext uri="{BB962C8B-B14F-4D97-AF65-F5344CB8AC3E}">
        <p14:creationId xmlns:p14="http://schemas.microsoft.com/office/powerpoint/2010/main" val="33416401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474" y="451984"/>
            <a:ext cx="8597044" cy="708465"/>
          </a:xfrm>
        </p:spPr>
        <p:txBody>
          <a:bodyPr>
            <a:normAutofit/>
          </a:bodyPr>
          <a:lstStyle/>
          <a:p>
            <a:r>
              <a:rPr lang="en-ZA" sz="24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Fundamental Aspects of Professionalisation</a:t>
            </a:r>
            <a:endPar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13</a:t>
            </a:fld>
            <a:endParaRPr lang="en-ZA" dirty="0">
              <a:solidFill>
                <a:prstClr val="black">
                  <a:tint val="75000"/>
                </a:prstClr>
              </a:solidFill>
            </a:endParaRPr>
          </a:p>
        </p:txBody>
      </p:sp>
      <p:sp>
        <p:nvSpPr>
          <p:cNvPr id="4" name="Rectangle 3"/>
          <p:cNvSpPr/>
          <p:nvPr/>
        </p:nvSpPr>
        <p:spPr>
          <a:xfrm>
            <a:off x="107504" y="1132303"/>
            <a:ext cx="8856984" cy="4878259"/>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200" dirty="0" err="1" smtClean="0">
                <a:latin typeface="Tahoma" panose="020B0604030504040204" pitchFamily="34" charset="0"/>
                <a:ea typeface="Tahoma" panose="020B0604030504040204" pitchFamily="34" charset="0"/>
                <a:cs typeface="Tahoma" panose="020B0604030504040204" pitchFamily="34" charset="0"/>
              </a:rPr>
              <a:t>Professionalising</a:t>
            </a:r>
            <a:r>
              <a:rPr lang="en-US" sz="1200" dirty="0" smtClean="0">
                <a:latin typeface="Tahoma" panose="020B0604030504040204" pitchFamily="34" charset="0"/>
                <a:ea typeface="Tahoma" panose="020B0604030504040204" pitchFamily="34" charset="0"/>
                <a:cs typeface="Tahoma" panose="020B0604030504040204" pitchFamily="34" charset="0"/>
              </a:rPr>
              <a:t> </a:t>
            </a:r>
            <a:r>
              <a:rPr lang="en-US" sz="1200" dirty="0">
                <a:latin typeface="Tahoma" panose="020B0604030504040204" pitchFamily="34" charset="0"/>
                <a:ea typeface="Tahoma" panose="020B0604030504040204" pitchFamily="34" charset="0"/>
                <a:cs typeface="Tahoma" panose="020B0604030504040204" pitchFamily="34" charset="0"/>
              </a:rPr>
              <a:t>means changing attitudes and behavior towards serving the public. This is a values aspect which is about observing and serving in accordance with the Constitution, </a:t>
            </a:r>
            <a:r>
              <a:rPr lang="en-US" sz="1200" i="1" dirty="0" err="1">
                <a:latin typeface="Tahoma" panose="020B0604030504040204" pitchFamily="34" charset="0"/>
                <a:ea typeface="Tahoma" panose="020B0604030504040204" pitchFamily="34" charset="0"/>
                <a:cs typeface="Tahoma" panose="020B0604030504040204" pitchFamily="34" charset="0"/>
              </a:rPr>
              <a:t>Batho</a:t>
            </a:r>
            <a:r>
              <a:rPr lang="en-US" sz="1200" i="1" dirty="0">
                <a:latin typeface="Tahoma" panose="020B0604030504040204" pitchFamily="34" charset="0"/>
                <a:ea typeface="Tahoma" panose="020B0604030504040204" pitchFamily="34" charset="0"/>
                <a:cs typeface="Tahoma" panose="020B0604030504040204" pitchFamily="34" charset="0"/>
              </a:rPr>
              <a:t> Pele </a:t>
            </a:r>
            <a:r>
              <a:rPr lang="en-US" sz="1200" dirty="0">
                <a:latin typeface="Tahoma" panose="020B0604030504040204" pitchFamily="34" charset="0"/>
                <a:ea typeface="Tahoma" panose="020B0604030504040204" pitchFamily="34" charset="0"/>
                <a:cs typeface="Tahoma" panose="020B0604030504040204" pitchFamily="34" charset="0"/>
              </a:rPr>
              <a:t>and the </a:t>
            </a:r>
            <a:r>
              <a:rPr lang="en-US" sz="1200" dirty="0" smtClean="0">
                <a:latin typeface="Tahoma" panose="020B0604030504040204" pitchFamily="34" charset="0"/>
                <a:ea typeface="Tahoma" panose="020B0604030504040204" pitchFamily="34" charset="0"/>
                <a:cs typeface="Tahoma" panose="020B0604030504040204" pitchFamily="34" charset="0"/>
              </a:rPr>
              <a:t>Public Service Charter</a:t>
            </a:r>
            <a:r>
              <a:rPr lang="en-US" sz="1200" dirty="0">
                <a:latin typeface="Tahoma" panose="020B0604030504040204" pitchFamily="34" charset="0"/>
                <a:ea typeface="Tahoma" panose="020B0604030504040204" pitchFamily="34" charset="0"/>
                <a:cs typeface="Tahoma" panose="020B0604030504040204" pitchFamily="34" charset="0"/>
              </a:rPr>
              <a:t>. We must serve people with empathy</a:t>
            </a:r>
            <a:endParaRPr lang="en-US" sz="1200" dirty="0" smtClean="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2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200" dirty="0" err="1" smtClean="0">
                <a:latin typeface="Tahoma" panose="020B0604030504040204" pitchFamily="34" charset="0"/>
                <a:ea typeface="Tahoma" panose="020B0604030504040204" pitchFamily="34" charset="0"/>
                <a:cs typeface="Tahoma" panose="020B0604030504040204" pitchFamily="34" charset="0"/>
              </a:rPr>
              <a:t>Professionalising</a:t>
            </a:r>
            <a:r>
              <a:rPr lang="en-US" sz="1200" dirty="0" smtClean="0">
                <a:latin typeface="Tahoma" panose="020B0604030504040204" pitchFamily="34" charset="0"/>
                <a:ea typeface="Tahoma" panose="020B0604030504040204" pitchFamily="34" charset="0"/>
                <a:cs typeface="Tahoma" panose="020B0604030504040204" pitchFamily="34" charset="0"/>
              </a:rPr>
              <a:t> </a:t>
            </a:r>
            <a:r>
              <a:rPr lang="en-US" sz="1200" dirty="0">
                <a:latin typeface="Tahoma" panose="020B0604030504040204" pitchFamily="34" charset="0"/>
                <a:ea typeface="Tahoma" panose="020B0604030504040204" pitchFamily="34" charset="0"/>
                <a:cs typeface="Tahoma" panose="020B0604030504040204" pitchFamily="34" charset="0"/>
              </a:rPr>
              <a:t>means having qualified people who know what they are doing and are fully equipped to perform their jobs with diligence. This entails continuous development (like all crew members return to the simulator regularly) which helps sharpen know how and make public servants </a:t>
            </a:r>
            <a:r>
              <a:rPr lang="en-US" sz="1200" dirty="0" smtClean="0">
                <a:latin typeface="Tahoma" panose="020B0604030504040204" pitchFamily="34" charset="0"/>
                <a:ea typeface="Tahoma" panose="020B0604030504040204" pitchFamily="34" charset="0"/>
                <a:cs typeface="Tahoma" panose="020B0604030504040204" pitchFamily="34" charset="0"/>
              </a:rPr>
              <a:t>competitive</a:t>
            </a:r>
          </a:p>
          <a:p>
            <a:pPr marL="342900" indent="-342900">
              <a:lnSpc>
                <a:spcPct val="108000"/>
              </a:lnSpc>
              <a:buClr>
                <a:srgbClr val="B61918"/>
              </a:buClr>
              <a:buSzPct val="80000"/>
              <a:buFont typeface="Wingdings" panose="05000000000000000000" pitchFamily="2" charset="2"/>
              <a:buChar char="Ø"/>
            </a:pPr>
            <a:endParaRPr lang="en-US" sz="12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200" dirty="0" smtClean="0">
                <a:latin typeface="Tahoma" panose="020B0604030504040204" pitchFamily="34" charset="0"/>
                <a:ea typeface="Tahoma" panose="020B0604030504040204" pitchFamily="34" charset="0"/>
                <a:cs typeface="Tahoma" panose="020B0604030504040204" pitchFamily="34" charset="0"/>
              </a:rPr>
              <a:t>Importantly</a:t>
            </a:r>
            <a:r>
              <a:rPr lang="en-US" sz="1200" dirty="0">
                <a:latin typeface="Tahoma" panose="020B0604030504040204" pitchFamily="34" charset="0"/>
                <a:ea typeface="Tahoma" panose="020B0604030504040204" pitchFamily="34" charset="0"/>
                <a:cs typeface="Tahoma" panose="020B0604030504040204" pitchFamily="34" charset="0"/>
              </a:rPr>
              <a:t>, this requires the creation of professional categories in the public service which means, just like health workers must be </a:t>
            </a:r>
            <a:r>
              <a:rPr lang="en-US" sz="1200" dirty="0" err="1" smtClean="0">
                <a:latin typeface="Tahoma" panose="020B0604030504040204" pitchFamily="34" charset="0"/>
                <a:ea typeface="Tahoma" panose="020B0604030504040204" pitchFamily="34" charset="0"/>
                <a:cs typeface="Tahoma" panose="020B0604030504040204" pitchFamily="34" charset="0"/>
              </a:rPr>
              <a:t>recognised</a:t>
            </a:r>
            <a:r>
              <a:rPr lang="en-US" sz="1200" dirty="0" smtClean="0">
                <a:latin typeface="Tahoma" panose="020B0604030504040204" pitchFamily="34" charset="0"/>
                <a:ea typeface="Tahoma" panose="020B0604030504040204" pitchFamily="34" charset="0"/>
                <a:cs typeface="Tahoma" panose="020B0604030504040204" pitchFamily="34" charset="0"/>
              </a:rPr>
              <a:t> </a:t>
            </a:r>
            <a:r>
              <a:rPr lang="en-US" sz="1200" dirty="0">
                <a:latin typeface="Tahoma" panose="020B0604030504040204" pitchFamily="34" charset="0"/>
                <a:ea typeface="Tahoma" panose="020B0604030504040204" pitchFamily="34" charset="0"/>
                <a:cs typeface="Tahoma" panose="020B0604030504040204" pitchFamily="34" charset="0"/>
              </a:rPr>
              <a:t>as and belong to professional bodies (their trade is regulated), we need to expand this and cover as most of the public service as possible especially in senior management. This means government must employ </a:t>
            </a:r>
            <a:r>
              <a:rPr lang="en-US" sz="1200" dirty="0" smtClean="0">
                <a:latin typeface="Tahoma" panose="020B0604030504040204" pitchFamily="34" charset="0"/>
                <a:ea typeface="Tahoma" panose="020B0604030504040204" pitchFamily="34" charset="0"/>
                <a:cs typeface="Tahoma" panose="020B0604030504040204" pitchFamily="34" charset="0"/>
              </a:rPr>
              <a:t>(or </a:t>
            </a:r>
            <a:r>
              <a:rPr lang="en-US" sz="1200" dirty="0">
                <a:latin typeface="Tahoma" panose="020B0604030504040204" pitchFamily="34" charset="0"/>
                <a:ea typeface="Tahoma" panose="020B0604030504040204" pitchFamily="34" charset="0"/>
                <a:cs typeface="Tahoma" panose="020B0604030504040204" pitchFamily="34" charset="0"/>
              </a:rPr>
              <a:t>train towards) admitted officers of the court (not just people </a:t>
            </a:r>
            <a:r>
              <a:rPr lang="en-US" sz="1200" dirty="0" smtClean="0">
                <a:latin typeface="Tahoma" panose="020B0604030504040204" pitchFamily="34" charset="0"/>
                <a:ea typeface="Tahoma" panose="020B0604030504040204" pitchFamily="34" charset="0"/>
                <a:cs typeface="Tahoma" panose="020B0604030504040204" pitchFamily="34" charset="0"/>
              </a:rPr>
              <a:t>with law </a:t>
            </a:r>
            <a:r>
              <a:rPr lang="en-US" sz="1200" dirty="0">
                <a:latin typeface="Tahoma" panose="020B0604030504040204" pitchFamily="34" charset="0"/>
                <a:ea typeface="Tahoma" panose="020B0604030504040204" pitchFamily="34" charset="0"/>
                <a:cs typeface="Tahoma" panose="020B0604030504040204" pitchFamily="34" charset="0"/>
              </a:rPr>
              <a:t>degrees), registered engineers and project managers (not just people with engineering </a:t>
            </a:r>
            <a:r>
              <a:rPr lang="en-US" sz="1200" dirty="0" smtClean="0">
                <a:latin typeface="Tahoma" panose="020B0604030504040204" pitchFamily="34" charset="0"/>
                <a:ea typeface="Tahoma" panose="020B0604030504040204" pitchFamily="34" charset="0"/>
                <a:cs typeface="Tahoma" panose="020B0604030504040204" pitchFamily="34" charset="0"/>
              </a:rPr>
              <a:t>qualifications) </a:t>
            </a:r>
            <a:r>
              <a:rPr lang="en-US" sz="1200" dirty="0">
                <a:latin typeface="Tahoma" panose="020B0604030504040204" pitchFamily="34" charset="0"/>
                <a:ea typeface="Tahoma" panose="020B0604030504040204" pitchFamily="34" charset="0"/>
                <a:cs typeface="Tahoma" panose="020B0604030504040204" pitchFamily="34" charset="0"/>
              </a:rPr>
              <a:t>and in the long term, CFOs must be members of accounting bodies. Further, introduce pre-entry exams across levels and compulsory integrity </a:t>
            </a:r>
            <a:r>
              <a:rPr lang="en-US" sz="1200" dirty="0" smtClean="0">
                <a:latin typeface="Tahoma" panose="020B0604030504040204" pitchFamily="34" charset="0"/>
                <a:ea typeface="Tahoma" panose="020B0604030504040204" pitchFamily="34" charset="0"/>
                <a:cs typeface="Tahoma" panose="020B0604030504040204" pitchFamily="34" charset="0"/>
              </a:rPr>
              <a:t>tests.</a:t>
            </a:r>
          </a:p>
          <a:p>
            <a:pPr marL="342900" indent="-342900">
              <a:lnSpc>
                <a:spcPct val="108000"/>
              </a:lnSpc>
              <a:buClr>
                <a:srgbClr val="B61918"/>
              </a:buClr>
              <a:buSzPct val="80000"/>
              <a:buFont typeface="Wingdings" panose="05000000000000000000" pitchFamily="2" charset="2"/>
              <a:buChar char="Ø"/>
            </a:pPr>
            <a:endParaRPr lang="en-US" sz="1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200" dirty="0" err="1" smtClean="0">
                <a:latin typeface="Tahoma" panose="020B0604030504040204" pitchFamily="34" charset="0"/>
                <a:ea typeface="Tahoma" panose="020B0604030504040204" pitchFamily="34" charset="0"/>
                <a:cs typeface="Tahoma" panose="020B0604030504040204" pitchFamily="34" charset="0"/>
              </a:rPr>
              <a:t>Professionalising</a:t>
            </a:r>
            <a:r>
              <a:rPr lang="en-US" sz="1200" dirty="0" smtClean="0">
                <a:latin typeface="Tahoma" panose="020B0604030504040204" pitchFamily="34" charset="0"/>
                <a:ea typeface="Tahoma" panose="020B0604030504040204" pitchFamily="34" charset="0"/>
                <a:cs typeface="Tahoma" panose="020B0604030504040204" pitchFamily="34" charset="0"/>
              </a:rPr>
              <a:t> </a:t>
            </a:r>
            <a:r>
              <a:rPr lang="en-US" sz="1200" dirty="0">
                <a:latin typeface="Tahoma" panose="020B0604030504040204" pitchFamily="34" charset="0"/>
                <a:ea typeface="Tahoma" panose="020B0604030504040204" pitchFamily="34" charset="0"/>
                <a:cs typeface="Tahoma" panose="020B0604030504040204" pitchFamily="34" charset="0"/>
              </a:rPr>
              <a:t>means </a:t>
            </a:r>
            <a:r>
              <a:rPr lang="en-US" sz="1200" dirty="0" smtClean="0">
                <a:latin typeface="Tahoma" panose="020B0604030504040204" pitchFamily="34" charset="0"/>
                <a:ea typeface="Tahoma" panose="020B0604030504040204" pitchFamily="34" charset="0"/>
                <a:cs typeface="Tahoma" panose="020B0604030504040204" pitchFamily="34" charset="0"/>
              </a:rPr>
              <a:t>having a </a:t>
            </a:r>
            <a:r>
              <a:rPr lang="en-US" sz="1200" dirty="0">
                <a:latin typeface="Tahoma" panose="020B0604030504040204" pitchFamily="34" charset="0"/>
                <a:ea typeface="Tahoma" panose="020B0604030504040204" pitchFamily="34" charset="0"/>
                <a:cs typeface="Tahoma" panose="020B0604030504040204" pitchFamily="34" charset="0"/>
              </a:rPr>
              <a:t>public service that is </a:t>
            </a:r>
            <a:r>
              <a:rPr lang="en-US" sz="1200" dirty="0" smtClean="0">
                <a:latin typeface="Tahoma" panose="020B0604030504040204" pitchFamily="34" charset="0"/>
                <a:ea typeface="Tahoma" panose="020B0604030504040204" pitchFamily="34" charset="0"/>
                <a:cs typeface="Tahoma" panose="020B0604030504040204" pitchFamily="34" charset="0"/>
              </a:rPr>
              <a:t>non </a:t>
            </a:r>
            <a:r>
              <a:rPr lang="en-US" sz="1200" dirty="0">
                <a:latin typeface="Tahoma" panose="020B0604030504040204" pitchFamily="34" charset="0"/>
                <a:ea typeface="Tahoma" panose="020B0604030504040204" pitchFamily="34" charset="0"/>
                <a:cs typeface="Tahoma" panose="020B0604030504040204" pitchFamily="34" charset="0"/>
              </a:rPr>
              <a:t>partisan. It must be depoliticized. In other words, departments must be insulated from the politics - the mandate of the bureaucracy is to loyally and diligently implement the political mandate, but not to be political actors </a:t>
            </a:r>
            <a:r>
              <a:rPr lang="en-US" sz="1200" dirty="0" smtClean="0">
                <a:latin typeface="Tahoma" panose="020B0604030504040204" pitchFamily="34" charset="0"/>
                <a:ea typeface="Tahoma" panose="020B0604030504040204" pitchFamily="34" charset="0"/>
                <a:cs typeface="Tahoma" panose="020B0604030504040204" pitchFamily="34" charset="0"/>
              </a:rPr>
              <a:t>themselves</a:t>
            </a:r>
          </a:p>
          <a:p>
            <a:pPr marL="342900" indent="-342900">
              <a:lnSpc>
                <a:spcPct val="108000"/>
              </a:lnSpc>
              <a:buClr>
                <a:srgbClr val="B61918"/>
              </a:buClr>
              <a:buSzPct val="80000"/>
              <a:buFont typeface="Wingdings" panose="05000000000000000000" pitchFamily="2" charset="2"/>
              <a:buChar char="Ø"/>
            </a:pPr>
            <a:endParaRPr lang="en-US" sz="12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200" dirty="0" smtClean="0">
                <a:latin typeface="Tahoma" panose="020B0604030504040204" pitchFamily="34" charset="0"/>
                <a:ea typeface="Tahoma" panose="020B0604030504040204" pitchFamily="34" charset="0"/>
                <a:cs typeface="Tahoma" panose="020B0604030504040204" pitchFamily="34" charset="0"/>
              </a:rPr>
              <a:t>To </a:t>
            </a:r>
            <a:r>
              <a:rPr lang="en-US" sz="1200" dirty="0">
                <a:latin typeface="Tahoma" panose="020B0604030504040204" pitchFamily="34" charset="0"/>
                <a:ea typeface="Tahoma" panose="020B0604030504040204" pitchFamily="34" charset="0"/>
                <a:cs typeface="Tahoma" panose="020B0604030504040204" pitchFamily="34" charset="0"/>
              </a:rPr>
              <a:t>achieve this requires few decisive reforms including extending the tenure of </a:t>
            </a:r>
            <a:r>
              <a:rPr lang="en-US" sz="1200" dirty="0" err="1">
                <a:latin typeface="Tahoma" panose="020B0604030504040204" pitchFamily="34" charset="0"/>
                <a:ea typeface="Tahoma" panose="020B0604030504040204" pitchFamily="34" charset="0"/>
                <a:cs typeface="Tahoma" panose="020B0604030504040204" pitchFamily="34" charset="0"/>
              </a:rPr>
              <a:t>HoDs</a:t>
            </a:r>
            <a:r>
              <a:rPr lang="en-US" sz="1200" dirty="0">
                <a:latin typeface="Tahoma" panose="020B0604030504040204" pitchFamily="34" charset="0"/>
                <a:ea typeface="Tahoma" panose="020B0604030504040204" pitchFamily="34" charset="0"/>
                <a:cs typeface="Tahoma" panose="020B0604030504040204" pitchFamily="34" charset="0"/>
              </a:rPr>
              <a:t> (work towards the Permanent Secretary dispensation), create the Head of the Public Service (the DG in the Presidency - as envisaged in the NDP), implement occupation specific competency assessments (not just generic competency assessment currently in use), rotation of </a:t>
            </a:r>
            <a:r>
              <a:rPr lang="en-US" sz="1200" dirty="0" err="1">
                <a:latin typeface="Tahoma" panose="020B0604030504040204" pitchFamily="34" charset="0"/>
                <a:ea typeface="Tahoma" panose="020B0604030504040204" pitchFamily="34" charset="0"/>
                <a:cs typeface="Tahoma" panose="020B0604030504040204" pitchFamily="34" charset="0"/>
              </a:rPr>
              <a:t>HoDs</a:t>
            </a:r>
            <a:r>
              <a:rPr lang="en-US" sz="1200" dirty="0">
                <a:latin typeface="Tahoma" panose="020B0604030504040204" pitchFamily="34" charset="0"/>
                <a:ea typeface="Tahoma" panose="020B0604030504040204" pitchFamily="34" charset="0"/>
                <a:cs typeface="Tahoma" panose="020B0604030504040204" pitchFamily="34" charset="0"/>
              </a:rPr>
              <a:t> every 7 years (also implement the revolving door policy and make </a:t>
            </a:r>
            <a:r>
              <a:rPr lang="en-US" sz="1200" dirty="0" err="1">
                <a:latin typeface="Tahoma" panose="020B0604030504040204" pitchFamily="34" charset="0"/>
                <a:ea typeface="Tahoma" panose="020B0604030504040204" pitchFamily="34" charset="0"/>
                <a:cs typeface="Tahoma" panose="020B0604030504040204" pitchFamily="34" charset="0"/>
              </a:rPr>
              <a:t>secondment</a:t>
            </a:r>
            <a:r>
              <a:rPr lang="en-US" sz="1200" dirty="0">
                <a:latin typeface="Tahoma" panose="020B0604030504040204" pitchFamily="34" charset="0"/>
                <a:ea typeface="Tahoma" panose="020B0604030504040204" pitchFamily="34" charset="0"/>
                <a:cs typeface="Tahoma" panose="020B0604030504040204" pitchFamily="34" charset="0"/>
              </a:rPr>
              <a:t> policy more flexible) and involving the PSC or </a:t>
            </a:r>
            <a:r>
              <a:rPr lang="en-US" sz="1200" dirty="0" smtClean="0">
                <a:latin typeface="Tahoma" panose="020B0604030504040204" pitchFamily="34" charset="0"/>
                <a:ea typeface="Tahoma" panose="020B0604030504040204" pitchFamily="34" charset="0"/>
                <a:cs typeface="Tahoma" panose="020B0604030504040204" pitchFamily="34" charset="0"/>
              </a:rPr>
              <a:t>their </a:t>
            </a:r>
            <a:r>
              <a:rPr lang="en-US" sz="1200" dirty="0">
                <a:latin typeface="Tahoma" panose="020B0604030504040204" pitchFamily="34" charset="0"/>
                <a:ea typeface="Tahoma" panose="020B0604030504040204" pitchFamily="34" charset="0"/>
                <a:cs typeface="Tahoma" panose="020B0604030504040204" pitchFamily="34" charset="0"/>
              </a:rPr>
              <a:t>nominated experts in the interviews of DDGs and DGs</a:t>
            </a:r>
            <a:r>
              <a:rPr lang="en-US" sz="1200" dirty="0" smtClean="0">
                <a:latin typeface="Tahoma" panose="020B0604030504040204" pitchFamily="34" charset="0"/>
                <a:ea typeface="Tahoma" panose="020B0604030504040204" pitchFamily="34" charset="0"/>
                <a:cs typeface="Tahoma" panose="020B0604030504040204" pitchFamily="34" charset="0"/>
              </a:rPr>
              <a:t>.</a:t>
            </a:r>
            <a:endParaRPr lang="en-ZA" sz="14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322355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14</a:t>
            </a:fld>
            <a:endParaRPr lang="en-ZA" dirty="0">
              <a:solidFill>
                <a:prstClr val="black">
                  <a:tint val="75000"/>
                </a:prstClr>
              </a:solidFill>
            </a:endParaRPr>
          </a:p>
        </p:txBody>
      </p:sp>
      <p:sp>
        <p:nvSpPr>
          <p:cNvPr id="4" name="Rectangle 3"/>
          <p:cNvSpPr/>
          <p:nvPr/>
        </p:nvSpPr>
        <p:spPr>
          <a:xfrm>
            <a:off x="100100" y="1183847"/>
            <a:ext cx="8864388" cy="5112105"/>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That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all public servants become a composite group of workers, subject to a </a:t>
            </a:r>
            <a:r>
              <a:rPr lang="en-ZA" sz="1300" u="sng" dirty="0">
                <a:solidFill>
                  <a:prstClr val="black"/>
                </a:solidFill>
                <a:latin typeface="Tahoma" panose="020B0604030504040204" pitchFamily="34" charset="0"/>
                <a:ea typeface="Tahoma" panose="020B0604030504040204" pitchFamily="34" charset="0"/>
                <a:cs typeface="Tahoma" panose="020B0604030504040204" pitchFamily="34" charset="0"/>
              </a:rPr>
              <a:t>single dispensation of professional registration and regulation</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 predicated on the view that they all work for the state in order to deliver a range of services to the people.  This is seen as inextricably linked to the notion of the establishment of a </a:t>
            </a:r>
            <a:r>
              <a:rPr lang="en-ZA" sz="1300" u="sng" dirty="0">
                <a:solidFill>
                  <a:prstClr val="black"/>
                </a:solidFill>
                <a:latin typeface="Tahoma" panose="020B0604030504040204" pitchFamily="34" charset="0"/>
                <a:ea typeface="Tahoma" panose="020B0604030504040204" pitchFamily="34" charset="0"/>
                <a:cs typeface="Tahoma" panose="020B0604030504040204" pitchFamily="34" charset="0"/>
              </a:rPr>
              <a:t>single public </a:t>
            </a:r>
            <a:r>
              <a:rPr lang="en-ZA" sz="1300" u="sng"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service</a:t>
            </a:r>
          </a:p>
          <a:p>
            <a:pPr marL="342900" indent="-342900">
              <a:lnSpc>
                <a:spcPct val="108000"/>
              </a:lnSpc>
              <a:buClr>
                <a:srgbClr val="B61918"/>
              </a:buClr>
              <a:buSzPct val="80000"/>
              <a:buFont typeface="Wingdings" panose="05000000000000000000" pitchFamily="2" charset="2"/>
              <a:buChar char="Ø"/>
            </a:pPr>
            <a:endPar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That it refers simply to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the subscription by all public servants to the values espoused in the Public Service Charter. In this sense, it means public servants are only required to </a:t>
            </a:r>
            <a:r>
              <a:rPr lang="en-ZA" sz="1300" u="sng" dirty="0">
                <a:solidFill>
                  <a:prstClr val="black"/>
                </a:solidFill>
                <a:latin typeface="Tahoma" panose="020B0604030504040204" pitchFamily="34" charset="0"/>
                <a:ea typeface="Tahoma" panose="020B0604030504040204" pitchFamily="34" charset="0"/>
                <a:cs typeface="Tahoma" panose="020B0604030504040204" pitchFamily="34" charset="0"/>
              </a:rPr>
              <a:t>live the commitment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of upholding the principles of </a:t>
            </a:r>
            <a:r>
              <a:rPr lang="en-ZA" sz="1300" i="1" dirty="0">
                <a:solidFill>
                  <a:prstClr val="black"/>
                </a:solidFill>
                <a:latin typeface="Tahoma" panose="020B0604030504040204" pitchFamily="34" charset="0"/>
                <a:ea typeface="Tahoma" panose="020B0604030504040204" pitchFamily="34" charset="0"/>
                <a:cs typeface="Tahoma" panose="020B0604030504040204" pitchFamily="34" charset="0"/>
              </a:rPr>
              <a:t>Batho Pele</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 - showing empathy towards the plight of the citizenry, especially those who rely on government goods and services for their daily </a:t>
            </a: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living</a:t>
            </a:r>
          </a:p>
          <a:p>
            <a:pPr marL="342900" indent="-342900">
              <a:lnSpc>
                <a:spcPct val="108000"/>
              </a:lnSpc>
              <a:buClr>
                <a:srgbClr val="B61918"/>
              </a:buClr>
              <a:buSzPct val="80000"/>
              <a:buFont typeface="Wingdings" panose="05000000000000000000" pitchFamily="2" charset="2"/>
              <a:buChar char="Ø"/>
            </a:pPr>
            <a:endParaRPr lang="en-ZA" sz="13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uninterrupted career longevity of public servants who are simply there to do their job, regardless of any </a:t>
            </a: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political changes or of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the </a:t>
            </a: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administration - professionalisation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is </a:t>
            </a: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considered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as the creation of an environment that insulates public servants from any political interference as a precondition for government becoming an </a:t>
            </a:r>
            <a:r>
              <a:rPr lang="en-ZA" sz="1300" u="sng" dirty="0">
                <a:solidFill>
                  <a:prstClr val="black"/>
                </a:solidFill>
                <a:latin typeface="Tahoma" panose="020B0604030504040204" pitchFamily="34" charset="0"/>
                <a:ea typeface="Tahoma" panose="020B0604030504040204" pitchFamily="34" charset="0"/>
                <a:cs typeface="Tahoma" panose="020B0604030504040204" pitchFamily="34" charset="0"/>
              </a:rPr>
              <a:t>employer of choice</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 by people who wish to pursue their job careers for a life </a:t>
            </a: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time</a:t>
            </a:r>
          </a:p>
          <a:p>
            <a:pPr marL="342900" indent="-342900">
              <a:lnSpc>
                <a:spcPct val="108000"/>
              </a:lnSpc>
              <a:buClr>
                <a:srgbClr val="B61918"/>
              </a:buClr>
              <a:buSzPct val="80000"/>
              <a:buFont typeface="Wingdings" panose="05000000000000000000" pitchFamily="2" charset="2"/>
              <a:buChar char="Ø"/>
            </a:pPr>
            <a:endParaRPr lang="en-ZA" sz="13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Refers </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to according full recognition of the various professional categories within the public service, which are subject to registration with </a:t>
            </a:r>
            <a:r>
              <a:rPr lang="en-ZA" sz="1300" u="sng" dirty="0">
                <a:solidFill>
                  <a:prstClr val="black"/>
                </a:solidFill>
                <a:latin typeface="Tahoma" panose="020B0604030504040204" pitchFamily="34" charset="0"/>
                <a:ea typeface="Tahoma" panose="020B0604030504040204" pitchFamily="34" charset="0"/>
                <a:cs typeface="Tahoma" panose="020B0604030504040204" pitchFamily="34" charset="0"/>
              </a:rPr>
              <a:t>professional bodies regulated external to the public service</a:t>
            </a:r>
            <a:r>
              <a:rPr lang="en-ZA" sz="1300" dirty="0">
                <a:solidFill>
                  <a:prstClr val="black"/>
                </a:solidFill>
                <a:latin typeface="Tahoma" panose="020B0604030504040204" pitchFamily="34" charset="0"/>
                <a:ea typeface="Tahoma" panose="020B0604030504040204" pitchFamily="34" charset="0"/>
                <a:cs typeface="Tahoma" panose="020B0604030504040204" pitchFamily="34" charset="0"/>
              </a:rPr>
              <a:t>. In addition, it also refers to the creation of additional various professional categories of workers, linked to some form of training, which would lead to the external regulation of such categories of workers, held to a particular standard, code of conduct and </a:t>
            </a:r>
            <a:r>
              <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ethics</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 name="Title 1"/>
          <p:cNvSpPr txBox="1">
            <a:spLocks/>
          </p:cNvSpPr>
          <p:nvPr/>
        </p:nvSpPr>
        <p:spPr>
          <a:xfrm>
            <a:off x="417494" y="404664"/>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Fundamental Aspects of Professionalisation</a:t>
            </a:r>
            <a:endParaRPr lang="en-ZA" sz="28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311955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88287"/>
            <a:ext cx="8229600" cy="708465"/>
          </a:xfrm>
        </p:spPr>
        <p:txBody>
          <a:bodyPr>
            <a:normAutofit/>
          </a:bodyPr>
          <a:lstStyle/>
          <a:p>
            <a:r>
              <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Fundamental Aspects of Professionalisation</a:t>
            </a:r>
            <a:endParaRPr lang="en-ZA" sz="28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15</a:t>
            </a:fld>
            <a:endParaRPr lang="en-ZA" dirty="0">
              <a:solidFill>
                <a:prstClr val="black">
                  <a:tint val="75000"/>
                </a:prstClr>
              </a:solidFill>
            </a:endParaRPr>
          </a:p>
        </p:txBody>
      </p:sp>
      <p:sp>
        <p:nvSpPr>
          <p:cNvPr id="4" name="Rectangle 3"/>
          <p:cNvSpPr/>
          <p:nvPr/>
        </p:nvSpPr>
        <p:spPr>
          <a:xfrm>
            <a:off x="153852" y="1196752"/>
            <a:ext cx="8856984" cy="4546694"/>
          </a:xfrm>
          <a:prstGeom prst="rect">
            <a:avLst/>
          </a:prstGeom>
        </p:spPr>
        <p:txBody>
          <a:bodyPr wrap="square">
            <a:spAutoFit/>
          </a:bodyPr>
          <a:lstStyle/>
          <a:p>
            <a:pPr>
              <a:lnSpc>
                <a:spcPct val="108000"/>
              </a:lnSpc>
              <a:buClr>
                <a:srgbClr val="B61918"/>
              </a:buClr>
              <a:buSzPct val="80000"/>
            </a:pPr>
            <a:r>
              <a:rPr lang="en-US" sz="1600" dirty="0" smtClean="0">
                <a:latin typeface="Tahoma" panose="020B0604030504040204" pitchFamily="34" charset="0"/>
                <a:ea typeface="Tahoma" panose="020B0604030504040204" pitchFamily="34" charset="0"/>
                <a:cs typeface="Tahoma" panose="020B0604030504040204" pitchFamily="34" charset="0"/>
              </a:rPr>
              <a:t>Importantly, what does professionalisation mean and look like within the developmental state? </a:t>
            </a:r>
            <a:endParaRPr lang="en-US" sz="1600" dirty="0">
              <a:latin typeface="Tahoma" panose="020B0604030504040204" pitchFamily="34" charset="0"/>
              <a:ea typeface="Tahoma" panose="020B0604030504040204" pitchFamily="34" charset="0"/>
              <a:cs typeface="Tahoma" panose="020B0604030504040204" pitchFamily="34" charset="0"/>
            </a:endParaRPr>
          </a:p>
          <a:p>
            <a:pPr lvl="1">
              <a:lnSpc>
                <a:spcPct val="108000"/>
              </a:lnSpc>
              <a:buClr>
                <a:srgbClr val="006600"/>
              </a:buClr>
              <a:buSzPct val="80000"/>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p>
          <a:p>
            <a:pPr marL="342900" indent="-342900">
              <a:lnSpc>
                <a:spcPct val="108000"/>
              </a:lnSpc>
              <a:buClr>
                <a:srgbClr val="C00000"/>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It means developing a nuanced understanding of the developmental State and the context in which the majority of our citizens live</a:t>
            </a:r>
          </a:p>
          <a:p>
            <a:pPr marL="342900" indent="-342900">
              <a:lnSpc>
                <a:spcPct val="108000"/>
              </a:lnSpc>
              <a:buClr>
                <a:srgbClr val="C00000"/>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Understanding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of what it means to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be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a “Servant” before the people</a:t>
            </a:r>
          </a:p>
          <a:p>
            <a:pPr marL="342900" indent="-342900">
              <a:lnSpc>
                <a:spcPct val="108000"/>
              </a:lnSpc>
              <a:buClr>
                <a:srgbClr val="C00000"/>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Paying due attention to the specific circumstances of the people in our policy making, policy analysis and policy implementation roles </a:t>
            </a:r>
          </a:p>
          <a:p>
            <a:pPr marL="342900" indent="-342900">
              <a:lnSpc>
                <a:spcPct val="108000"/>
              </a:lnSpc>
              <a:buClr>
                <a:srgbClr val="C00000"/>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Understanding the interconnectivity between the decisions public servants do or do not make and the impact on the livelihoods of poor people</a:t>
            </a:r>
          </a:p>
          <a:p>
            <a:pPr marL="342900" indent="-342900">
              <a:lnSpc>
                <a:spcPct val="108000"/>
              </a:lnSpc>
              <a:buClr>
                <a:srgbClr val="C00000"/>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It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means being responsive and being diligent and remaining with a task till it is resolved</a:t>
            </a:r>
          </a:p>
          <a:p>
            <a:pPr marL="800100" lvl="1" indent="-342900">
              <a:lnSpc>
                <a:spcPct val="108000"/>
              </a:lnSpc>
              <a:buClr>
                <a:srgbClr val="006600"/>
              </a:buClr>
              <a:buSzPct val="80000"/>
              <a:buFont typeface="Wingdings" panose="05000000000000000000" pitchFamily="2" charset="2"/>
              <a:buChar char="v"/>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lvl="1">
              <a:lnSpc>
                <a:spcPct val="108000"/>
              </a:lnSpc>
              <a:buClr>
                <a:srgbClr val="006600"/>
              </a:buClr>
              <a:buSzPct val="80000"/>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lvl="1">
              <a:lnSpc>
                <a:spcPct val="108000"/>
              </a:lnSpc>
              <a:buClr>
                <a:srgbClr val="006600"/>
              </a:buClr>
              <a:buSzPct val="80000"/>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lvl="1">
              <a:lnSpc>
                <a:spcPct val="108000"/>
              </a:lnSpc>
              <a:buClr>
                <a:srgbClr val="006600"/>
              </a:buClr>
              <a:buSzPct val="80000"/>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p>
          <a:p>
            <a:pPr lvl="1">
              <a:lnSpc>
                <a:spcPct val="108000"/>
              </a:lnSpc>
              <a:buClr>
                <a:srgbClr val="006600"/>
              </a:buClr>
              <a:buSzPct val="80000"/>
            </a:pPr>
            <a:endPar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379871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16</a:t>
            </a:fld>
            <a:endParaRPr lang="en-ZA" dirty="0">
              <a:solidFill>
                <a:prstClr val="black">
                  <a:tint val="75000"/>
                </a:prstClr>
              </a:solidFill>
            </a:endParaRPr>
          </a:p>
        </p:txBody>
      </p:sp>
      <p:sp>
        <p:nvSpPr>
          <p:cNvPr id="4" name="Rectangle 3"/>
          <p:cNvSpPr/>
          <p:nvPr/>
        </p:nvSpPr>
        <p:spPr>
          <a:xfrm>
            <a:off x="100100" y="1183847"/>
            <a:ext cx="3967844" cy="1488484"/>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 name="Title 1"/>
          <p:cNvSpPr txBox="1">
            <a:spLocks/>
          </p:cNvSpPr>
          <p:nvPr/>
        </p:nvSpPr>
        <p:spPr>
          <a:xfrm>
            <a:off x="417494" y="404664"/>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Fundamental Aspects of Professionalisation</a:t>
            </a:r>
            <a:endParaRPr lang="en-ZA" sz="28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4860032" y="1413611"/>
            <a:ext cx="3967844" cy="3965124"/>
          </a:xfrm>
          <a:prstGeom prst="rect">
            <a:avLst/>
          </a:prstGeom>
          <a:ln>
            <a:solidFill>
              <a:schemeClr val="bg1">
                <a:lumMod val="50000"/>
              </a:schemeClr>
            </a:solidFill>
          </a:ln>
        </p:spPr>
        <p:txBody>
          <a:bodyPr wrap="square">
            <a:spAutoFit/>
          </a:bodyPr>
          <a:lstStyle/>
          <a:p>
            <a:pPr>
              <a:lnSpc>
                <a:spcPct val="108000"/>
              </a:lnSpc>
              <a:buClr>
                <a:srgbClr val="B61918"/>
              </a:buClr>
              <a:buSzPct val="80000"/>
            </a:pPr>
            <a:r>
              <a:rPr lang="en-US" sz="12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Example: </a:t>
            </a:r>
          </a:p>
          <a:p>
            <a:pPr>
              <a:lnSpc>
                <a:spcPct val="108000"/>
              </a:lnSpc>
              <a:buClr>
                <a:srgbClr val="B61918"/>
              </a:buClr>
              <a:buSzPct val="80000"/>
            </a:pPr>
            <a:endParaRPr lang="en-US" sz="12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r>
              <a:rPr lang="en-US" sz="1300" dirty="0" smtClean="0">
                <a:solidFill>
                  <a:prstClr val="black"/>
                </a:solidFill>
                <a:latin typeface="Tahoma" panose="020B0604030504040204" pitchFamily="34" charset="0"/>
                <a:ea typeface="Tahoma" panose="020B0604030504040204" pitchFamily="34" charset="0"/>
                <a:cs typeface="Tahoma" panose="020B0604030504040204" pitchFamily="34" charset="0"/>
              </a:rPr>
              <a:t>Person X appointed as a Director for Legal Services. </a:t>
            </a:r>
          </a:p>
          <a:p>
            <a:pPr>
              <a:lnSpc>
                <a:spcPct val="108000"/>
              </a:lnSpc>
              <a:buClr>
                <a:srgbClr val="B61918"/>
              </a:buClr>
              <a:buSzPct val="80000"/>
            </a:pPr>
            <a:endParaRPr lang="en-US" sz="13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r>
              <a:rPr lang="en-US" sz="1300" u="sng" dirty="0" smtClean="0">
                <a:solidFill>
                  <a:srgbClr val="C0504D"/>
                </a:solidFill>
                <a:latin typeface="Tahoma" panose="020B0604030504040204" pitchFamily="34" charset="0"/>
                <a:ea typeface="Tahoma" panose="020B0604030504040204" pitchFamily="34" charset="0"/>
                <a:cs typeface="Tahoma" panose="020B0604030504040204" pitchFamily="34" charset="0"/>
              </a:rPr>
              <a:t>Professionalism as an individual – subscribing to Batho Pele, Code of Conduct, Public Service Charter – how person X behaves as a public servant, serves the citizen, exudes the values and ethos  </a:t>
            </a:r>
          </a:p>
          <a:p>
            <a:pPr>
              <a:lnSpc>
                <a:spcPct val="108000"/>
              </a:lnSpc>
              <a:buClr>
                <a:srgbClr val="B61918"/>
              </a:buClr>
              <a:buSzPct val="80000"/>
            </a:pPr>
            <a:endParaRPr lang="en-US" sz="13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r>
              <a:rPr lang="en-US" sz="1300" dirty="0" smtClean="0">
                <a:solidFill>
                  <a:srgbClr val="9BBB59">
                    <a:lumMod val="75000"/>
                  </a:srgbClr>
                </a:solidFill>
                <a:latin typeface="Tahoma" panose="020B0604030504040204" pitchFamily="34" charset="0"/>
                <a:ea typeface="Tahoma" panose="020B0604030504040204" pitchFamily="34" charset="0"/>
                <a:cs typeface="Tahoma" panose="020B0604030504040204" pitchFamily="34" charset="0"/>
              </a:rPr>
              <a:t>Professionalisation by the employer (State) – value chain issues – how person X is recruited, inducted, performance managed, capacitated, career incidents</a:t>
            </a:r>
          </a:p>
          <a:p>
            <a:pPr>
              <a:lnSpc>
                <a:spcPct val="108000"/>
              </a:lnSpc>
              <a:buClr>
                <a:srgbClr val="B61918"/>
              </a:buClr>
              <a:buSzPct val="80000"/>
            </a:pPr>
            <a:endParaRPr lang="en-US" sz="13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r>
              <a:rPr lang="en-US" sz="1300" dirty="0" smtClean="0">
                <a:solidFill>
                  <a:srgbClr val="7030A0"/>
                </a:solidFill>
                <a:latin typeface="Tahoma" panose="020B0604030504040204" pitchFamily="34" charset="0"/>
                <a:ea typeface="Tahoma" panose="020B0604030504040204" pitchFamily="34" charset="0"/>
                <a:cs typeface="Tahoma" panose="020B0604030504040204" pitchFamily="34" charset="0"/>
              </a:rPr>
              <a:t>Profession as a discipline – how person X is registered with the Bar Council and subscribes to the professional registration </a:t>
            </a:r>
            <a:endParaRPr lang="en-US" sz="1300" dirty="0">
              <a:solidFill>
                <a:srgbClr val="7030A0"/>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2" name="Diagram 1"/>
          <p:cNvGraphicFramePr/>
          <p:nvPr>
            <p:extLst/>
          </p:nvPr>
        </p:nvGraphicFramePr>
        <p:xfrm>
          <a:off x="142655" y="1412776"/>
          <a:ext cx="4357337" cy="403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079393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17</a:t>
            </a:fld>
            <a:endParaRPr lang="en-ZA" dirty="0">
              <a:solidFill>
                <a:prstClr val="black">
                  <a:tint val="75000"/>
                </a:prstClr>
              </a:solidFill>
            </a:endParaRPr>
          </a:p>
        </p:txBody>
      </p:sp>
      <p:sp>
        <p:nvSpPr>
          <p:cNvPr id="4" name="Rectangle 3"/>
          <p:cNvSpPr/>
          <p:nvPr/>
        </p:nvSpPr>
        <p:spPr>
          <a:xfrm>
            <a:off x="100100" y="1183847"/>
            <a:ext cx="8864388" cy="3001014"/>
          </a:xfrm>
          <a:prstGeom prst="rect">
            <a:avLst/>
          </a:prstGeom>
        </p:spPr>
        <p:txBody>
          <a:bodyPr wrap="square">
            <a:spAutoFit/>
          </a:bodyPr>
          <a:lstStyle/>
          <a:p>
            <a:pPr>
              <a:lnSpc>
                <a:spcPct val="108000"/>
              </a:lnSpc>
              <a:buClr>
                <a:srgbClr val="B61918"/>
              </a:buClr>
              <a:buSzPct val="80000"/>
            </a:pPr>
            <a:endParaRPr lang="en-ZA" sz="8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a:pP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Public values and ethics should be introduced as part of school and tertiary curriculum to build a cohort of citizens and public servants who are ethical and values driven. Similarly, the public must be included in ethics awareness programmes and in the promotion of the constitutional values and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principles</a:t>
            </a:r>
          </a:p>
          <a:p>
            <a:pPr marL="342900" indent="-342900">
              <a:lnSpc>
                <a:spcPct val="108000"/>
              </a:lnSpc>
              <a:buClr>
                <a:srgbClr val="B61918"/>
              </a:buClr>
              <a:buSzPct val="80000"/>
              <a:buFont typeface="+mj-lt"/>
              <a:buAutoNum type="arabicPeriod"/>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Constitutional Values and Principles must be embedded in the </a:t>
            </a:r>
            <a:r>
              <a:rPr lang="en-ZA" sz="1400" b="1" dirty="0">
                <a:solidFill>
                  <a:prstClr val="black"/>
                </a:solidFill>
                <a:latin typeface="Tahoma" panose="020B0604030504040204" pitchFamily="34" charset="0"/>
                <a:ea typeface="Tahoma" panose="020B0604030504040204" pitchFamily="34" charset="0"/>
                <a:cs typeface="Tahoma" panose="020B0604030504040204" pitchFamily="34" charset="0"/>
              </a:rPr>
              <a:t>pre-employment</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 training and development of </a:t>
            </a:r>
            <a:r>
              <a:rPr lang="en-ZA" sz="1400" b="1" dirty="0">
                <a:solidFill>
                  <a:prstClr val="black"/>
                </a:solidFill>
                <a:latin typeface="Tahoma" panose="020B0604030504040204" pitchFamily="34" charset="0"/>
                <a:ea typeface="Tahoma" panose="020B0604030504040204" pitchFamily="34" charset="0"/>
                <a:cs typeface="Tahoma" panose="020B0604030504040204" pitchFamily="34" charset="0"/>
              </a:rPr>
              <a:t>all aspiring</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 public servants and public representatives to ensure a level of professionalism that is consistent with the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Constitution, including integrity tests</a:t>
            </a:r>
          </a:p>
          <a:p>
            <a:pPr marL="342900" indent="-342900">
              <a:lnSpc>
                <a:spcPct val="108000"/>
              </a:lnSpc>
              <a:buClr>
                <a:srgbClr val="B61918"/>
              </a:buClr>
              <a:buSzPct val="80000"/>
              <a:buFont typeface="+mj-lt"/>
              <a:buAutoNum type="arabicPeriod"/>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endPar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 name="Title 1"/>
          <p:cNvSpPr txBox="1">
            <a:spLocks/>
          </p:cNvSpPr>
          <p:nvPr/>
        </p:nvSpPr>
        <p:spPr>
          <a:xfrm>
            <a:off x="417494" y="404664"/>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4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1. Professionalism – the public servant</a:t>
            </a:r>
            <a:endParaRPr lang="en-ZA" sz="28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939112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18</a:t>
            </a:fld>
            <a:endParaRPr lang="en-ZA" dirty="0">
              <a:solidFill>
                <a:prstClr val="black">
                  <a:tint val="75000"/>
                </a:prstClr>
              </a:solidFill>
            </a:endParaRPr>
          </a:p>
        </p:txBody>
      </p:sp>
      <p:sp>
        <p:nvSpPr>
          <p:cNvPr id="4" name="Rectangle 3"/>
          <p:cNvSpPr/>
          <p:nvPr/>
        </p:nvSpPr>
        <p:spPr>
          <a:xfrm>
            <a:off x="100100" y="1183847"/>
            <a:ext cx="8864388" cy="5095241"/>
          </a:xfrm>
          <a:prstGeom prst="rect">
            <a:avLst/>
          </a:prstGeom>
        </p:spPr>
        <p:txBody>
          <a:bodyPr wrap="square">
            <a:spAutoFit/>
          </a:bodyPr>
          <a:lstStyle/>
          <a:p>
            <a:pPr>
              <a:lnSpc>
                <a:spcPct val="108000"/>
              </a:lnSpc>
              <a:buClr>
                <a:srgbClr val="B61918"/>
              </a:buClr>
              <a:buSzPct val="80000"/>
            </a:pPr>
            <a:endParaRPr lang="en-ZA" sz="8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a:pP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Promotions into leadership positions in the Public Service should be grounded on principles of technical competence (qualifications plus proven effective experience), integrity, responsibility, accountability, transparency and commitment to the eradication of poverty, unemployment and inequality. Therefore, recruitment and selection instruments should be broadened to address the different elements of professionalism</a:t>
            </a:r>
          </a:p>
          <a:p>
            <a:pPr marL="342900" indent="-342900">
              <a:lnSpc>
                <a:spcPct val="108000"/>
              </a:lnSpc>
              <a:buClr>
                <a:srgbClr val="B61918"/>
              </a:buClr>
              <a:buSzPct val="80000"/>
              <a:buFont typeface="+mj-lt"/>
              <a:buAutoNum type="arabicPeriod"/>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Ethical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standards must be effectively communicated to employees and employees must undergo continuous training on ethical issues that confront their departments and professions. Ethics training is necessary to integrate ethical decision-making into the organizational culture and to reinforce ethical choices and accountability</a:t>
            </a:r>
          </a:p>
          <a:p>
            <a:pPr marL="342900" indent="-342900">
              <a:lnSpc>
                <a:spcPct val="108000"/>
              </a:lnSpc>
              <a:buClr>
                <a:srgbClr val="B61918"/>
              </a:buClr>
              <a:buSzPct val="80000"/>
              <a:buFont typeface="+mj-lt"/>
              <a:buAutoNum type="arabicPeriod"/>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Code of Conduct should be supported with a framework to deal with corrective action because if unprofessional conduct is not sanctioned or punished, it gets elevated to a position of acceptable/ tolerable behaviour and this gets repeated because of such indirect reinforcement. Therefore, consequence management is important to deter unethical conduct and other forms of unprofessional conduct</a:t>
            </a:r>
          </a:p>
          <a:p>
            <a:pPr marL="342900" indent="-342900">
              <a:lnSpc>
                <a:spcPct val="108000"/>
              </a:lnSpc>
              <a:buClr>
                <a:srgbClr val="B61918"/>
              </a:buClr>
              <a:buSzPct val="80000"/>
              <a:buFont typeface="+mj-lt"/>
              <a:buAutoNum type="arabicPeriod"/>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endPar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 name="Title 1"/>
          <p:cNvSpPr txBox="1">
            <a:spLocks/>
          </p:cNvSpPr>
          <p:nvPr/>
        </p:nvSpPr>
        <p:spPr>
          <a:xfrm>
            <a:off x="417494" y="404664"/>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4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2. Professionalisation – the State as employer</a:t>
            </a:r>
            <a:endParaRPr lang="en-ZA" sz="28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767499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19</a:t>
            </a:fld>
            <a:endParaRPr lang="en-ZA" dirty="0">
              <a:solidFill>
                <a:prstClr val="black">
                  <a:tint val="75000"/>
                </a:prstClr>
              </a:solidFill>
            </a:endParaRPr>
          </a:p>
        </p:txBody>
      </p:sp>
      <p:sp>
        <p:nvSpPr>
          <p:cNvPr id="4" name="Rectangle 3"/>
          <p:cNvSpPr/>
          <p:nvPr/>
        </p:nvSpPr>
        <p:spPr>
          <a:xfrm>
            <a:off x="100100" y="1183847"/>
            <a:ext cx="8864388" cy="5776966"/>
          </a:xfrm>
          <a:prstGeom prst="rect">
            <a:avLst/>
          </a:prstGeom>
        </p:spPr>
        <p:txBody>
          <a:bodyPr wrap="square">
            <a:spAutoFit/>
          </a:bodyPr>
          <a:lstStyle/>
          <a:p>
            <a:pPr marL="342900" indent="-342900">
              <a:lnSpc>
                <a:spcPct val="108000"/>
              </a:lnSpc>
              <a:buClr>
                <a:srgbClr val="B61918"/>
              </a:buClr>
              <a:buSzPct val="80000"/>
              <a:buFont typeface="+mj-lt"/>
              <a:buAutoNum type="arabicPeriod" startAt="4"/>
            </a:pPr>
            <a:r>
              <a:rPr lang="en-ZA" sz="1300" dirty="0" smtClean="0">
                <a:latin typeface="Tahoma" panose="020B0604030504040204" pitchFamily="34" charset="0"/>
                <a:ea typeface="Tahoma" panose="020B0604030504040204" pitchFamily="34" charset="0"/>
                <a:cs typeface="Tahoma" panose="020B0604030504040204" pitchFamily="34" charset="0"/>
              </a:rPr>
              <a:t>We delved deeper into as many relevant pieces of legislation (national and municipal) – there is sufficient references to professionalisation and professionalism to support this framework. However, we must delve deeper into other pieces of legislation that cover SOEs and organs of state to establish references or requirements for professionalisation </a:t>
            </a:r>
          </a:p>
          <a:p>
            <a:pPr marL="342900" indent="-342900">
              <a:lnSpc>
                <a:spcPct val="108000"/>
              </a:lnSpc>
              <a:buClr>
                <a:srgbClr val="B61918"/>
              </a:buClr>
              <a:buSzPct val="80000"/>
              <a:buFont typeface="+mj-lt"/>
              <a:buAutoNum type="arabicPeriod" startAt="4"/>
            </a:pPr>
            <a:endParaRPr lang="en-ZA" sz="13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startAt="4"/>
            </a:pPr>
            <a:r>
              <a:rPr lang="en-ZA" sz="1300" dirty="0" smtClean="0">
                <a:latin typeface="Tahoma" panose="020B0604030504040204" pitchFamily="34" charset="0"/>
                <a:ea typeface="Tahoma" panose="020B0604030504040204" pitchFamily="34" charset="0"/>
                <a:cs typeface="Tahoma" panose="020B0604030504040204" pitchFamily="34" charset="0"/>
              </a:rPr>
              <a:t>Based on the current guidelines and directives, we should start this work focusing on professionalising the Senior Management Service (SMS) before embarking on levels lower – supported by chapter 5 of PSR, the SMS Handbook, Directive on SMS Capacity Development, SMS pre-entry</a:t>
            </a:r>
          </a:p>
          <a:p>
            <a:pPr marL="342900" indent="-342900">
              <a:lnSpc>
                <a:spcPct val="108000"/>
              </a:lnSpc>
              <a:buClr>
                <a:srgbClr val="B61918"/>
              </a:buClr>
              <a:buSzPct val="80000"/>
              <a:buFont typeface="+mj-lt"/>
              <a:buAutoNum type="arabicPeriod" startAt="4"/>
            </a:pPr>
            <a:endParaRPr lang="en-ZA" sz="13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startAt="4"/>
            </a:pPr>
            <a:r>
              <a:rPr lang="en-ZA" sz="1300" dirty="0">
                <a:latin typeface="Tahoma" panose="020B0604030504040204" pitchFamily="34" charset="0"/>
                <a:ea typeface="Tahoma" panose="020B0604030504040204" pitchFamily="34" charset="0"/>
                <a:cs typeface="Tahoma" panose="020B0604030504040204" pitchFamily="34" charset="0"/>
              </a:rPr>
              <a:t>Competency assessment has been introduced for members of the </a:t>
            </a:r>
            <a:r>
              <a:rPr lang="en-ZA" sz="1300" dirty="0" smtClean="0">
                <a:latin typeface="Tahoma" panose="020B0604030504040204" pitchFamily="34" charset="0"/>
                <a:ea typeface="Tahoma" panose="020B0604030504040204" pitchFamily="34" charset="0"/>
                <a:cs typeface="Tahoma" panose="020B0604030504040204" pitchFamily="34" charset="0"/>
              </a:rPr>
              <a:t>SMS.  </a:t>
            </a:r>
            <a:r>
              <a:rPr lang="en-ZA" sz="1300" dirty="0">
                <a:latin typeface="Tahoma" panose="020B0604030504040204" pitchFamily="34" charset="0"/>
                <a:ea typeface="Tahoma" panose="020B0604030504040204" pitchFamily="34" charset="0"/>
                <a:cs typeface="Tahoma" panose="020B0604030504040204" pitchFamily="34" charset="0"/>
              </a:rPr>
              <a:t>However, the competency framework contains generic management competencies and does not test candidates against the functional or task requirements of the </a:t>
            </a:r>
            <a:r>
              <a:rPr lang="en-ZA" sz="1300" dirty="0" smtClean="0">
                <a:latin typeface="Tahoma" panose="020B0604030504040204" pitchFamily="34" charset="0"/>
                <a:ea typeface="Tahoma" panose="020B0604030504040204" pitchFamily="34" charset="0"/>
                <a:cs typeface="Tahoma" panose="020B0604030504040204" pitchFamily="34" charset="0"/>
              </a:rPr>
              <a:t>job – review of competency tools</a:t>
            </a:r>
            <a:endParaRPr lang="en-ZA" sz="13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startAt="4"/>
            </a:pPr>
            <a:endParaRPr lang="en-ZA" sz="1300" dirty="0" smtClean="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startAt="4"/>
            </a:pPr>
            <a:r>
              <a:rPr lang="en-ZA" sz="1300" dirty="0" smtClean="0">
                <a:latin typeface="Tahoma" panose="020B0604030504040204" pitchFamily="34" charset="0"/>
                <a:ea typeface="Tahoma" panose="020B0604030504040204" pitchFamily="34" charset="0"/>
                <a:cs typeface="Tahoma" panose="020B0604030504040204" pitchFamily="34" charset="0"/>
              </a:rPr>
              <a:t>Whilst there is a handbook </a:t>
            </a:r>
            <a:r>
              <a:rPr lang="en-ZA" sz="1300" dirty="0">
                <a:latin typeface="Tahoma" panose="020B0604030504040204" pitchFamily="34" charset="0"/>
                <a:ea typeface="Tahoma" panose="020B0604030504040204" pitchFamily="34" charset="0"/>
                <a:cs typeface="Tahoma" panose="020B0604030504040204" pitchFamily="34" charset="0"/>
              </a:rPr>
              <a:t>for the appointment of persons to boards of state controlled institutions or State-Owned-Enterprises </a:t>
            </a:r>
            <a:r>
              <a:rPr lang="en-ZA" sz="1300" dirty="0" smtClean="0">
                <a:latin typeface="Tahoma" panose="020B0604030504040204" pitchFamily="34" charset="0"/>
                <a:ea typeface="Tahoma" panose="020B0604030504040204" pitchFamily="34" charset="0"/>
                <a:cs typeface="Tahoma" panose="020B0604030504040204" pitchFamily="34" charset="0"/>
              </a:rPr>
              <a:t>(17 </a:t>
            </a:r>
            <a:r>
              <a:rPr lang="en-ZA" sz="1300" dirty="0">
                <a:latin typeface="Tahoma" panose="020B0604030504040204" pitchFamily="34" charset="0"/>
                <a:ea typeface="Tahoma" panose="020B0604030504040204" pitchFamily="34" charset="0"/>
                <a:cs typeface="Tahoma" panose="020B0604030504040204" pitchFamily="34" charset="0"/>
              </a:rPr>
              <a:t>September </a:t>
            </a:r>
            <a:r>
              <a:rPr lang="en-ZA" sz="1300" dirty="0" smtClean="0">
                <a:latin typeface="Tahoma" panose="020B0604030504040204" pitchFamily="34" charset="0"/>
                <a:ea typeface="Tahoma" panose="020B0604030504040204" pitchFamily="34" charset="0"/>
                <a:cs typeface="Tahoma" panose="020B0604030504040204" pitchFamily="34" charset="0"/>
              </a:rPr>
              <a:t>2008), more work needs to be done within the SOE space – engagements with Public Enterprises &amp; SOE oversight functions is critical </a:t>
            </a:r>
          </a:p>
          <a:p>
            <a:pPr marL="342900" indent="-342900">
              <a:lnSpc>
                <a:spcPct val="108000"/>
              </a:lnSpc>
              <a:buClr>
                <a:srgbClr val="B61918"/>
              </a:buClr>
              <a:buSzPct val="80000"/>
              <a:buFont typeface="+mj-lt"/>
              <a:buAutoNum type="arabicPeriod" startAt="4"/>
            </a:pPr>
            <a:endParaRPr lang="en-ZA" sz="1300" u="sng" dirty="0">
              <a:solidFill>
                <a:srgbClr val="C00000"/>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mj-lt"/>
              <a:buAutoNum type="arabicPeriod" startAt="4"/>
            </a:pPr>
            <a:r>
              <a:rPr lang="en-ZA" sz="1300" dirty="0">
                <a:latin typeface="Tahoma" panose="020B0604030504040204" pitchFamily="34" charset="0"/>
                <a:ea typeface="Tahoma" panose="020B0604030504040204" pitchFamily="34" charset="0"/>
                <a:cs typeface="Tahoma" panose="020B0604030504040204" pitchFamily="34" charset="0"/>
              </a:rPr>
              <a:t>Public Service occupations should be mapped/catalogued in order to identify the well established and emerging professions that exist in the Public Service as well as the levels and benefits of external professionalization linkages. The existing ‘salary’ classification system (SMS, MMS, OSD and etc.) is not effective for the purpose of professionalising the Public Service profession(s)</a:t>
            </a:r>
          </a:p>
          <a:p>
            <a:pPr marL="342900" indent="-342900">
              <a:lnSpc>
                <a:spcPct val="108000"/>
              </a:lnSpc>
              <a:buClr>
                <a:srgbClr val="B61918"/>
              </a:buClr>
              <a:buSzPct val="80000"/>
              <a:buFont typeface="+mj-lt"/>
              <a:buAutoNum type="arabicPeriod" startAt="4"/>
            </a:pPr>
            <a:endParaRPr lang="en-ZA" sz="1400" u="sng" dirty="0" smtClean="0">
              <a:solidFill>
                <a:srgbClr val="C00000"/>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ZA" sz="13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 name="Title 1"/>
          <p:cNvSpPr txBox="1">
            <a:spLocks/>
          </p:cNvSpPr>
          <p:nvPr/>
        </p:nvSpPr>
        <p:spPr>
          <a:xfrm>
            <a:off x="417494" y="404664"/>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4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2. Professionalisation </a:t>
            </a:r>
            <a:r>
              <a:rPr lang="en-ZA" sz="24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 the State as employer</a:t>
            </a:r>
            <a:endParaRPr lang="en-ZA" sz="28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63297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708465"/>
          </a:xfrm>
        </p:spPr>
        <p:txBody>
          <a:bodyPr>
            <a:normAutofit/>
          </a:bodyPr>
          <a:lstStyle/>
          <a:p>
            <a:r>
              <a:rPr lang="en-ZA" sz="28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Purpose of the Presentation</a:t>
            </a:r>
            <a:endPar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a:t>
            </a:fld>
            <a:endParaRPr lang="en-ZA" dirty="0">
              <a:solidFill>
                <a:prstClr val="black">
                  <a:tint val="75000"/>
                </a:prstClr>
              </a:solidFill>
            </a:endParaRPr>
          </a:p>
        </p:txBody>
      </p:sp>
      <p:sp>
        <p:nvSpPr>
          <p:cNvPr id="4" name="Rectangle 3"/>
          <p:cNvSpPr/>
          <p:nvPr/>
        </p:nvSpPr>
        <p:spPr>
          <a:xfrm>
            <a:off x="251519" y="1196752"/>
            <a:ext cx="8640961" cy="4318555"/>
          </a:xfrm>
          <a:prstGeom prst="rect">
            <a:avLst/>
          </a:prstGeom>
        </p:spPr>
        <p:txBody>
          <a:bodyPr wrap="square">
            <a:spAutoFit/>
          </a:bodyPr>
          <a:lstStyle/>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National School of Government (the NSG) working together with the Department of Public Service &amp; Administration (DPSA), and under the leadership of the MPSA has been tasked with entrenching professionalisation in the public service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A technical team of officials from the NSG, DPSA and OPSC conceptualised a draft implementation framework on how to institutionalise professionalisation in the public service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Consultations were undertaken within the GSCID Cluster, and recommended for presentation to the Cabinet Committee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purpose of this presentation is to outline the key aspects of the work undertaken thus far and to note the process of seeking public comment, consultation with key stakeholders and submitting a final framework for the approval of Cabinet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endParaRPr lang="en-ZA"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spcBef>
                <a:spcPts val="600"/>
              </a:spcBef>
              <a:spcAft>
                <a:spcPts val="600"/>
              </a:spcAft>
              <a:buClr>
                <a:srgbClr val="B61918"/>
              </a:buClr>
              <a:buSzPct val="80000"/>
            </a:pPr>
            <a:endPar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92058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774" y="295439"/>
            <a:ext cx="8928992" cy="866522"/>
          </a:xfrm>
        </p:spPr>
        <p:txBody>
          <a:bodyPr>
            <a:noAutofit/>
          </a:bodyPr>
          <a:lstStyle/>
          <a:p>
            <a:r>
              <a:rPr lang="en-ZA" sz="24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2. Professionalisation </a:t>
            </a:r>
            <a:r>
              <a:rPr lang="en-ZA" sz="24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 the State as employer</a:t>
            </a:r>
            <a:endParaRPr lang="en-ZA" sz="28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20</a:t>
            </a:fld>
            <a:endParaRPr lang="en-ZA" dirty="0">
              <a:solidFill>
                <a:prstClr val="black">
                  <a:tint val="75000"/>
                </a:prstClr>
              </a:solidFill>
            </a:endParaRPr>
          </a:p>
        </p:txBody>
      </p:sp>
      <p:graphicFrame>
        <p:nvGraphicFramePr>
          <p:cNvPr id="6" name="Diagram 5"/>
          <p:cNvGraphicFramePr/>
          <p:nvPr>
            <p:extLst>
              <p:ext uri="{D42A27DB-BD31-4B8C-83A1-F6EECF244321}">
                <p14:modId xmlns:p14="http://schemas.microsoft.com/office/powerpoint/2010/main" val="1960442385"/>
              </p:ext>
            </p:extLst>
          </p:nvPr>
        </p:nvGraphicFramePr>
        <p:xfrm>
          <a:off x="143508" y="1340768"/>
          <a:ext cx="8820980"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rot="20987196">
            <a:off x="1092632" y="4534069"/>
            <a:ext cx="7484879" cy="504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rgbClr val="C00000"/>
                </a:solidFill>
                <a:latin typeface="Tahoma" panose="020B0604030504040204" pitchFamily="34" charset="0"/>
                <a:ea typeface="Tahoma" panose="020B0604030504040204" pitchFamily="34" charset="0"/>
                <a:cs typeface="Tahoma" panose="020B0604030504040204" pitchFamily="34" charset="0"/>
              </a:rPr>
              <a:t>Pillars of professionalizing across the value chain  </a:t>
            </a:r>
            <a:endParaRPr lang="en-US" sz="2000"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372484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498" y="325444"/>
            <a:ext cx="8229600" cy="708465"/>
          </a:xfrm>
        </p:spPr>
        <p:txBody>
          <a:bodyPr>
            <a:normAutofit/>
          </a:bodyPr>
          <a:lstStyle/>
          <a:p>
            <a:r>
              <a:rPr lang="en-ZA" sz="28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Pillar 1: Pre-entry, Recruitment &amp; Selection</a:t>
            </a:r>
            <a:endPar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21</a:t>
            </a:fld>
            <a:endParaRPr lang="en-ZA" dirty="0">
              <a:solidFill>
                <a:prstClr val="black">
                  <a:tint val="75000"/>
                </a:prstClr>
              </a:solidFill>
            </a:endParaRPr>
          </a:p>
        </p:txBody>
      </p:sp>
      <p:sp>
        <p:nvSpPr>
          <p:cNvPr id="4" name="Rectangle 3"/>
          <p:cNvSpPr/>
          <p:nvPr/>
        </p:nvSpPr>
        <p:spPr>
          <a:xfrm>
            <a:off x="100100" y="1268760"/>
            <a:ext cx="8936396" cy="3346301"/>
          </a:xfrm>
          <a:prstGeom prst="rect">
            <a:avLst/>
          </a:prstGeom>
        </p:spPr>
        <p:txBody>
          <a:bodyPr wrap="square">
            <a:spAutoFit/>
          </a:bodyPr>
          <a:lstStyle/>
          <a:p>
            <a:pPr marL="342900" indent="-342900">
              <a:lnSpc>
                <a:spcPct val="108000"/>
              </a:lnSpc>
              <a:spcAft>
                <a:spcPts val="600"/>
              </a:spcAft>
              <a:buClr>
                <a:srgbClr val="B61918"/>
              </a:buClr>
              <a:buSzPct val="80000"/>
              <a:buFont typeface="Wingdings" panose="05000000000000000000" pitchFamily="2" charset="2"/>
              <a:buChar char="Ø"/>
            </a:pPr>
            <a:r>
              <a:rPr lang="en-US" sz="1400" dirty="0" smtClean="0">
                <a:latin typeface="Tahoma" panose="020B0604030504040204" pitchFamily="34" charset="0"/>
                <a:ea typeface="Tahoma" panose="020B0604030504040204" pitchFamily="34" charset="0"/>
                <a:cs typeface="Tahoma" panose="020B0604030504040204" pitchFamily="34" charset="0"/>
              </a:rPr>
              <a:t>This foremost pillar has to be influenced by pre-set </a:t>
            </a:r>
            <a:r>
              <a:rPr lang="en-US" sz="1400" dirty="0">
                <a:latin typeface="Tahoma" panose="020B0604030504040204" pitchFamily="34" charset="0"/>
                <a:ea typeface="Tahoma" panose="020B0604030504040204" pitchFamily="34" charset="0"/>
                <a:cs typeface="Tahoma" panose="020B0604030504040204" pitchFamily="34" charset="0"/>
              </a:rPr>
              <a:t>education and training (provided by </a:t>
            </a:r>
            <a:r>
              <a:rPr lang="en-US" sz="1400" dirty="0" smtClean="0">
                <a:latin typeface="Tahoma" panose="020B0604030504040204" pitchFamily="34" charset="0"/>
                <a:ea typeface="Tahoma" panose="020B0604030504040204" pitchFamily="34" charset="0"/>
                <a:cs typeface="Tahoma" panose="020B0604030504040204" pitchFamily="34" charset="0"/>
              </a:rPr>
              <a:t>HEI or other recognized institution). It is also supported by a pre-public service entry training, test or exam (section 4 of the Public Service Act – mandated to NSG) </a:t>
            </a:r>
          </a:p>
          <a:p>
            <a:pPr marL="342900" indent="-342900">
              <a:lnSpc>
                <a:spcPct val="108000"/>
              </a:lnSpc>
              <a:spcAft>
                <a:spcPts val="600"/>
              </a:spcAft>
              <a:buClr>
                <a:srgbClr val="B61918"/>
              </a:buClr>
              <a:buSzPct val="80000"/>
              <a:buFont typeface="Wingdings" panose="05000000000000000000" pitchFamily="2" charset="2"/>
              <a:buChar char="Ø"/>
            </a:pPr>
            <a:endParaRPr lang="en-US" sz="1400" dirty="0" smtClean="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spcAft>
                <a:spcPts val="600"/>
              </a:spcAft>
              <a:buClr>
                <a:srgbClr val="B61918"/>
              </a:buClr>
              <a:buSzPct val="80000"/>
              <a:buFont typeface="Wingdings" panose="05000000000000000000" pitchFamily="2" charset="2"/>
              <a:buChar char="Ø"/>
            </a:pPr>
            <a:r>
              <a:rPr lang="en-US" sz="1400" dirty="0">
                <a:latin typeface="Tahoma" panose="020B0604030504040204" pitchFamily="34" charset="0"/>
                <a:ea typeface="Tahoma" panose="020B0604030504040204" pitchFamily="34" charset="0"/>
                <a:cs typeface="Tahoma" panose="020B0604030504040204" pitchFamily="34" charset="0"/>
              </a:rPr>
              <a:t>The NSG rollout of the </a:t>
            </a:r>
            <a:r>
              <a:rPr lang="en-US" sz="1400" i="1" dirty="0">
                <a:latin typeface="Tahoma" panose="020B0604030504040204" pitchFamily="34" charset="0"/>
                <a:ea typeface="Tahoma" panose="020B0604030504040204" pitchFamily="34" charset="0"/>
                <a:cs typeface="Tahoma" panose="020B0604030504040204" pitchFamily="34" charset="0"/>
              </a:rPr>
              <a:t>Nyukela</a:t>
            </a:r>
            <a:r>
              <a:rPr lang="en-US" sz="1400" dirty="0">
                <a:latin typeface="Tahoma" panose="020B0604030504040204" pitchFamily="34" charset="0"/>
                <a:ea typeface="Tahoma" panose="020B0604030504040204" pitchFamily="34" charset="0"/>
                <a:cs typeface="Tahoma" panose="020B0604030504040204" pitchFamily="34" charset="0"/>
              </a:rPr>
              <a:t> programme – a pre-entry to the SMS – is being successfully rolled out and serves as part of the professionalisation of the SMS. This is also applicable to serving SMS </a:t>
            </a:r>
          </a:p>
          <a:p>
            <a:pPr marL="342900" indent="-342900">
              <a:lnSpc>
                <a:spcPct val="108000"/>
              </a:lnSpc>
              <a:spcAft>
                <a:spcPts val="600"/>
              </a:spcAft>
              <a:buClr>
                <a:srgbClr val="B61918"/>
              </a:buClr>
              <a:buSzPct val="80000"/>
              <a:buFont typeface="Wingdings" panose="05000000000000000000" pitchFamily="2" charset="2"/>
              <a:buChar char="Ø"/>
            </a:pPr>
            <a:endParaRPr lang="en-US" sz="1400" b="1"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spcAft>
                <a:spcPts val="600"/>
              </a:spcAft>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Government set minimum competency requirements (SMS &amp; MMS in national and provincial government, MMs and managers in municipalities)</a:t>
            </a:r>
          </a:p>
          <a:p>
            <a:pPr marL="342900" indent="-342900">
              <a:lnSpc>
                <a:spcPct val="108000"/>
              </a:lnSpc>
              <a:spcAft>
                <a:spcPts val="600"/>
              </a:spcAft>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spcAft>
                <a:spcPts val="600"/>
              </a:spcAft>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DPSA Directive (2011) provides for existing SMS to be subjected to competency </a:t>
            </a:r>
            <a:r>
              <a:rPr lang="en-US" sz="1400" dirty="0" smtClean="0">
                <a:latin typeface="Tahoma" panose="020B0604030504040204" pitchFamily="34" charset="0"/>
                <a:ea typeface="Tahoma" panose="020B0604030504040204" pitchFamily="34" charset="0"/>
                <a:cs typeface="Tahoma" panose="020B0604030504040204" pitchFamily="34" charset="0"/>
              </a:rPr>
              <a:t>assessments </a:t>
            </a:r>
            <a:r>
              <a:rPr lang="en-US" sz="1400" dirty="0">
                <a:latin typeface="Tahoma" panose="020B0604030504040204" pitchFamily="34" charset="0"/>
                <a:ea typeface="Tahoma" panose="020B0604030504040204" pitchFamily="34" charset="0"/>
                <a:cs typeface="Tahoma" panose="020B0604030504040204" pitchFamily="34" charset="0"/>
              </a:rPr>
              <a:t>for purposes of identifying </a:t>
            </a:r>
            <a:r>
              <a:rPr lang="en-US" sz="1400" dirty="0" smtClean="0">
                <a:latin typeface="Tahoma" panose="020B0604030504040204" pitchFamily="34" charset="0"/>
                <a:ea typeface="Tahoma" panose="020B0604030504040204" pitchFamily="34" charset="0"/>
                <a:cs typeface="Tahoma" panose="020B0604030504040204" pitchFamily="34" charset="0"/>
              </a:rPr>
              <a:t>skills / </a:t>
            </a:r>
            <a:r>
              <a:rPr lang="en-US" sz="1400" dirty="0">
                <a:latin typeface="Tahoma" panose="020B0604030504040204" pitchFamily="34" charset="0"/>
                <a:ea typeface="Tahoma" panose="020B0604030504040204" pitchFamily="34" charset="0"/>
                <a:cs typeface="Tahoma" panose="020B0604030504040204" pitchFamily="34" charset="0"/>
              </a:rPr>
              <a:t>developmental gaps</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and be incorporated into personal development plans</a:t>
            </a:r>
            <a:endParaRPr lang="en-US"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053769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708465"/>
          </a:xfrm>
        </p:spPr>
        <p:txBody>
          <a:bodyPr>
            <a:normAutofit/>
          </a:bodyPr>
          <a:lstStyle/>
          <a:p>
            <a:r>
              <a:rPr lang="en-ZA" sz="28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Pillar 1: Recruitment &amp; Selection</a:t>
            </a:r>
            <a:endPar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22</a:t>
            </a:fld>
            <a:endParaRPr lang="en-ZA" dirty="0">
              <a:solidFill>
                <a:prstClr val="black">
                  <a:tint val="75000"/>
                </a:prstClr>
              </a:solidFill>
            </a:endParaRPr>
          </a:p>
        </p:txBody>
      </p:sp>
      <p:sp>
        <p:nvSpPr>
          <p:cNvPr id="4" name="Rectangle 3"/>
          <p:cNvSpPr/>
          <p:nvPr/>
        </p:nvSpPr>
        <p:spPr>
          <a:xfrm>
            <a:off x="114146" y="1196752"/>
            <a:ext cx="8936396" cy="4997650"/>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is a need for review of recruitment and selection policies and procedures to change the game towards a more meritocratic public administration. Such review must focus on issues such as: </a:t>
            </a:r>
          </a:p>
          <a:p>
            <a:pPr marL="800100" lvl="1" indent="-342900">
              <a:lnSpc>
                <a:spcPct val="108000"/>
              </a:lnSpc>
              <a:buClr>
                <a:srgbClr val="006600"/>
              </a:buClr>
              <a:buSzPct val="80000"/>
              <a:buFont typeface="Wingdings" panose="05000000000000000000" pitchFamily="2" charset="2"/>
              <a:buChar char="v"/>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Consideration of other forms of recruitment beyond advertising (e.g. processes to recruit persons with disabilities can be done through headhunting or registered agencies) </a:t>
            </a:r>
          </a:p>
          <a:p>
            <a:pPr marL="800100" lvl="1" indent="-342900">
              <a:lnSpc>
                <a:spcPct val="108000"/>
              </a:lnSpc>
              <a:buClr>
                <a:srgbClr val="006600"/>
              </a:buClr>
              <a:buSzPct val="80000"/>
              <a:buFont typeface="Wingdings" panose="05000000000000000000" pitchFamily="2" charset="2"/>
              <a:buChar char="v"/>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Use of external experts (from any sector) in screening and interviews for positions, particularly technical and specialist positions </a:t>
            </a:r>
          </a:p>
          <a:p>
            <a:pPr marL="800100" lvl="1" indent="-342900">
              <a:lnSpc>
                <a:spcPct val="108000"/>
              </a:lnSpc>
              <a:buClr>
                <a:srgbClr val="006600"/>
              </a:buClr>
              <a:buSzPct val="80000"/>
              <a:buFont typeface="Wingdings" panose="05000000000000000000" pitchFamily="2" charset="2"/>
              <a:buChar char="v"/>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Determine the role of the PSC in interviews for top management </a:t>
            </a: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Define a clear policy on succession planning in public administration</a:t>
            </a: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implementation of the Graduate Recruitment Programme and the Internship Programme for entry level positions</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400" dirty="0" smtClean="0">
                <a:latin typeface="Tahoma" panose="020B0604030504040204" pitchFamily="34" charset="0"/>
                <a:ea typeface="Tahoma" panose="020B0604030504040204" pitchFamily="34" charset="0"/>
                <a:cs typeface="Tahoma" panose="020B0604030504040204" pitchFamily="34" charset="0"/>
              </a:rPr>
              <a:t>The </a:t>
            </a:r>
            <a:r>
              <a:rPr lang="en-ZA" sz="1400" dirty="0">
                <a:latin typeface="Tahoma" panose="020B0604030504040204" pitchFamily="34" charset="0"/>
                <a:ea typeface="Tahoma" panose="020B0604030504040204" pitchFamily="34" charset="0"/>
                <a:cs typeface="Tahoma" panose="020B0604030504040204" pitchFamily="34" charset="0"/>
              </a:rPr>
              <a:t>Internship Programme needs to be ramped up </a:t>
            </a:r>
            <a:r>
              <a:rPr lang="en-ZA" sz="1400" dirty="0" smtClean="0">
                <a:latin typeface="Tahoma" panose="020B0604030504040204" pitchFamily="34" charset="0"/>
                <a:ea typeface="Tahoma" panose="020B0604030504040204" pitchFamily="34" charset="0"/>
                <a:cs typeface="Tahoma" panose="020B0604030504040204" pitchFamily="34" charset="0"/>
              </a:rPr>
              <a:t>- currently </a:t>
            </a:r>
            <a:r>
              <a:rPr lang="en-ZA" sz="1400" dirty="0">
                <a:latin typeface="Tahoma" panose="020B0604030504040204" pitchFamily="34" charset="0"/>
                <a:ea typeface="Tahoma" panose="020B0604030504040204" pitchFamily="34" charset="0"/>
                <a:cs typeface="Tahoma" panose="020B0604030504040204" pitchFamily="34" charset="0"/>
              </a:rPr>
              <a:t>interns are in the system for 2 years and are released. We need to find a way of harnessing their skills and create a link to employing them where there are vacancies</a:t>
            </a: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spcAft>
                <a:spcPts val="600"/>
              </a:spcAft>
              <a:buClr>
                <a:srgbClr val="B61918"/>
              </a:buClr>
              <a:buSzPct val="80000"/>
              <a:buFont typeface="Wingdings" panose="05000000000000000000" pitchFamily="2" charset="2"/>
              <a:buChar char="Ø"/>
            </a:pPr>
            <a:endParaRPr lang="en-US" sz="105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ct val="108000"/>
              </a:lnSpc>
              <a:spcAft>
                <a:spcPts val="600"/>
              </a:spcAft>
              <a:buClr>
                <a:srgbClr val="B61918"/>
              </a:buClr>
              <a:buSzPct val="80000"/>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233198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6279"/>
            <a:ext cx="8229600" cy="708465"/>
          </a:xfrm>
        </p:spPr>
        <p:txBody>
          <a:bodyPr>
            <a:normAutofit/>
          </a:bodyPr>
          <a:lstStyle/>
          <a:p>
            <a:r>
              <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Pillar 2: Induction and </a:t>
            </a:r>
            <a:r>
              <a:rPr lang="en-ZA" sz="24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On-boarding</a:t>
            </a:r>
            <a:endPar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23</a:t>
            </a:fld>
            <a:endParaRPr lang="en-ZA" dirty="0">
              <a:solidFill>
                <a:prstClr val="black">
                  <a:tint val="75000"/>
                </a:prstClr>
              </a:solidFill>
            </a:endParaRPr>
          </a:p>
        </p:txBody>
      </p:sp>
      <p:sp>
        <p:nvSpPr>
          <p:cNvPr id="4" name="Rectangle 3"/>
          <p:cNvSpPr/>
          <p:nvPr/>
        </p:nvSpPr>
        <p:spPr>
          <a:xfrm>
            <a:off x="179512" y="1124744"/>
            <a:ext cx="8784976" cy="4978863"/>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ZA" sz="1400" dirty="0" smtClean="0">
                <a:latin typeface="Tahoma" panose="020B0604030504040204" pitchFamily="34" charset="0"/>
                <a:ea typeface="Tahoma" panose="020B0604030504040204" pitchFamily="34" charset="0"/>
                <a:cs typeface="Tahoma" panose="020B0604030504040204" pitchFamily="34" charset="0"/>
              </a:rPr>
              <a:t>Induction </a:t>
            </a:r>
            <a:r>
              <a:rPr lang="en-ZA" sz="1400" dirty="0">
                <a:latin typeface="Tahoma" panose="020B0604030504040204" pitchFamily="34" charset="0"/>
                <a:ea typeface="Tahoma" panose="020B0604030504040204" pitchFamily="34" charset="0"/>
                <a:cs typeface="Tahoma" panose="020B0604030504040204" pitchFamily="34" charset="0"/>
              </a:rPr>
              <a:t>into the Public Service must take place same time with Workplace </a:t>
            </a:r>
            <a:r>
              <a:rPr lang="en-ZA" sz="1400" dirty="0" smtClean="0">
                <a:latin typeface="Tahoma" panose="020B0604030504040204" pitchFamily="34" charset="0"/>
                <a:ea typeface="Tahoma" panose="020B0604030504040204" pitchFamily="34" charset="0"/>
                <a:cs typeface="Tahoma" panose="020B0604030504040204" pitchFamily="34" charset="0"/>
              </a:rPr>
              <a:t>Orientation.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It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is important that employees undergo a workplace orientation to better understand the workplace and dynamics</a:t>
            </a:r>
          </a:p>
          <a:p>
            <a:pPr marL="342900" indent="-342900">
              <a:lnSpc>
                <a:spcPct val="108000"/>
              </a:lnSpc>
              <a:buClr>
                <a:srgbClr val="B61918"/>
              </a:buClr>
              <a:buSzPct val="80000"/>
              <a:buFont typeface="Wingdings" panose="05000000000000000000" pitchFamily="2" charset="2"/>
              <a:buChar char="Ø"/>
            </a:pPr>
            <a:endParaRPr lang="en-ZA" sz="1400" dirty="0" smtClean="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400" dirty="0" smtClean="0">
                <a:latin typeface="Tahoma" panose="020B0604030504040204" pitchFamily="34" charset="0"/>
                <a:ea typeface="Tahoma" panose="020B0604030504040204" pitchFamily="34" charset="0"/>
                <a:cs typeface="Tahoma" panose="020B0604030504040204" pitchFamily="34" charset="0"/>
              </a:rPr>
              <a:t>The </a:t>
            </a:r>
            <a:r>
              <a:rPr lang="en-ZA" sz="1400" dirty="0">
                <a:latin typeface="Tahoma" panose="020B0604030504040204" pitchFamily="34" charset="0"/>
                <a:ea typeface="Tahoma" panose="020B0604030504040204" pitchFamily="34" charset="0"/>
                <a:cs typeface="Tahoma" panose="020B0604030504040204" pitchFamily="34" charset="0"/>
              </a:rPr>
              <a:t>current experience of being inducted months or years after appointments do not add value</a:t>
            </a:r>
            <a:r>
              <a:rPr lang="en-ZA" sz="1400" b="1" dirty="0">
                <a:latin typeface="Tahoma" panose="020B0604030504040204" pitchFamily="34" charset="0"/>
                <a:ea typeface="Tahoma" panose="020B0604030504040204" pitchFamily="34" charset="0"/>
                <a:cs typeface="Tahoma" panose="020B0604030504040204" pitchFamily="34" charset="0"/>
              </a:rPr>
              <a: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Whilst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the Compulsory Induction Programme (CIP) and Executive Induction Programme (EIP) remain key programmes towards professionalisation, the reality is the time lag from appointment to CIP/EIP registration to CIP/EIP completion is long. There needs to be faster workplace orientation</a:t>
            </a:r>
          </a:p>
          <a:p>
            <a:pPr marL="342900" indent="-342900">
              <a:lnSpc>
                <a:spcPct val="108000"/>
              </a:lnSpc>
              <a:buClr>
                <a:srgbClr val="B61918"/>
              </a:buClr>
              <a:buSzPct val="80000"/>
              <a:buFont typeface="Wingdings" panose="05000000000000000000" pitchFamily="2" charset="2"/>
              <a:buChar char="Ø"/>
            </a:pPr>
            <a:endParaRPr lang="en-ZA" sz="1400" dirty="0" smtClean="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a:latin typeface="Tahoma" panose="020B0604030504040204" pitchFamily="34" charset="0"/>
                <a:ea typeface="Tahoma" panose="020B0604030504040204" pitchFamily="34" charset="0"/>
                <a:cs typeface="Tahoma" panose="020B0604030504040204" pitchFamily="34" charset="0"/>
              </a:rPr>
              <a:t>Perhaps there is a need for an immediate commencement of CIP/EIP even before taking up a public administration position (e.g. induction models of China and India). Alternatively, there may also be a need for mentorship programmes (especially SMS, specialist and technical positions) in the first six months of appointment </a:t>
            </a:r>
            <a:endParaRPr lang="en-US" sz="1400" dirty="0" smtClean="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400" dirty="0" smtClean="0">
                <a:latin typeface="Tahoma" panose="020B0604030504040204" pitchFamily="34" charset="0"/>
                <a:ea typeface="Tahoma" panose="020B0604030504040204" pitchFamily="34" charset="0"/>
                <a:cs typeface="Tahoma" panose="020B0604030504040204" pitchFamily="34" charset="0"/>
              </a:rPr>
              <a:t>An alternate option could be that Induction curriculum </a:t>
            </a:r>
            <a:r>
              <a:rPr lang="en-ZA" sz="1400" dirty="0">
                <a:latin typeface="Tahoma" panose="020B0604030504040204" pitchFamily="34" charset="0"/>
                <a:ea typeface="Tahoma" panose="020B0604030504040204" pitchFamily="34" charset="0"/>
                <a:cs typeface="Tahoma" panose="020B0604030504040204" pitchFamily="34" charset="0"/>
              </a:rPr>
              <a:t>should be covered as part of the pre-appointment</a:t>
            </a:r>
            <a:r>
              <a:rPr lang="en-ZA" sz="1400" dirty="0" smtClean="0">
                <a:latin typeface="Tahoma" panose="020B0604030504040204" pitchFamily="34" charset="0"/>
                <a:ea typeface="Tahoma" panose="020B0604030504040204" pitchFamily="34" charset="0"/>
                <a:cs typeface="Tahoma" panose="020B0604030504040204" pitchFamily="34" charset="0"/>
              </a:rPr>
              <a:t>/ promotion </a:t>
            </a:r>
            <a:r>
              <a:rPr lang="en-ZA" sz="1400" dirty="0">
                <a:latin typeface="Tahoma" panose="020B0604030504040204" pitchFamily="34" charset="0"/>
                <a:ea typeface="Tahoma" panose="020B0604030504040204" pitchFamily="34" charset="0"/>
                <a:cs typeface="Tahoma" panose="020B0604030504040204" pitchFamily="34" charset="0"/>
              </a:rPr>
              <a:t>training </a:t>
            </a:r>
            <a:r>
              <a:rPr lang="en-ZA" sz="1400" dirty="0" smtClean="0">
                <a:latin typeface="Tahoma" panose="020B0604030504040204" pitchFamily="34" charset="0"/>
                <a:ea typeface="Tahoma" panose="020B0604030504040204" pitchFamily="34" charset="0"/>
                <a:cs typeface="Tahoma" panose="020B0604030504040204" pitchFamily="34" charset="0"/>
              </a:rPr>
              <a:t>programmes</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This </a:t>
            </a:r>
            <a:r>
              <a:rPr lang="en-ZA" sz="1400" dirty="0" smtClean="0">
                <a:latin typeface="Tahoma" panose="020B0604030504040204" pitchFamily="34" charset="0"/>
                <a:ea typeface="Tahoma" panose="020B0604030504040204" pitchFamily="34" charset="0"/>
                <a:cs typeface="Tahoma" panose="020B0604030504040204" pitchFamily="34" charset="0"/>
              </a:rPr>
              <a:t>could </a:t>
            </a:r>
            <a:r>
              <a:rPr lang="en-ZA" sz="1400" dirty="0">
                <a:latin typeface="Tahoma" panose="020B0604030504040204" pitchFamily="34" charset="0"/>
                <a:ea typeface="Tahoma" panose="020B0604030504040204" pitchFamily="34" charset="0"/>
                <a:cs typeface="Tahoma" panose="020B0604030504040204" pitchFamily="34" charset="0"/>
              </a:rPr>
              <a:t>be availed online and a directive be made that prospective public servants need to complete this prior to applying in the public service - similar to the Nyukela Programme. </a:t>
            </a: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is also a need for occupational specific knowledge sharing (e.g. engineers in government sharing knowledge amongst each other/ a “community of practice”) </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873116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708465"/>
          </a:xfrm>
        </p:spPr>
        <p:txBody>
          <a:bodyPr>
            <a:normAutofit/>
          </a:bodyPr>
          <a:lstStyle/>
          <a:p>
            <a:r>
              <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Pillar 3: </a:t>
            </a:r>
            <a:r>
              <a:rPr lang="en-ZA" sz="28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Planning &amp; Performance </a:t>
            </a:r>
            <a:r>
              <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Management</a:t>
            </a: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24</a:t>
            </a:fld>
            <a:endParaRPr lang="en-ZA" dirty="0">
              <a:solidFill>
                <a:prstClr val="black">
                  <a:tint val="75000"/>
                </a:prstClr>
              </a:solidFill>
            </a:endParaRPr>
          </a:p>
        </p:txBody>
      </p:sp>
      <p:sp>
        <p:nvSpPr>
          <p:cNvPr id="4" name="Rectangle 3"/>
          <p:cNvSpPr/>
          <p:nvPr/>
        </p:nvSpPr>
        <p:spPr>
          <a:xfrm>
            <a:off x="316768" y="1196752"/>
            <a:ext cx="8373616" cy="3479542"/>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third pillar of the value chain builds on induction and onboarding towards an effective performance management system</a:t>
            </a:r>
          </a:p>
          <a:p>
            <a:pPr>
              <a:lnSpc>
                <a:spcPct val="108000"/>
              </a:lnSpc>
              <a:buClr>
                <a:srgbClr val="B61918"/>
              </a:buClr>
              <a:buSzPct val="80000"/>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p>
          <a:p>
            <a:pPr marL="342900" indent="-342900">
              <a:lnSpc>
                <a:spcPct val="108000"/>
              </a:lnSpc>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Key aspects of professionalisation must be emphasised in the performance management and appraisal systems, including performance standards and assessment instruments for different categories of employees </a:t>
            </a:r>
          </a:p>
          <a:p>
            <a:pPr marL="342900" indent="-342900">
              <a:lnSpc>
                <a:spcPct val="108000"/>
              </a:lnSpc>
              <a:buClr>
                <a:srgbClr val="B61918"/>
              </a:buClr>
              <a:buSzPct val="80000"/>
              <a:buFont typeface="Wingdings" panose="05000000000000000000" pitchFamily="2" charset="2"/>
              <a:buChar char="Ø"/>
            </a:pP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Performance management can also be aligned with professional bodies/ associations registration </a:t>
            </a:r>
          </a:p>
          <a:p>
            <a:pPr marL="342900" indent="-342900">
              <a:lnSpc>
                <a:spcPct val="108000"/>
              </a:lnSpc>
              <a:buClr>
                <a:srgbClr val="B61918"/>
              </a:buClr>
              <a:buSzPct val="80000"/>
              <a:buFont typeface="Wingdings" panose="05000000000000000000" pitchFamily="2" charset="2"/>
              <a:buChar char="Ø"/>
            </a:pP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performance management system must also create the space for innovation and risk taking </a:t>
            </a:r>
          </a:p>
          <a:p>
            <a:pPr marL="342900" indent="-342900">
              <a:lnSpc>
                <a:spcPct val="108000"/>
              </a:lnSpc>
              <a:buClr>
                <a:srgbClr val="B61918"/>
              </a:buClr>
              <a:buSzPct val="80000"/>
              <a:buFont typeface="Wingdings" panose="05000000000000000000" pitchFamily="2" charset="2"/>
              <a:buChar char="Ø"/>
            </a:pPr>
            <a:endParaRPr lang="en-US" sz="13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911171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2263"/>
            <a:ext cx="8813068" cy="708465"/>
          </a:xfrm>
        </p:spPr>
        <p:txBody>
          <a:bodyPr>
            <a:noAutofit/>
          </a:bodyPr>
          <a:lstStyle/>
          <a:p>
            <a:r>
              <a:rPr lang="en-ZA" sz="25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Pillar 4: Continuing Learning and Professional Development</a:t>
            </a: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25</a:t>
            </a:fld>
            <a:endParaRPr lang="en-ZA" dirty="0">
              <a:solidFill>
                <a:prstClr val="black">
                  <a:tint val="75000"/>
                </a:prstClr>
              </a:solidFill>
            </a:endParaRPr>
          </a:p>
        </p:txBody>
      </p:sp>
      <p:sp>
        <p:nvSpPr>
          <p:cNvPr id="4" name="Rectangle 3"/>
          <p:cNvSpPr/>
          <p:nvPr/>
        </p:nvSpPr>
        <p:spPr>
          <a:xfrm>
            <a:off x="179512" y="1124744"/>
            <a:ext cx="8712968" cy="4850367"/>
          </a:xfrm>
          <a:prstGeom prst="rect">
            <a:avLst/>
          </a:prstGeom>
        </p:spPr>
        <p:txBody>
          <a:bodyPr wrap="square">
            <a:spAutoFit/>
          </a:bodyPr>
          <a:lstStyle/>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Pillar four of </a:t>
            </a: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value chain builds on towards continuing learning and professional development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In this aspect of professionalisation, we use the analogy of the “pilot returning to the simulator”  - cross referenced with the DPSA directive for SMS to be periodically assessed against the SMS competency framework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We have to make a determination for a certain category of employees (including SMS, specialist, technical and some key functions of SCM, HR, Finance, and Planning) to be professionalized and certification with professional bodies. For example, an engineer may be qualified in her/his field but not professionalized through the Engineering Council to be able to certify or sign off projects. We must change this in public administration</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Considering the PSC recommendations, the NSG must determine the appropriate training and learning pathways to assist in the professionalisation of these categories of employees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Consider a Continuous Professional Development (CPD) points system and further studies </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US"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Legislation (and the Public Service Charter) is clear that public servants must avail themselves for training, and this must be compelled as far as possible </a:t>
            </a:r>
          </a:p>
        </p:txBody>
      </p:sp>
    </p:spTree>
    <p:extLst>
      <p:ext uri="{BB962C8B-B14F-4D97-AF65-F5344CB8AC3E}">
        <p14:creationId xmlns:p14="http://schemas.microsoft.com/office/powerpoint/2010/main" val="35616388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2263"/>
            <a:ext cx="8813068" cy="708465"/>
          </a:xfrm>
        </p:spPr>
        <p:txBody>
          <a:bodyPr>
            <a:noAutofit/>
          </a:bodyPr>
          <a:lstStyle/>
          <a:p>
            <a:r>
              <a:rPr lang="en-US"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Professional development linked to service delivery</a:t>
            </a:r>
            <a:endParaRPr lang="en-ZA" sz="25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26</a:t>
            </a:fld>
            <a:endParaRPr lang="en-ZA" dirty="0">
              <a:solidFill>
                <a:prstClr val="black">
                  <a:tint val="75000"/>
                </a:prstClr>
              </a:solidFill>
            </a:endParaRPr>
          </a:p>
        </p:txBody>
      </p:sp>
      <p:sp>
        <p:nvSpPr>
          <p:cNvPr id="4" name="Rectangle 3"/>
          <p:cNvSpPr/>
          <p:nvPr/>
        </p:nvSpPr>
        <p:spPr>
          <a:xfrm>
            <a:off x="179512" y="1124744"/>
            <a:ext cx="8712968" cy="4803174"/>
          </a:xfrm>
          <a:prstGeom prst="rect">
            <a:avLst/>
          </a:prstGeom>
        </p:spPr>
        <p:txBody>
          <a:bodyPr wrap="square">
            <a:spAutoFit/>
          </a:bodyPr>
          <a:lstStyle/>
          <a:p>
            <a:pPr>
              <a:lnSpc>
                <a:spcPct val="108000"/>
              </a:lnSpc>
              <a:spcBef>
                <a:spcPts val="600"/>
              </a:spcBef>
              <a:spcAft>
                <a:spcPts val="600"/>
              </a:spcAft>
              <a:buClr>
                <a:srgbClr val="B61918"/>
              </a:buClr>
              <a:buSzPct val="80000"/>
            </a:pPr>
            <a:r>
              <a:rPr lang="en-US" sz="1400" b="1" dirty="0" smtClean="0">
                <a:latin typeface="Tahoma" panose="020B0604030504040204" pitchFamily="34" charset="0"/>
                <a:ea typeface="Tahoma" panose="020B0604030504040204" pitchFamily="34" charset="0"/>
                <a:cs typeface="Tahoma" panose="020B0604030504040204" pitchFamily="34" charset="0"/>
              </a:rPr>
              <a:t>This </a:t>
            </a:r>
            <a:r>
              <a:rPr lang="en-US" sz="1400" b="1" dirty="0">
                <a:latin typeface="Tahoma" panose="020B0604030504040204" pitchFamily="34" charset="0"/>
                <a:ea typeface="Tahoma" panose="020B0604030504040204" pitchFamily="34" charset="0"/>
                <a:cs typeface="Tahoma" panose="020B0604030504040204" pitchFamily="34" charset="0"/>
              </a:rPr>
              <a:t>slide </a:t>
            </a:r>
            <a:r>
              <a:rPr lang="en-US" sz="1400" b="1" dirty="0" smtClean="0">
                <a:latin typeface="Tahoma" panose="020B0604030504040204" pitchFamily="34" charset="0"/>
                <a:ea typeface="Tahoma" panose="020B0604030504040204" pitchFamily="34" charset="0"/>
                <a:cs typeface="Tahoma" panose="020B0604030504040204" pitchFamily="34" charset="0"/>
              </a:rPr>
              <a:t>that follows refers </a:t>
            </a:r>
            <a:r>
              <a:rPr lang="en-US" sz="1400" b="1" dirty="0">
                <a:latin typeface="Tahoma" panose="020B0604030504040204" pitchFamily="34" charset="0"/>
                <a:ea typeface="Tahoma" panose="020B0604030504040204" pitchFamily="34" charset="0"/>
                <a:cs typeface="Tahoma" panose="020B0604030504040204" pitchFamily="34" charset="0"/>
              </a:rPr>
              <a:t>to the life journey of the public servant career</a:t>
            </a:r>
          </a:p>
          <a:p>
            <a:pPr marL="685800" lvl="1" indent="-228600">
              <a:buAutoNum type="arabicPeriod"/>
            </a:pPr>
            <a:r>
              <a:rPr lang="en-US" sz="1300" dirty="0">
                <a:latin typeface="Tahoma" panose="020B0604030504040204" pitchFamily="34" charset="0"/>
                <a:ea typeface="Tahoma" panose="020B0604030504040204" pitchFamily="34" charset="0"/>
                <a:cs typeface="Tahoma" panose="020B0604030504040204" pitchFamily="34" charset="0"/>
              </a:rPr>
              <a:t>Readiness to work – a new recruit must be orientated to the Constitution, Values and Principles, the regulations guiding the public service and its ethos.  They must also be oriented to their office building, their supervisor, the nature of their work and performance requirements.  Research shows that a good induction programme leads to reduced career incidents, greater assimilation and greater employee satisfaction</a:t>
            </a:r>
          </a:p>
          <a:p>
            <a:pPr marL="685800" lvl="1" indent="-228600">
              <a:buAutoNum type="arabicPeriod"/>
            </a:pPr>
            <a:endParaRPr lang="en-US" sz="1300" dirty="0" smtClean="0">
              <a:latin typeface="Tahoma" panose="020B0604030504040204" pitchFamily="34" charset="0"/>
              <a:ea typeface="Tahoma" panose="020B0604030504040204" pitchFamily="34" charset="0"/>
              <a:cs typeface="Tahoma" panose="020B0604030504040204" pitchFamily="34" charset="0"/>
            </a:endParaRPr>
          </a:p>
          <a:p>
            <a:pPr marL="685800" lvl="1" indent="-228600">
              <a:buAutoNum type="arabicPeriod"/>
            </a:pPr>
            <a:r>
              <a:rPr lang="en-US" sz="1300" dirty="0" smtClean="0">
                <a:latin typeface="Tahoma" panose="020B0604030504040204" pitchFamily="34" charset="0"/>
                <a:ea typeface="Tahoma" panose="020B0604030504040204" pitchFamily="34" charset="0"/>
                <a:cs typeface="Tahoma" panose="020B0604030504040204" pitchFamily="34" charset="0"/>
              </a:rPr>
              <a:t>Functional </a:t>
            </a:r>
            <a:r>
              <a:rPr lang="en-US" sz="1300" dirty="0">
                <a:latin typeface="Tahoma" panose="020B0604030504040204" pitchFamily="34" charset="0"/>
                <a:ea typeface="Tahoma" panose="020B0604030504040204" pitchFamily="34" charset="0"/>
                <a:cs typeface="Tahoma" panose="020B0604030504040204" pitchFamily="34" charset="0"/>
              </a:rPr>
              <a:t>at work – the official has a very good understanding of the public service environment, ethos and values and principles.  The application of the rules as pertains to government policies, able to navigate the social, political, ethical, cultural and governance space with comfort</a:t>
            </a:r>
          </a:p>
          <a:p>
            <a:pPr marL="685800" lvl="1" indent="-228600">
              <a:buAutoNum type="arabicPeriod"/>
            </a:pPr>
            <a:endParaRPr lang="en-US" sz="1300" dirty="0" smtClean="0">
              <a:latin typeface="Tahoma" panose="020B0604030504040204" pitchFamily="34" charset="0"/>
              <a:ea typeface="Tahoma" panose="020B0604030504040204" pitchFamily="34" charset="0"/>
              <a:cs typeface="Tahoma" panose="020B0604030504040204" pitchFamily="34" charset="0"/>
            </a:endParaRPr>
          </a:p>
          <a:p>
            <a:pPr marL="685800" lvl="1" indent="-228600">
              <a:buAutoNum type="arabicPeriod"/>
            </a:pPr>
            <a:r>
              <a:rPr lang="en-US" sz="1300" dirty="0" smtClean="0">
                <a:latin typeface="Tahoma" panose="020B0604030504040204" pitchFamily="34" charset="0"/>
                <a:ea typeface="Tahoma" panose="020B0604030504040204" pitchFamily="34" charset="0"/>
                <a:cs typeface="Tahoma" panose="020B0604030504040204" pitchFamily="34" charset="0"/>
              </a:rPr>
              <a:t>Excellence </a:t>
            </a:r>
            <a:r>
              <a:rPr lang="en-US" sz="1300" dirty="0">
                <a:latin typeface="Tahoma" panose="020B0604030504040204" pitchFamily="34" charset="0"/>
                <a:ea typeface="Tahoma" panose="020B0604030504040204" pitchFamily="34" charset="0"/>
                <a:cs typeface="Tahoma" panose="020B0604030504040204" pitchFamily="34" charset="0"/>
              </a:rPr>
              <a:t>at work – with the fundamentals in place, the employee develops </a:t>
            </a:r>
            <a:r>
              <a:rPr lang="en-US" sz="1300" dirty="0" smtClean="0">
                <a:latin typeface="Tahoma" panose="020B0604030504040204" pitchFamily="34" charset="0"/>
                <a:ea typeface="Tahoma" panose="020B0604030504040204" pitchFamily="34" charset="0"/>
                <a:cs typeface="Tahoma" panose="020B0604030504040204" pitchFamily="34" charset="0"/>
              </a:rPr>
              <a:t>their management and  </a:t>
            </a:r>
            <a:r>
              <a:rPr lang="en-US" sz="1300" dirty="0">
                <a:latin typeface="Tahoma" panose="020B0604030504040204" pitchFamily="34" charset="0"/>
                <a:ea typeface="Tahoma" panose="020B0604030504040204" pitchFamily="34" charset="0"/>
                <a:cs typeface="Tahoma" panose="020B0604030504040204" pitchFamily="34" charset="0"/>
              </a:rPr>
              <a:t>leadership skills in order to deliver excellence at work through sound, authentic and values based </a:t>
            </a:r>
            <a:r>
              <a:rPr lang="en-US" sz="1300" dirty="0" smtClean="0">
                <a:latin typeface="Tahoma" panose="020B0604030504040204" pitchFamily="34" charset="0"/>
                <a:ea typeface="Tahoma" panose="020B0604030504040204" pitchFamily="34" charset="0"/>
                <a:cs typeface="Tahoma" panose="020B0604030504040204" pitchFamily="34" charset="0"/>
              </a:rPr>
              <a:t>management and leadership</a:t>
            </a:r>
            <a:r>
              <a:rPr lang="en-US" sz="1300" dirty="0">
                <a:latin typeface="Tahoma" panose="020B0604030504040204" pitchFamily="34" charset="0"/>
                <a:ea typeface="Tahoma" panose="020B0604030504040204" pitchFamily="34" charset="0"/>
                <a:cs typeface="Tahoma" panose="020B0604030504040204" pitchFamily="34" charset="0"/>
              </a:rPr>
              <a:t>.</a:t>
            </a:r>
          </a:p>
          <a:p>
            <a:pPr marL="685800" lvl="1" indent="-228600">
              <a:buAutoNum type="arabicPeriod"/>
            </a:pPr>
            <a:endParaRPr lang="en-US" sz="1300" dirty="0" smtClean="0">
              <a:latin typeface="Tahoma" panose="020B0604030504040204" pitchFamily="34" charset="0"/>
              <a:ea typeface="Tahoma" panose="020B0604030504040204" pitchFamily="34" charset="0"/>
              <a:cs typeface="Tahoma" panose="020B0604030504040204" pitchFamily="34" charset="0"/>
            </a:endParaRPr>
          </a:p>
          <a:p>
            <a:pPr marL="685800" lvl="1" indent="-228600">
              <a:buAutoNum type="arabicPeriod"/>
            </a:pPr>
            <a:r>
              <a:rPr lang="en-US" sz="1300" dirty="0" smtClean="0">
                <a:latin typeface="Tahoma" panose="020B0604030504040204" pitchFamily="34" charset="0"/>
                <a:ea typeface="Tahoma" panose="020B0604030504040204" pitchFamily="34" charset="0"/>
                <a:cs typeface="Tahoma" panose="020B0604030504040204" pitchFamily="34" charset="0"/>
              </a:rPr>
              <a:t>Relevance </a:t>
            </a:r>
            <a:r>
              <a:rPr lang="en-US" sz="1300" dirty="0">
                <a:latin typeface="Tahoma" panose="020B0604030504040204" pitchFamily="34" charset="0"/>
                <a:ea typeface="Tahoma" panose="020B0604030504040204" pitchFamily="34" charset="0"/>
                <a:cs typeface="Tahoma" panose="020B0604030504040204" pitchFamily="34" charset="0"/>
              </a:rPr>
              <a:t>at work – from time to time the employee is required to maintain their professional compliance, remain up to date with the current discourse in their field of work, and find opportunities to expand their horizons.  This is usually done through short courses, webinars and seminar sessions</a:t>
            </a:r>
          </a:p>
          <a:p>
            <a:pPr marL="685800" lvl="1" indent="-228600">
              <a:buAutoNum type="arabicPeriod"/>
            </a:pPr>
            <a:endParaRPr lang="en-US" sz="1300" dirty="0" smtClean="0">
              <a:latin typeface="Tahoma" panose="020B0604030504040204" pitchFamily="34" charset="0"/>
              <a:ea typeface="Tahoma" panose="020B0604030504040204" pitchFamily="34" charset="0"/>
              <a:cs typeface="Tahoma" panose="020B0604030504040204" pitchFamily="34" charset="0"/>
            </a:endParaRPr>
          </a:p>
          <a:p>
            <a:pPr marL="685800" lvl="1" indent="-228600">
              <a:buAutoNum type="arabicPeriod"/>
            </a:pPr>
            <a:r>
              <a:rPr lang="en-US" sz="1300" dirty="0" smtClean="0">
                <a:latin typeface="Tahoma" panose="020B0604030504040204" pitchFamily="34" charset="0"/>
                <a:ea typeface="Tahoma" panose="020B0604030504040204" pitchFamily="34" charset="0"/>
                <a:cs typeface="Tahoma" panose="020B0604030504040204" pitchFamily="34" charset="0"/>
              </a:rPr>
              <a:t>Performance </a:t>
            </a:r>
            <a:r>
              <a:rPr lang="en-US" sz="1300" dirty="0">
                <a:latin typeface="Tahoma" panose="020B0604030504040204" pitchFamily="34" charset="0"/>
                <a:ea typeface="Tahoma" panose="020B0604030504040204" pitchFamily="34" charset="0"/>
                <a:cs typeface="Tahoma" panose="020B0604030504040204" pitchFamily="34" charset="0"/>
              </a:rPr>
              <a:t>at work – the employee has reached a high level of competence, adaptability and agility in the organisation – clear strengths in all the competency areas and at this point is usually able to mentor others – professional development is at the level of mentoring for self and others, as well as coaching for performance</a:t>
            </a:r>
          </a:p>
        </p:txBody>
      </p:sp>
    </p:spTree>
    <p:extLst>
      <p:ext uri="{BB962C8B-B14F-4D97-AF65-F5344CB8AC3E}">
        <p14:creationId xmlns:p14="http://schemas.microsoft.com/office/powerpoint/2010/main" val="19028437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Professional development linked to service delivery</a:t>
            </a:r>
            <a:endParaRPr lang="en-US"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27</a:t>
            </a:fld>
            <a:endParaRPr lang="en-ZA" dirty="0">
              <a:solidFill>
                <a:prstClr val="black">
                  <a:tint val="75000"/>
                </a:prstClr>
              </a:solidFill>
            </a:endParaRPr>
          </a:p>
        </p:txBody>
      </p:sp>
      <p:sp>
        <p:nvSpPr>
          <p:cNvPr id="9" name="Trapezoid 8"/>
          <p:cNvSpPr/>
          <p:nvPr/>
        </p:nvSpPr>
        <p:spPr>
          <a:xfrm>
            <a:off x="338943" y="1352574"/>
            <a:ext cx="8003232" cy="4524697"/>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 name="Text Box 6"/>
          <p:cNvSpPr txBox="1">
            <a:spLocks noChangeArrowheads="1"/>
          </p:cNvSpPr>
          <p:nvPr/>
        </p:nvSpPr>
        <p:spPr bwMode="auto">
          <a:xfrm>
            <a:off x="1187624" y="2641350"/>
            <a:ext cx="1454727" cy="835461"/>
          </a:xfrm>
          <a:prstGeom prst="rect">
            <a:avLst/>
          </a:prstGeom>
          <a:solidFill>
            <a:schemeClr val="accent5">
              <a:lumMod val="40000"/>
              <a:lumOff val="60000"/>
            </a:schemeClr>
          </a:solidFill>
          <a:ln w="12700" algn="ctr">
            <a:solidFill>
              <a:schemeClr val="tx1"/>
            </a:solidFill>
            <a:miter lim="800000"/>
            <a:headEnd/>
            <a:tailEnd/>
          </a:ln>
          <a:effectLst/>
        </p:spPr>
        <p:txBody>
          <a:bodyPr>
            <a:spAutoFit/>
          </a:bodyPr>
          <a:lstStyle/>
          <a:p>
            <a:r>
              <a:rPr lang="en-ZA" altLang="en-US" sz="1200" b="1" dirty="0" smtClean="0">
                <a:solidFill>
                  <a:prstClr val="black"/>
                </a:solidFill>
                <a:latin typeface="Verdana" panose="020B0604030504040204" pitchFamily="34" charset="0"/>
              </a:rPr>
              <a:t>Functional</a:t>
            </a:r>
            <a:endParaRPr lang="en-ZA" altLang="en-US" sz="1200" b="1" dirty="0">
              <a:solidFill>
                <a:prstClr val="black"/>
              </a:solidFill>
              <a:latin typeface="Verdana" panose="020B0604030504040204" pitchFamily="34" charset="0"/>
            </a:endParaRPr>
          </a:p>
          <a:p>
            <a:r>
              <a:rPr lang="en-ZA" altLang="en-US" sz="1200" dirty="0" smtClean="0">
                <a:solidFill>
                  <a:prstClr val="black"/>
                </a:solidFill>
                <a:latin typeface="Verdana" panose="020B0604030504040204" pitchFamily="34" charset="0"/>
              </a:rPr>
              <a:t>Management &amp; </a:t>
            </a:r>
            <a:r>
              <a:rPr lang="en-ZA" altLang="en-US" sz="1200" dirty="0">
                <a:solidFill>
                  <a:prstClr val="black"/>
                </a:solidFill>
                <a:latin typeface="Verdana" panose="020B0604030504040204" pitchFamily="34" charset="0"/>
              </a:rPr>
              <a:t>skills development</a:t>
            </a:r>
            <a:endParaRPr lang="en-ZA" altLang="en-US" dirty="0">
              <a:solidFill>
                <a:prstClr val="black"/>
              </a:solidFill>
            </a:endParaRPr>
          </a:p>
        </p:txBody>
      </p:sp>
      <p:sp>
        <p:nvSpPr>
          <p:cNvPr id="5" name="Text Box 6"/>
          <p:cNvSpPr txBox="1">
            <a:spLocks noChangeArrowheads="1"/>
          </p:cNvSpPr>
          <p:nvPr/>
        </p:nvSpPr>
        <p:spPr bwMode="auto">
          <a:xfrm>
            <a:off x="3491880" y="1629966"/>
            <a:ext cx="1454727" cy="646331"/>
          </a:xfrm>
          <a:prstGeom prst="rect">
            <a:avLst/>
          </a:prstGeom>
          <a:solidFill>
            <a:schemeClr val="accent3">
              <a:lumMod val="40000"/>
              <a:lumOff val="60000"/>
            </a:schemeClr>
          </a:solidFill>
          <a:ln w="12700" algn="ctr">
            <a:solidFill>
              <a:schemeClr val="tx1"/>
            </a:solidFill>
            <a:miter lim="800000"/>
            <a:headEnd/>
            <a:tailEnd/>
          </a:ln>
          <a:effectLst/>
        </p:spPr>
        <p:txBody>
          <a:bodyPr>
            <a:spAutoFit/>
          </a:bodyPr>
          <a:lstStyle/>
          <a:p>
            <a:r>
              <a:rPr lang="en-ZA" altLang="en-US" sz="1200" b="1" dirty="0" smtClean="0">
                <a:solidFill>
                  <a:prstClr val="black"/>
                </a:solidFill>
                <a:latin typeface="Verdana" panose="020B0604030504040204" pitchFamily="34" charset="0"/>
              </a:rPr>
              <a:t>Excellence</a:t>
            </a:r>
            <a:endParaRPr lang="en-ZA" altLang="en-US" sz="1200" b="1" dirty="0">
              <a:solidFill>
                <a:prstClr val="black"/>
              </a:solidFill>
              <a:latin typeface="Verdana" panose="020B0604030504040204" pitchFamily="34" charset="0"/>
            </a:endParaRPr>
          </a:p>
          <a:p>
            <a:r>
              <a:rPr lang="en-ZA" altLang="en-US" sz="1200" dirty="0" smtClean="0">
                <a:solidFill>
                  <a:prstClr val="black"/>
                </a:solidFill>
                <a:latin typeface="Verdana" panose="020B0604030504040204" pitchFamily="34" charset="0"/>
              </a:rPr>
              <a:t>Leadership development</a:t>
            </a:r>
            <a:endParaRPr lang="en-ZA" altLang="en-US" dirty="0">
              <a:solidFill>
                <a:prstClr val="black"/>
              </a:solidFill>
            </a:endParaRPr>
          </a:p>
        </p:txBody>
      </p:sp>
      <p:sp>
        <p:nvSpPr>
          <p:cNvPr id="6" name="Text Box 9"/>
          <p:cNvSpPr txBox="1">
            <a:spLocks noChangeArrowheads="1"/>
          </p:cNvSpPr>
          <p:nvPr/>
        </p:nvSpPr>
        <p:spPr bwMode="auto">
          <a:xfrm>
            <a:off x="5903151" y="2522195"/>
            <a:ext cx="1454727" cy="833728"/>
          </a:xfrm>
          <a:prstGeom prst="rect">
            <a:avLst/>
          </a:prstGeom>
          <a:solidFill>
            <a:schemeClr val="accent2">
              <a:lumMod val="60000"/>
              <a:lumOff val="40000"/>
            </a:schemeClr>
          </a:solidFill>
          <a:ln w="12700" algn="ctr">
            <a:solidFill>
              <a:schemeClr val="tx1"/>
            </a:solidFill>
            <a:miter lim="800000"/>
            <a:headEnd/>
            <a:tailEnd/>
          </a:ln>
          <a:effectLst/>
        </p:spPr>
        <p:txBody>
          <a:bodyPr>
            <a:spAutoFit/>
          </a:bodyPr>
          <a:lstStyle/>
          <a:p>
            <a:r>
              <a:rPr lang="en-ZA" altLang="en-US" sz="1200" b="1" dirty="0">
                <a:solidFill>
                  <a:prstClr val="black"/>
                </a:solidFill>
                <a:latin typeface="Verdana" panose="020B0604030504040204" pitchFamily="34" charset="0"/>
              </a:rPr>
              <a:t>Relevance</a:t>
            </a:r>
          </a:p>
          <a:p>
            <a:r>
              <a:rPr lang="en-ZA" altLang="en-US" sz="1200" dirty="0">
                <a:solidFill>
                  <a:prstClr val="black"/>
                </a:solidFill>
                <a:latin typeface="Verdana" panose="020B0604030504040204" pitchFamily="34" charset="0"/>
              </a:rPr>
              <a:t>Continuing professional development</a:t>
            </a:r>
          </a:p>
        </p:txBody>
      </p:sp>
      <p:sp>
        <p:nvSpPr>
          <p:cNvPr id="7" name="Text Box 8"/>
          <p:cNvSpPr txBox="1">
            <a:spLocks noChangeArrowheads="1"/>
          </p:cNvSpPr>
          <p:nvPr/>
        </p:nvSpPr>
        <p:spPr bwMode="auto">
          <a:xfrm>
            <a:off x="6095582" y="4360039"/>
            <a:ext cx="1697182" cy="835461"/>
          </a:xfrm>
          <a:prstGeom prst="rect">
            <a:avLst/>
          </a:prstGeom>
          <a:solidFill>
            <a:schemeClr val="accent4">
              <a:lumMod val="60000"/>
              <a:lumOff val="40000"/>
            </a:schemeClr>
          </a:solidFill>
          <a:ln w="12700" algn="ctr">
            <a:solidFill>
              <a:schemeClr val="tx1"/>
            </a:solidFill>
            <a:miter lim="800000"/>
            <a:headEnd/>
            <a:tailEnd/>
          </a:ln>
          <a:effectLst/>
        </p:spPr>
        <p:txBody>
          <a:bodyPr>
            <a:spAutoFit/>
          </a:bodyPr>
          <a:lstStyle/>
          <a:p>
            <a:r>
              <a:rPr lang="en-ZA" altLang="en-US" sz="1200" b="1" dirty="0">
                <a:solidFill>
                  <a:prstClr val="black"/>
                </a:solidFill>
                <a:latin typeface="Verdana" panose="020B0604030504040204" pitchFamily="34" charset="0"/>
              </a:rPr>
              <a:t>Performance</a:t>
            </a:r>
          </a:p>
          <a:p>
            <a:r>
              <a:rPr lang="en-ZA" altLang="en-US" sz="1200" dirty="0">
                <a:solidFill>
                  <a:prstClr val="black"/>
                </a:solidFill>
                <a:latin typeface="Verdana" panose="020B0604030504040204" pitchFamily="34" charset="0"/>
              </a:rPr>
              <a:t>Doing what needs to be done to ensure delivery</a:t>
            </a:r>
          </a:p>
        </p:txBody>
      </p:sp>
      <p:sp>
        <p:nvSpPr>
          <p:cNvPr id="8" name="Text Box 6"/>
          <p:cNvSpPr txBox="1">
            <a:spLocks noChangeArrowheads="1"/>
          </p:cNvSpPr>
          <p:nvPr/>
        </p:nvSpPr>
        <p:spPr bwMode="auto">
          <a:xfrm>
            <a:off x="971600" y="4546938"/>
            <a:ext cx="1454727" cy="461665"/>
          </a:xfrm>
          <a:prstGeom prst="rect">
            <a:avLst/>
          </a:prstGeom>
          <a:solidFill>
            <a:schemeClr val="accent6">
              <a:lumMod val="40000"/>
              <a:lumOff val="60000"/>
            </a:schemeClr>
          </a:solidFill>
          <a:ln w="12700" algn="ctr">
            <a:solidFill>
              <a:schemeClr val="tx1"/>
            </a:solidFill>
            <a:miter lim="800000"/>
            <a:headEnd/>
            <a:tailEnd/>
          </a:ln>
          <a:effectLst/>
        </p:spPr>
        <p:txBody>
          <a:bodyPr>
            <a:spAutoFit/>
          </a:bodyPr>
          <a:lstStyle/>
          <a:p>
            <a:r>
              <a:rPr lang="en-ZA" altLang="en-US" sz="1200" b="1" dirty="0" smtClean="0">
                <a:solidFill>
                  <a:prstClr val="black"/>
                </a:solidFill>
                <a:latin typeface="Verdana" panose="020B0604030504040204" pitchFamily="34" charset="0"/>
              </a:rPr>
              <a:t>Readiness</a:t>
            </a:r>
            <a:endParaRPr lang="en-ZA" altLang="en-US" sz="1200" b="1" dirty="0">
              <a:solidFill>
                <a:prstClr val="black"/>
              </a:solidFill>
              <a:latin typeface="Verdana" panose="020B0604030504040204" pitchFamily="34" charset="0"/>
            </a:endParaRPr>
          </a:p>
          <a:p>
            <a:r>
              <a:rPr lang="en-ZA" altLang="en-US" sz="1200" dirty="0" smtClean="0">
                <a:solidFill>
                  <a:prstClr val="black"/>
                </a:solidFill>
                <a:latin typeface="Verdana" panose="020B0604030504040204" pitchFamily="34" charset="0"/>
              </a:rPr>
              <a:t>Induction</a:t>
            </a:r>
            <a:endParaRPr lang="en-ZA" altLang="en-US" dirty="0">
              <a:solidFill>
                <a:prstClr val="black"/>
              </a:solidFill>
            </a:endParaRPr>
          </a:p>
        </p:txBody>
      </p:sp>
      <p:sp>
        <p:nvSpPr>
          <p:cNvPr id="11" name="Up Arrow 10"/>
          <p:cNvSpPr/>
          <p:nvPr/>
        </p:nvSpPr>
        <p:spPr>
          <a:xfrm>
            <a:off x="1691680" y="3645024"/>
            <a:ext cx="576064" cy="720080"/>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Donut 9"/>
          <p:cNvSpPr/>
          <p:nvPr/>
        </p:nvSpPr>
        <p:spPr>
          <a:xfrm>
            <a:off x="2630744" y="2435537"/>
            <a:ext cx="3260800" cy="3139053"/>
          </a:xfrm>
          <a:prstGeom prst="donu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prstClr val="white"/>
                </a:solidFill>
              </a:rPr>
              <a:t>Service Delivery</a:t>
            </a:r>
            <a:endParaRPr lang="en-US" b="1" dirty="0">
              <a:solidFill>
                <a:prstClr val="white"/>
              </a:solidFill>
            </a:endParaRPr>
          </a:p>
        </p:txBody>
      </p:sp>
      <p:sp>
        <p:nvSpPr>
          <p:cNvPr id="12" name="Bent Arrow 11"/>
          <p:cNvSpPr/>
          <p:nvPr/>
        </p:nvSpPr>
        <p:spPr>
          <a:xfrm>
            <a:off x="1619672" y="1772681"/>
            <a:ext cx="1584176" cy="648207"/>
          </a:xfrm>
          <a:prstGeom prst="ben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13" name="Down Arrow 12"/>
          <p:cNvSpPr/>
          <p:nvPr/>
        </p:nvSpPr>
        <p:spPr>
          <a:xfrm>
            <a:off x="6573866" y="3454858"/>
            <a:ext cx="504056" cy="71251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Bent-Up Arrow 15"/>
          <p:cNvSpPr/>
          <p:nvPr/>
        </p:nvSpPr>
        <p:spPr>
          <a:xfrm rot="10800000" flipH="1">
            <a:off x="5072869" y="1842870"/>
            <a:ext cx="1785633" cy="542005"/>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9" name="Down Arrow 18"/>
          <p:cNvSpPr/>
          <p:nvPr/>
        </p:nvSpPr>
        <p:spPr>
          <a:xfrm>
            <a:off x="4114122" y="2308619"/>
            <a:ext cx="288032" cy="1420980"/>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0" name="Down Arrow 19"/>
          <p:cNvSpPr/>
          <p:nvPr/>
        </p:nvSpPr>
        <p:spPr>
          <a:xfrm rot="6702141">
            <a:off x="5227721" y="3901577"/>
            <a:ext cx="288032" cy="1420980"/>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1" name="Down Arrow 20"/>
          <p:cNvSpPr/>
          <p:nvPr/>
        </p:nvSpPr>
        <p:spPr>
          <a:xfrm rot="14868198">
            <a:off x="3074729" y="3881736"/>
            <a:ext cx="288032" cy="1420980"/>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4" name="Rectangle 23"/>
          <p:cNvSpPr/>
          <p:nvPr/>
        </p:nvSpPr>
        <p:spPr>
          <a:xfrm>
            <a:off x="971600" y="5445224"/>
            <a:ext cx="6821164"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Development within the public service and for the public service</a:t>
            </a:r>
            <a:endParaRPr lang="en-US" dirty="0">
              <a:solidFill>
                <a:prstClr val="white"/>
              </a:solidFill>
            </a:endParaRPr>
          </a:p>
        </p:txBody>
      </p:sp>
      <p:sp>
        <p:nvSpPr>
          <p:cNvPr id="22" name="Down Arrow 21"/>
          <p:cNvSpPr/>
          <p:nvPr/>
        </p:nvSpPr>
        <p:spPr>
          <a:xfrm rot="17457375">
            <a:off x="3250114" y="2766321"/>
            <a:ext cx="288032" cy="1420980"/>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Down Arrow 22"/>
          <p:cNvSpPr/>
          <p:nvPr/>
        </p:nvSpPr>
        <p:spPr>
          <a:xfrm rot="4526043">
            <a:off x="4986941" y="2817628"/>
            <a:ext cx="288032" cy="1420980"/>
          </a:xfrm>
          <a:prstGeom prst="downArrow">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26083110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708465"/>
          </a:xfrm>
        </p:spPr>
        <p:txBody>
          <a:bodyPr>
            <a:normAutofit/>
          </a:bodyPr>
          <a:lstStyle/>
          <a:p>
            <a:r>
              <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Pillar 5: Career Progression and Career Incidents</a:t>
            </a: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28</a:t>
            </a:fld>
            <a:endParaRPr lang="en-ZA" dirty="0">
              <a:solidFill>
                <a:prstClr val="black">
                  <a:tint val="75000"/>
                </a:prstClr>
              </a:solidFill>
            </a:endParaRPr>
          </a:p>
        </p:txBody>
      </p:sp>
      <p:sp>
        <p:nvSpPr>
          <p:cNvPr id="4" name="Rectangle 3"/>
          <p:cNvSpPr/>
          <p:nvPr/>
        </p:nvSpPr>
        <p:spPr>
          <a:xfrm>
            <a:off x="100100" y="1109817"/>
            <a:ext cx="8964488" cy="5128327"/>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State must address the </a:t>
            </a:r>
            <a:r>
              <a:rPr lang="en-US" sz="15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meritocratic public administration </a:t>
            </a:r>
            <a:r>
              <a:rPr lang="en-US" sz="1500" dirty="0">
                <a:solidFill>
                  <a:prstClr val="black"/>
                </a:solidFill>
                <a:latin typeface="Tahoma" panose="020B0604030504040204" pitchFamily="34" charset="0"/>
                <a:ea typeface="Tahoma" panose="020B0604030504040204" pitchFamily="34" charset="0"/>
                <a:cs typeface="Tahoma" panose="020B0604030504040204" pitchFamily="34" charset="0"/>
              </a:rPr>
              <a:t>in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a democratic </a:t>
            </a:r>
            <a:r>
              <a:rPr lang="en-US" sz="1500" dirty="0">
                <a:solidFill>
                  <a:prstClr val="black"/>
                </a:solidFill>
                <a:latin typeface="Tahoma" panose="020B0604030504040204" pitchFamily="34" charset="0"/>
                <a:ea typeface="Tahoma" panose="020B0604030504040204" pitchFamily="34" charset="0"/>
                <a:cs typeface="Tahoma" panose="020B0604030504040204" pitchFamily="34" charset="0"/>
              </a:rPr>
              <a:t>public administration.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MTSF (2019-2024) determines a p</a:t>
            </a:r>
            <a:r>
              <a:rPr lang="en-US" sz="1500" dirty="0" smtClean="0">
                <a:latin typeface="Tahoma" panose="020B0604030504040204" pitchFamily="34" charset="0"/>
                <a:ea typeface="Tahoma" panose="020B0604030504040204" pitchFamily="34" charset="0"/>
                <a:cs typeface="Tahoma" panose="020B0604030504040204" pitchFamily="34" charset="0"/>
              </a:rPr>
              <a:t>rofessional</a:t>
            </a:r>
            <a:r>
              <a:rPr lang="en-US" sz="1500" dirty="0">
                <a:latin typeface="Tahoma" panose="020B0604030504040204" pitchFamily="34" charset="0"/>
                <a:ea typeface="Tahoma" panose="020B0604030504040204" pitchFamily="34" charset="0"/>
                <a:cs typeface="Tahoma" panose="020B0604030504040204" pitchFamily="34" charset="0"/>
              </a:rPr>
              <a:t>, meritocratic and ethical public </a:t>
            </a:r>
            <a:r>
              <a:rPr lang="en-US" sz="1500" dirty="0" smtClean="0">
                <a:latin typeface="Tahoma" panose="020B0604030504040204" pitchFamily="34" charset="0"/>
                <a:ea typeface="Tahoma" panose="020B0604030504040204" pitchFamily="34" charset="0"/>
                <a:cs typeface="Tahoma" panose="020B0604030504040204" pitchFamily="34" charset="0"/>
              </a:rPr>
              <a:t>administration that has to develop professional capabilities </a:t>
            </a:r>
            <a:r>
              <a:rPr lang="en-US" sz="1500" dirty="0">
                <a:latin typeface="Tahoma" panose="020B0604030504040204" pitchFamily="34" charset="0"/>
                <a:ea typeface="Tahoma" panose="020B0604030504040204" pitchFamily="34" charset="0"/>
                <a:cs typeface="Tahoma" panose="020B0604030504040204" pitchFamily="34" charset="0"/>
              </a:rPr>
              <a:t>in the following areas</a:t>
            </a:r>
            <a:r>
              <a:rPr lang="en-US" sz="1500" dirty="0" smtClean="0">
                <a:latin typeface="Tahoma" panose="020B0604030504040204" pitchFamily="34" charset="0"/>
                <a:ea typeface="Tahoma" panose="020B0604030504040204" pitchFamily="34" charset="0"/>
                <a:cs typeface="Tahoma" panose="020B0604030504040204" pitchFamily="34" charset="0"/>
              </a:rPr>
              <a:t>: </a:t>
            </a:r>
          </a:p>
          <a:p>
            <a:pPr>
              <a:lnSpc>
                <a:spcPct val="108000"/>
              </a:lnSpc>
              <a:buClr>
                <a:srgbClr val="B61918"/>
              </a:buClr>
              <a:buSzPct val="80000"/>
            </a:pPr>
            <a:endParaRPr lang="en-US" sz="1500" dirty="0" smtClean="0">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Knowledge </a:t>
            </a:r>
            <a:r>
              <a:rPr lang="en-US" sz="1400" dirty="0">
                <a:latin typeface="Tahoma" panose="020B0604030504040204" pitchFamily="34" charset="0"/>
                <a:ea typeface="Tahoma" panose="020B0604030504040204" pitchFamily="34" charset="0"/>
                <a:cs typeface="Tahoma" panose="020B0604030504040204" pitchFamily="34" charset="0"/>
              </a:rPr>
              <a:t>and </a:t>
            </a:r>
            <a:r>
              <a:rPr lang="en-US" sz="1400" dirty="0" smtClean="0">
                <a:latin typeface="Tahoma" panose="020B0604030504040204" pitchFamily="34" charset="0"/>
                <a:ea typeface="Tahoma" panose="020B0604030504040204" pitchFamily="34" charset="0"/>
                <a:cs typeface="Tahoma" panose="020B0604030504040204" pitchFamily="34" charset="0"/>
              </a:rPr>
              <a:t>skills;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Financial management;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Governance </a:t>
            </a:r>
            <a:r>
              <a:rPr lang="en-US" sz="1400" dirty="0">
                <a:latin typeface="Tahoma" panose="020B0604030504040204" pitchFamily="34" charset="0"/>
                <a:ea typeface="Tahoma" panose="020B0604030504040204" pitchFamily="34" charset="0"/>
                <a:cs typeface="Tahoma" panose="020B0604030504040204" pitchFamily="34" charset="0"/>
              </a:rPr>
              <a:t>and </a:t>
            </a:r>
            <a:r>
              <a:rPr lang="en-US" sz="1400" dirty="0" smtClean="0">
                <a:latin typeface="Tahoma" panose="020B0604030504040204" pitchFamily="34" charset="0"/>
                <a:ea typeface="Tahoma" panose="020B0604030504040204" pitchFamily="34" charset="0"/>
                <a:cs typeface="Tahoma" panose="020B0604030504040204" pitchFamily="34" charset="0"/>
              </a:rPr>
              <a:t>accountability;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Infrastructure/facilities </a:t>
            </a:r>
            <a:r>
              <a:rPr lang="en-US" sz="1400" dirty="0">
                <a:latin typeface="Tahoma" panose="020B0604030504040204" pitchFamily="34" charset="0"/>
                <a:ea typeface="Tahoma" panose="020B0604030504040204" pitchFamily="34" charset="0"/>
                <a:cs typeface="Tahoma" panose="020B0604030504040204" pitchFamily="34" charset="0"/>
              </a:rPr>
              <a:t>and </a:t>
            </a:r>
            <a:r>
              <a:rPr lang="en-US" sz="1400" dirty="0" smtClean="0">
                <a:latin typeface="Tahoma" panose="020B0604030504040204" pitchFamily="34" charset="0"/>
                <a:ea typeface="Tahoma" panose="020B0604030504040204" pitchFamily="34" charset="0"/>
                <a:cs typeface="Tahoma" panose="020B0604030504040204" pitchFamily="34" charset="0"/>
              </a:rPr>
              <a:t>equipment;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Operational </a:t>
            </a:r>
            <a:r>
              <a:rPr lang="en-US" sz="1400" dirty="0">
                <a:latin typeface="Tahoma" panose="020B0604030504040204" pitchFamily="34" charset="0"/>
                <a:ea typeface="Tahoma" panose="020B0604030504040204" pitchFamily="34" charset="0"/>
                <a:cs typeface="Tahoma" panose="020B0604030504040204" pitchFamily="34" charset="0"/>
              </a:rPr>
              <a:t>(business process and practice</a:t>
            </a:r>
            <a:r>
              <a:rPr lang="en-US" sz="1400" dirty="0" smtClean="0">
                <a:latin typeface="Tahoma" panose="020B0604030504040204" pitchFamily="34" charset="0"/>
                <a:ea typeface="Tahoma" panose="020B0604030504040204" pitchFamily="34" charset="0"/>
                <a:cs typeface="Tahoma" panose="020B0604030504040204" pitchFamily="34" charset="0"/>
              </a:rPr>
              <a:t>);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ICT</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Project Management and etc. </a:t>
            </a:r>
            <a:endParaRPr lang="en-US" sz="1400" dirty="0">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endPar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5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The Revolving Door Policy</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 (2008) provides for the movement of SMS between private sector, academia and the public sector to provide with “fresh, current and inspirational learning and innovative ideas”. The enablers of the Revolving Door relationships are: </a:t>
            </a:r>
          </a:p>
          <a:p>
            <a:pPr>
              <a:lnSpc>
                <a:spcPct val="108000"/>
              </a:lnSpc>
              <a:buClr>
                <a:srgbClr val="B61918"/>
              </a:buClr>
              <a:buSzPct val="80000"/>
            </a:pPr>
            <a:endPar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Secondment of an SMS/HOD to academic or other institution</a:t>
            </a:r>
          </a:p>
          <a:p>
            <a:pPr marL="800100" lvl="1" indent="-342900">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Secondment of candidates from academia or other institutions to public service </a:t>
            </a:r>
          </a:p>
          <a:p>
            <a:pPr marL="800100" lvl="1" indent="-342900">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Granting of sabbatical leave to SMS/ HOD </a:t>
            </a:r>
            <a:r>
              <a:rPr lang="en-US" sz="1400" dirty="0">
                <a:latin typeface="Tahoma" panose="020B0604030504040204" pitchFamily="34" charset="0"/>
                <a:ea typeface="Tahoma" panose="020B0604030504040204" pitchFamily="34" charset="0"/>
                <a:cs typeface="Tahoma" panose="020B0604030504040204" pitchFamily="34" charset="0"/>
              </a:rPr>
              <a:t>(and other levels of employees in the form of special leave, e.g. legally trained people who want to be admitted as attorneys/advocates)</a:t>
            </a:r>
          </a:p>
          <a:p>
            <a:pPr marL="800100" lvl="1" indent="-342900">
              <a:lnSpc>
                <a:spcPct val="108000"/>
              </a:lnSpc>
              <a:buClr>
                <a:srgbClr val="006600"/>
              </a:buClr>
              <a:buSzPct val="80000"/>
              <a:buFont typeface="Wingdings" panose="05000000000000000000" pitchFamily="2" charset="2"/>
              <a:buChar char="v"/>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883997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1196" y="188640"/>
            <a:ext cx="8229600" cy="720080"/>
          </a:xfrm>
        </p:spPr>
        <p:txBody>
          <a:bodyPr>
            <a:noAutofit/>
          </a:bodyPr>
          <a:lstStyle/>
          <a:p>
            <a:r>
              <a:rPr lang="en-ZA" sz="2800" dirty="0" smtClean="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3. Profession (Discipline)</a:t>
            </a:r>
            <a:endParaRPr lang="en-ZA" sz="2800" dirty="0">
              <a:solidFill>
                <a:srgbClr val="006600"/>
              </a:solidFill>
              <a:latin typeface="Tahoma" panose="020B0604030504040204" pitchFamily="34" charset="0"/>
              <a:ea typeface="Tahoma" panose="020B0604030504040204" pitchFamily="34" charset="0"/>
              <a:cs typeface="Tahoma" panose="020B0604030504040204" pitchFamily="34" charset="0"/>
            </a:endParaRPr>
          </a:p>
        </p:txBody>
      </p:sp>
      <p:sp>
        <p:nvSpPr>
          <p:cNvPr id="2" name="Slide Number Placeholder 1"/>
          <p:cNvSpPr>
            <a:spLocks noGrp="1"/>
          </p:cNvSpPr>
          <p:nvPr>
            <p:ph type="sldNum" sz="quarter" idx="12"/>
          </p:nvPr>
        </p:nvSpPr>
        <p:spPr>
          <a:xfrm>
            <a:off x="3793232" y="6237312"/>
            <a:ext cx="2133600" cy="365125"/>
          </a:xfrm>
        </p:spPr>
        <p:txBody>
          <a:bodyPr/>
          <a:lstStyle/>
          <a:p>
            <a:fld id="{1CE6738C-8955-4CF1-A256-1C49941BBB03}" type="slidenum">
              <a:rPr lang="en-ZA" smtClean="0">
                <a:solidFill>
                  <a:prstClr val="black">
                    <a:tint val="75000"/>
                  </a:prstClr>
                </a:solidFill>
              </a:rPr>
              <a:pPr/>
              <a:t>29</a:t>
            </a:fld>
            <a:endParaRPr lang="en-ZA" dirty="0">
              <a:solidFill>
                <a:prstClr val="black">
                  <a:tint val="75000"/>
                </a:prstClr>
              </a:solidFill>
            </a:endParaRPr>
          </a:p>
        </p:txBody>
      </p:sp>
      <p:sp>
        <p:nvSpPr>
          <p:cNvPr id="3" name="Rectangle 2"/>
          <p:cNvSpPr/>
          <p:nvPr/>
        </p:nvSpPr>
        <p:spPr>
          <a:xfrm>
            <a:off x="539552" y="836712"/>
            <a:ext cx="7992888" cy="1311128"/>
          </a:xfrm>
          <a:prstGeom prst="rect">
            <a:avLst/>
          </a:prstGeom>
        </p:spPr>
        <p:txBody>
          <a:bodyPr wrap="square">
            <a:spAutoFit/>
          </a:bodyPr>
          <a:lstStyle/>
          <a:p>
            <a:pPr defTabSz="457200" fontAlgn="base">
              <a:spcBef>
                <a:spcPct val="20000"/>
              </a:spcBef>
              <a:spcAft>
                <a:spcPct val="0"/>
              </a:spcAft>
            </a:pPr>
            <a:endParaRPr lang="en-ZA" b="1" dirty="0">
              <a:solidFill>
                <a:prstClr val="black"/>
              </a:solidFill>
              <a:latin typeface="Gill Sans" pitchFamily="-52" charset="0"/>
              <a:ea typeface="ＭＳ Ｐゴシック" pitchFamily="-52" charset="-128"/>
            </a:endParaRPr>
          </a:p>
          <a:p>
            <a:pPr defTabSz="457200" fontAlgn="base">
              <a:lnSpc>
                <a:spcPct val="150000"/>
              </a:lnSpc>
              <a:spcBef>
                <a:spcPct val="20000"/>
              </a:spcBef>
              <a:spcAft>
                <a:spcPct val="0"/>
              </a:spcAft>
            </a:pPr>
            <a:endParaRPr lang="en-ZA" b="1" dirty="0">
              <a:solidFill>
                <a:prstClr val="black"/>
              </a:solidFill>
              <a:latin typeface="Gill Sans" pitchFamily="-52" charset="0"/>
              <a:ea typeface="ＭＳ Ｐゴシック" pitchFamily="-52" charset="-128"/>
            </a:endParaRPr>
          </a:p>
          <a:p>
            <a:pPr defTabSz="457200" fontAlgn="base">
              <a:lnSpc>
                <a:spcPct val="150000"/>
              </a:lnSpc>
              <a:spcBef>
                <a:spcPct val="20000"/>
              </a:spcBef>
              <a:spcAft>
                <a:spcPct val="0"/>
              </a:spcAft>
            </a:pPr>
            <a:r>
              <a:rPr lang="en-ZA" b="1" dirty="0" smtClean="0">
                <a:solidFill>
                  <a:prstClr val="black"/>
                </a:solidFill>
                <a:latin typeface="Gill Sans" pitchFamily="-52" charset="0"/>
                <a:ea typeface="ＭＳ Ｐゴシック" pitchFamily="-52" charset="-128"/>
              </a:rPr>
              <a:t>		</a:t>
            </a:r>
            <a:endParaRPr lang="en-ZA" b="1" dirty="0">
              <a:solidFill>
                <a:prstClr val="black"/>
              </a:solidFill>
              <a:latin typeface="Gill Sans" pitchFamily="-52" charset="0"/>
              <a:ea typeface="ＭＳ Ｐゴシック" pitchFamily="-52" charset="-128"/>
            </a:endParaRPr>
          </a:p>
        </p:txBody>
      </p:sp>
      <p:sp>
        <p:nvSpPr>
          <p:cNvPr id="5" name="Subtitle 2"/>
          <p:cNvSpPr txBox="1">
            <a:spLocks/>
          </p:cNvSpPr>
          <p:nvPr/>
        </p:nvSpPr>
        <p:spPr bwMode="auto">
          <a:xfrm>
            <a:off x="232259" y="1052736"/>
            <a:ext cx="8607473" cy="48965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ea typeface="ＭＳ Ｐゴシック" pitchFamily="-52" charset="-128"/>
              </a:defRPr>
            </a:lvl1pPr>
            <a:lvl2pPr marL="742950" indent="-285750" eaLnBrk="0" hangingPunct="0">
              <a:defRPr>
                <a:solidFill>
                  <a:schemeClr val="tx1"/>
                </a:solidFill>
                <a:latin typeface="Arial" charset="0"/>
                <a:ea typeface="ＭＳ Ｐゴシック" pitchFamily="-52" charset="-128"/>
              </a:defRPr>
            </a:lvl2pPr>
            <a:lvl3pPr marL="1143000" indent="-228600" eaLnBrk="0" hangingPunct="0">
              <a:defRPr>
                <a:solidFill>
                  <a:schemeClr val="tx1"/>
                </a:solidFill>
                <a:latin typeface="Arial" charset="0"/>
                <a:ea typeface="ＭＳ Ｐゴシック" pitchFamily="-52" charset="-128"/>
              </a:defRPr>
            </a:lvl3pPr>
            <a:lvl4pPr marL="1600200" indent="-228600" eaLnBrk="0" hangingPunct="0">
              <a:defRPr>
                <a:solidFill>
                  <a:schemeClr val="tx1"/>
                </a:solidFill>
                <a:latin typeface="Arial" charset="0"/>
                <a:ea typeface="ＭＳ Ｐゴシック" pitchFamily="-52" charset="-128"/>
              </a:defRPr>
            </a:lvl4pPr>
            <a:lvl5pPr marL="2057400" indent="-228600" eaLnBrk="0" hangingPunct="0">
              <a:defRPr>
                <a:solidFill>
                  <a:schemeClr val="tx1"/>
                </a:solidFill>
                <a:latin typeface="Arial" charset="0"/>
                <a:ea typeface="ＭＳ Ｐゴシック" pitchFamily="-52"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52"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52"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52"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52" charset="-128"/>
              </a:defRPr>
            </a:lvl9pPr>
          </a:lstStyle>
          <a:p>
            <a:pPr marL="0" indent="0" eaLnBrk="1" hangingPunct="1">
              <a:lnSpc>
                <a:spcPct val="108000"/>
              </a:lnSpc>
              <a:spcBef>
                <a:spcPts val="600"/>
              </a:spcBef>
              <a:buClr>
                <a:srgbClr val="006600"/>
              </a:buClr>
              <a:buSzPct val="60000"/>
            </a:pPr>
            <a:r>
              <a:rPr lang="en-GB" b="1" dirty="0" smtClean="0">
                <a:solidFill>
                  <a:prstClr val="black"/>
                </a:solidFill>
                <a:latin typeface="Tahoma" panose="020B0604030504040204" pitchFamily="34" charset="0"/>
                <a:ea typeface="Tahoma" panose="020B0604030504040204" pitchFamily="34" charset="0"/>
                <a:cs typeface="Tahoma" panose="020B0604030504040204" pitchFamily="34" charset="0"/>
              </a:rPr>
              <a:t>Characteristics of professional communities</a:t>
            </a:r>
            <a:r>
              <a:rPr lang="en-GB"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p>
          <a:p>
            <a:pPr marL="285750" indent="-285750" eaLnBrk="1" hangingPunct="1">
              <a:lnSpc>
                <a:spcPct val="108000"/>
              </a:lnSpc>
              <a:buClr>
                <a:srgbClr val="C00000"/>
              </a:buClr>
              <a:buSzPct val="80000"/>
              <a:buFont typeface="Wingdings" panose="05000000000000000000" pitchFamily="2" charset="2"/>
              <a:buChar char="Ø"/>
            </a:pPr>
            <a:endParaRPr lang="en-GB" sz="1400" dirty="0" smtClean="0">
              <a:solidFill>
                <a:srgbClr val="006600"/>
              </a:solidFill>
              <a:latin typeface="Tahoma" panose="020B0604030504040204" pitchFamily="34" charset="0"/>
              <a:ea typeface="Tahoma" panose="020B0604030504040204" pitchFamily="34" charset="0"/>
              <a:cs typeface="Tahoma" panose="020B0604030504040204" pitchFamily="34" charset="0"/>
            </a:endParaRPr>
          </a:p>
          <a:p>
            <a:pPr marL="285750" indent="-285750" eaLnBrk="1" hangingPunct="1">
              <a:lnSpc>
                <a:spcPct val="108000"/>
              </a:lnSpc>
              <a:buClr>
                <a:srgbClr val="C00000"/>
              </a:buClr>
              <a:buSzPct val="80000"/>
              <a:buFont typeface="Wingdings" panose="05000000000000000000" pitchFamily="2" charset="2"/>
              <a:buChar char="Ø"/>
            </a:pPr>
            <a:r>
              <a:rPr lang="en-GB" sz="1400" dirty="0" smtClean="0">
                <a:solidFill>
                  <a:srgbClr val="006600"/>
                </a:solidFill>
                <a:latin typeface="Tahoma" panose="020B0604030504040204" pitchFamily="34" charset="0"/>
                <a:ea typeface="Tahoma" panose="020B0604030504040204" pitchFamily="34" charset="0"/>
                <a:cs typeface="Tahoma" panose="020B0604030504040204" pitchFamily="34" charset="0"/>
              </a:rPr>
              <a:t>Voluntary networks and forums</a:t>
            </a:r>
            <a:endPar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63525" indent="0" eaLnBrk="1" hangingPunct="1">
              <a:lnSpc>
                <a:spcPct val="108000"/>
              </a:lnSpc>
              <a:buClr>
                <a:srgbClr val="C00000"/>
              </a:buClr>
              <a:buSzPct val="80000"/>
            </a:pPr>
            <a:endPar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63525" indent="0" eaLnBrk="1" hangingPunct="1">
              <a:lnSpc>
                <a:spcPct val="108000"/>
              </a:lnSpc>
              <a:buClr>
                <a:srgbClr val="C00000"/>
              </a:buClr>
              <a:buSzPct val="80000"/>
            </a:pP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These are usually fluid communities formed around common projects and interests, with shared convenor or facilitator roles, e.g. mentorship circles, research and innovation forums, and peer review networks</a:t>
            </a:r>
          </a:p>
          <a:p>
            <a:pPr marL="285750" indent="-285750" eaLnBrk="1" hangingPunct="1">
              <a:lnSpc>
                <a:spcPct val="108000"/>
              </a:lnSpc>
              <a:buClr>
                <a:srgbClr val="C00000"/>
              </a:buClr>
              <a:buSzPct val="80000"/>
              <a:buFont typeface="Wingdings" panose="05000000000000000000" pitchFamily="2" charset="2"/>
              <a:buChar char="Ø"/>
            </a:pPr>
            <a:endParaRPr lang="en-GB" sz="1400" dirty="0" smtClean="0">
              <a:solidFill>
                <a:srgbClr val="006600"/>
              </a:solidFill>
              <a:latin typeface="Tahoma" panose="020B0604030504040204" pitchFamily="34" charset="0"/>
              <a:ea typeface="Tahoma" panose="020B0604030504040204" pitchFamily="34" charset="0"/>
              <a:cs typeface="Tahoma" panose="020B0604030504040204" pitchFamily="34" charset="0"/>
            </a:endParaRPr>
          </a:p>
          <a:p>
            <a:pPr marL="285750" indent="-285750" eaLnBrk="1" hangingPunct="1">
              <a:lnSpc>
                <a:spcPct val="108000"/>
              </a:lnSpc>
              <a:buClr>
                <a:srgbClr val="C00000"/>
              </a:buClr>
              <a:buSzPct val="80000"/>
              <a:buFont typeface="Wingdings" panose="05000000000000000000" pitchFamily="2" charset="2"/>
              <a:buChar char="Ø"/>
            </a:pPr>
            <a:r>
              <a:rPr lang="en-GB" sz="1400" dirty="0" smtClean="0">
                <a:solidFill>
                  <a:srgbClr val="006600"/>
                </a:solidFill>
                <a:latin typeface="Tahoma" panose="020B0604030504040204" pitchFamily="34" charset="0"/>
                <a:ea typeface="Tahoma" panose="020B0604030504040204" pitchFamily="34" charset="0"/>
                <a:cs typeface="Tahoma" panose="020B0604030504040204" pitchFamily="34" charset="0"/>
              </a:rPr>
              <a:t>Formal bodies</a:t>
            </a: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p>
          <a:p>
            <a:pPr marL="263525" indent="0" eaLnBrk="1" hangingPunct="1">
              <a:lnSpc>
                <a:spcPct val="108000"/>
              </a:lnSpc>
              <a:buClr>
                <a:srgbClr val="C00000"/>
              </a:buClr>
              <a:buSzPct val="80000"/>
            </a:pP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Formally regulated communities take the form of registered </a:t>
            </a:r>
            <a:r>
              <a:rPr lang="en-GB" sz="1400" dirty="0">
                <a:solidFill>
                  <a:prstClr val="black"/>
                </a:solidFill>
                <a:latin typeface="Tahoma" panose="020B0604030504040204" pitchFamily="34" charset="0"/>
                <a:ea typeface="Tahoma" panose="020B0604030504040204" pitchFamily="34" charset="0"/>
                <a:cs typeface="Tahoma" panose="020B0604030504040204" pitchFamily="34" charset="0"/>
              </a:rPr>
              <a:t>associations or </a:t>
            </a: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professional bodies, e.g. Psychological Society of South Africa (PsySSA), South African Council for Educators (SACE), South African Communications Association (SACOMM), Association of Chartered Certified Accountants (ACCA)</a:t>
            </a:r>
          </a:p>
          <a:p>
            <a:pPr marL="263525" indent="0" eaLnBrk="1" hangingPunct="1">
              <a:lnSpc>
                <a:spcPct val="108000"/>
              </a:lnSpc>
              <a:buClr>
                <a:srgbClr val="C00000"/>
              </a:buClr>
              <a:buSzPct val="80000"/>
            </a:pPr>
            <a:endPar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63525" indent="0" eaLnBrk="1" hangingPunct="1">
              <a:lnSpc>
                <a:spcPct val="108000"/>
              </a:lnSpc>
              <a:buClr>
                <a:srgbClr val="C00000"/>
              </a:buClr>
              <a:buSzPct val="80000"/>
            </a:pP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They </a:t>
            </a:r>
            <a:r>
              <a:rPr lang="en-GB" sz="1400" dirty="0">
                <a:solidFill>
                  <a:prstClr val="black"/>
                </a:solidFill>
                <a:latin typeface="Tahoma" panose="020B0604030504040204" pitchFamily="34" charset="0"/>
                <a:ea typeface="Tahoma" panose="020B0604030504040204" pitchFamily="34" charset="0"/>
                <a:cs typeface="Tahoma" panose="020B0604030504040204" pitchFamily="34" charset="0"/>
              </a:rPr>
              <a:t>generally have the following </a:t>
            </a: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features: established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code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of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conduct / ethics; membership and affiliation fee; influence curriculum in a specific discipline / professional field; </a:t>
            </a: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set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board exams; issue professional </a:t>
            </a:r>
            <a:r>
              <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licences</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set requirements and procedures for continuing professional development</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 make sanction decisions</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host annual conferences; host a recognised journal; possess a board. </a:t>
            </a:r>
            <a:endParaRPr lang="en-GB"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indent="-285750" eaLnBrk="1" hangingPunct="1">
              <a:lnSpc>
                <a:spcPct val="108000"/>
              </a:lnSpc>
              <a:spcBef>
                <a:spcPts val="600"/>
              </a:spcBef>
              <a:buClr>
                <a:srgbClr val="006600"/>
              </a:buClr>
              <a:buSzPct val="60000"/>
              <a:buFont typeface="Arial" panose="020B0604020202020204" pitchFamily="34" charset="0"/>
              <a:buChar char="•"/>
            </a:pPr>
            <a:endParaRPr lang="en-GB"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241267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708465"/>
          </a:xfrm>
        </p:spPr>
        <p:txBody>
          <a:bodyPr>
            <a:normAutofit/>
          </a:bodyPr>
          <a:lstStyle/>
          <a:p>
            <a:r>
              <a:rPr lang="en-ZA" sz="28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Objective of the Presentation</a:t>
            </a:r>
            <a:endPar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3</a:t>
            </a:fld>
            <a:endParaRPr lang="en-ZA" dirty="0">
              <a:solidFill>
                <a:prstClr val="black">
                  <a:tint val="75000"/>
                </a:prstClr>
              </a:solidFill>
            </a:endParaRPr>
          </a:p>
        </p:txBody>
      </p:sp>
      <p:sp>
        <p:nvSpPr>
          <p:cNvPr id="4" name="Rectangle 3"/>
          <p:cNvSpPr/>
          <p:nvPr/>
        </p:nvSpPr>
        <p:spPr>
          <a:xfrm>
            <a:off x="251519" y="1196752"/>
            <a:ext cx="8568953" cy="3118611"/>
          </a:xfrm>
          <a:prstGeom prst="rect">
            <a:avLst/>
          </a:prstGeom>
        </p:spPr>
        <p:txBody>
          <a:bodyPr wrap="square">
            <a:spAutoFit/>
          </a:bodyPr>
          <a:lstStyle/>
          <a:p>
            <a:pPr marL="342900" indent="-342900">
              <a:lnSpc>
                <a:spcPct val="108000"/>
              </a:lnSpc>
              <a:spcBef>
                <a:spcPts val="600"/>
              </a:spcBef>
              <a:spcAft>
                <a:spcPts val="600"/>
              </a:spcAft>
              <a:buClr>
                <a:srgbClr val="B61918"/>
              </a:buClr>
              <a:buSzPct val="80000"/>
              <a:buFont typeface="Wingdings" panose="05000000000000000000" pitchFamily="2" charset="2"/>
              <a:buChar char="Ø"/>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This objective of the presentation is to outline the draft national </a:t>
            </a:r>
            <a:r>
              <a:rPr lang="en-ZA" sz="1600" dirty="0">
                <a:solidFill>
                  <a:prstClr val="black"/>
                </a:solidFill>
                <a:latin typeface="Tahoma" panose="020B0604030504040204" pitchFamily="34" charset="0"/>
                <a:ea typeface="Tahoma" panose="020B0604030504040204" pitchFamily="34" charset="0"/>
                <a:cs typeface="Tahoma" panose="020B0604030504040204" pitchFamily="34" charset="0"/>
              </a:rPr>
              <a:t>implementation framework towards </a:t>
            </a: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professionalisation </a:t>
            </a:r>
            <a:r>
              <a:rPr lang="en-ZA" sz="1600" dirty="0">
                <a:solidFill>
                  <a:prstClr val="black"/>
                </a:solidFill>
                <a:latin typeface="Tahoma" panose="020B0604030504040204" pitchFamily="34" charset="0"/>
                <a:ea typeface="Tahoma" panose="020B0604030504040204" pitchFamily="34" charset="0"/>
                <a:cs typeface="Tahoma" panose="020B0604030504040204" pitchFamily="34" charset="0"/>
              </a:rPr>
              <a:t>of the public </a:t>
            </a: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service, including the following:</a:t>
            </a:r>
          </a:p>
          <a:p>
            <a:pPr marL="342900" indent="-342900">
              <a:lnSpc>
                <a:spcPct val="108000"/>
              </a:lnSpc>
              <a:spcBef>
                <a:spcPts val="600"/>
              </a:spcBef>
              <a:spcAft>
                <a:spcPts val="600"/>
              </a:spcAft>
              <a:buClr>
                <a:srgbClr val="B61918"/>
              </a:buClr>
              <a:buSzPct val="80000"/>
              <a:buFont typeface="Wingdings" panose="05000000000000000000" pitchFamily="2" charset="2"/>
              <a:buChar char="Ø"/>
            </a:pPr>
            <a:endParaRPr lang="en-ZA"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spcBef>
                <a:spcPts val="600"/>
              </a:spcBef>
              <a:spcAft>
                <a:spcPts val="600"/>
              </a:spcAft>
              <a:buClr>
                <a:srgbClr val="B61918"/>
              </a:buClr>
              <a:buSzPct val="80000"/>
              <a:buFont typeface="Wingdings" panose="05000000000000000000" pitchFamily="2" charset="2"/>
              <a:buChar char="v"/>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Conceptual clarity on profession, professionalism and professionalisation</a:t>
            </a:r>
          </a:p>
          <a:p>
            <a:pPr marL="800100" lvl="1" indent="-342900">
              <a:lnSpc>
                <a:spcPct val="108000"/>
              </a:lnSpc>
              <a:spcBef>
                <a:spcPts val="600"/>
              </a:spcBef>
              <a:spcAft>
                <a:spcPts val="600"/>
              </a:spcAft>
              <a:buClr>
                <a:srgbClr val="B61918"/>
              </a:buClr>
              <a:buSzPct val="80000"/>
              <a:buFont typeface="Wingdings" panose="05000000000000000000" pitchFamily="2" charset="2"/>
              <a:buChar char="v"/>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Contextualisation of </a:t>
            </a:r>
            <a:r>
              <a:rPr lang="en-ZA" sz="1600" dirty="0">
                <a:solidFill>
                  <a:prstClr val="black"/>
                </a:solidFill>
                <a:latin typeface="Tahoma" panose="020B0604030504040204" pitchFamily="34" charset="0"/>
                <a:ea typeface="Tahoma" panose="020B0604030504040204" pitchFamily="34" charset="0"/>
                <a:cs typeface="Tahoma" panose="020B0604030504040204" pitchFamily="34" charset="0"/>
              </a:rPr>
              <a:t>professionalisation of </a:t>
            </a: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public service</a:t>
            </a:r>
          </a:p>
          <a:p>
            <a:pPr marL="800100" lvl="1" indent="-342900">
              <a:lnSpc>
                <a:spcPct val="108000"/>
              </a:lnSpc>
              <a:spcBef>
                <a:spcPts val="600"/>
              </a:spcBef>
              <a:spcAft>
                <a:spcPts val="600"/>
              </a:spcAft>
              <a:buClr>
                <a:srgbClr val="B61918"/>
              </a:buClr>
              <a:buSzPct val="80000"/>
              <a:buFont typeface="Wingdings" panose="05000000000000000000" pitchFamily="2" charset="2"/>
              <a:buChar char="v"/>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Conceptualisation of professionalisation and what this means for the public service </a:t>
            </a:r>
          </a:p>
          <a:p>
            <a:pPr marL="800100" lvl="1" indent="-342900">
              <a:lnSpc>
                <a:spcPct val="108000"/>
              </a:lnSpc>
              <a:spcBef>
                <a:spcPts val="600"/>
              </a:spcBef>
              <a:spcAft>
                <a:spcPts val="600"/>
              </a:spcAft>
              <a:buClr>
                <a:srgbClr val="B61918"/>
              </a:buClr>
              <a:buSzPct val="80000"/>
              <a:buFont typeface="Wingdings" panose="05000000000000000000" pitchFamily="2" charset="2"/>
              <a:buChar char="v"/>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Key pillars for </a:t>
            </a:r>
            <a:r>
              <a:rPr lang="en-ZA" sz="1600" dirty="0">
                <a:solidFill>
                  <a:prstClr val="black"/>
                </a:solidFill>
                <a:latin typeface="Tahoma" panose="020B0604030504040204" pitchFamily="34" charset="0"/>
                <a:ea typeface="Tahoma" panose="020B0604030504040204" pitchFamily="34" charset="0"/>
                <a:cs typeface="Tahoma" panose="020B0604030504040204" pitchFamily="34" charset="0"/>
              </a:rPr>
              <a:t>professionalisation of </a:t>
            </a: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public service </a:t>
            </a:r>
          </a:p>
          <a:p>
            <a:pPr marL="800100" lvl="1" indent="-342900">
              <a:lnSpc>
                <a:spcPct val="108000"/>
              </a:lnSpc>
              <a:spcBef>
                <a:spcPts val="600"/>
              </a:spcBef>
              <a:spcAft>
                <a:spcPts val="600"/>
              </a:spcAft>
              <a:buClr>
                <a:srgbClr val="B61918"/>
              </a:buClr>
              <a:buSzPct val="80000"/>
              <a:buFont typeface="Wingdings" panose="05000000000000000000" pitchFamily="2" charset="2"/>
              <a:buChar char="v"/>
            </a:pPr>
            <a:r>
              <a:rPr lang="en-ZA"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Way forward</a:t>
            </a:r>
          </a:p>
        </p:txBody>
      </p:sp>
    </p:spTree>
    <p:extLst>
      <p:ext uri="{BB962C8B-B14F-4D97-AF65-F5344CB8AC3E}">
        <p14:creationId xmlns:p14="http://schemas.microsoft.com/office/powerpoint/2010/main" val="29315447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00255"/>
            <a:ext cx="8229600" cy="708465"/>
          </a:xfrm>
        </p:spPr>
        <p:txBody>
          <a:bodyPr>
            <a:normAutofit/>
          </a:bodyPr>
          <a:lstStyle/>
          <a:p>
            <a:r>
              <a:rPr lang="en-ZA" sz="2800" dirty="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3. Profession (Discipline)</a:t>
            </a:r>
            <a:endParaRPr lang="en-ZA" sz="28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30</a:t>
            </a:fld>
            <a:endParaRPr lang="en-ZA" dirty="0">
              <a:solidFill>
                <a:prstClr val="black">
                  <a:tint val="75000"/>
                </a:prstClr>
              </a:solidFill>
            </a:endParaRPr>
          </a:p>
        </p:txBody>
      </p:sp>
      <p:sp>
        <p:nvSpPr>
          <p:cNvPr id="4" name="Rectangle 3"/>
          <p:cNvSpPr/>
          <p:nvPr/>
        </p:nvSpPr>
        <p:spPr>
          <a:xfrm>
            <a:off x="172108" y="1268760"/>
            <a:ext cx="8525036" cy="3318473"/>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will be a need to identify the professional communities </a:t>
            </a:r>
            <a:r>
              <a:rPr lang="en-US" sz="1400" dirty="0" smtClean="0">
                <a:latin typeface="Tahoma" panose="020B0604030504040204" pitchFamily="34" charset="0"/>
                <a:ea typeface="Tahoma" panose="020B0604030504040204" pitchFamily="34" charset="0"/>
                <a:cs typeface="Tahoma" panose="020B0604030504040204" pitchFamily="34" charset="0"/>
              </a:rPr>
              <a:t>that </a:t>
            </a:r>
            <a:r>
              <a:rPr lang="en-US" sz="1400" dirty="0">
                <a:latin typeface="Tahoma" panose="020B0604030504040204" pitchFamily="34" charset="0"/>
                <a:ea typeface="Tahoma" panose="020B0604030504040204" pitchFamily="34" charset="0"/>
                <a:cs typeface="Tahoma" panose="020B0604030504040204" pitchFamily="34" charset="0"/>
              </a:rPr>
              <a:t>are operating within the various disciplines to collaborate with government departments and institutions of higher </a:t>
            </a:r>
            <a:r>
              <a:rPr lang="en-US" sz="1400" dirty="0" smtClean="0">
                <a:latin typeface="Tahoma" panose="020B0604030504040204" pitchFamily="34" charset="0"/>
                <a:ea typeface="Tahoma" panose="020B0604030504040204" pitchFamily="34" charset="0"/>
                <a:cs typeface="Tahoma" panose="020B0604030504040204" pitchFamily="34" charset="0"/>
              </a:rPr>
              <a:t>learning</a:t>
            </a:r>
          </a:p>
          <a:p>
            <a:pPr marL="342900" indent="-342900">
              <a:lnSpc>
                <a:spcPct val="108000"/>
              </a:lnSpc>
              <a:buClr>
                <a:srgbClr val="B61918"/>
              </a:buClr>
              <a:buSzPct val="80000"/>
              <a:buFont typeface="Wingdings" panose="05000000000000000000" pitchFamily="2" charset="2"/>
              <a:buChar char="Ø"/>
            </a:pP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Such </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professional communities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will include: </a:t>
            </a:r>
          </a:p>
          <a:p>
            <a:pPr marL="800100" lvl="1" indent="-342900">
              <a:lnSpc>
                <a:spcPct val="150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South </a:t>
            </a:r>
            <a:r>
              <a:rPr lang="en-US" sz="1400" dirty="0">
                <a:latin typeface="Tahoma" panose="020B0604030504040204" pitchFamily="34" charset="0"/>
                <a:ea typeface="Tahoma" panose="020B0604030504040204" pitchFamily="34" charset="0"/>
                <a:cs typeface="Tahoma" panose="020B0604030504040204" pitchFamily="34" charset="0"/>
              </a:rPr>
              <a:t>African Institute of Chartered Accountants (SAICA</a:t>
            </a:r>
            <a:r>
              <a:rPr lang="en-US" sz="1400" dirty="0" smtClean="0">
                <a:latin typeface="Tahoma" panose="020B0604030504040204" pitchFamily="34" charset="0"/>
                <a:ea typeface="Tahoma" panose="020B0604030504040204" pitchFamily="34" charset="0"/>
                <a:cs typeface="Tahoma" panose="020B0604030504040204" pitchFamily="34" charset="0"/>
              </a:rPr>
              <a:t>)</a:t>
            </a:r>
          </a:p>
          <a:p>
            <a:pPr marL="800100" lvl="1" indent="-342900">
              <a:lnSpc>
                <a:spcPct val="150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Engineering Council (engineers and project management)</a:t>
            </a:r>
          </a:p>
          <a:p>
            <a:pPr marL="800100" lvl="1" indent="-342900">
              <a:lnSpc>
                <a:spcPct val="150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Bar Council </a:t>
            </a:r>
          </a:p>
          <a:p>
            <a:pPr marL="800100" lvl="1" indent="-342900">
              <a:lnSpc>
                <a:spcPct val="150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Institute of Public Finance and Auditing </a:t>
            </a:r>
          </a:p>
          <a:p>
            <a:pPr marL="800100" lvl="1" indent="-342900">
              <a:lnSpc>
                <a:spcPct val="150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Various associations of Public Administration and Management </a:t>
            </a:r>
          </a:p>
          <a:p>
            <a:pPr marL="800100" lvl="1" indent="-342900">
              <a:lnSpc>
                <a:spcPct val="150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Public Relations Institute of South Africa </a:t>
            </a:r>
          </a:p>
          <a:p>
            <a:pPr marL="800100" lvl="1" indent="-342900">
              <a:lnSpc>
                <a:spcPct val="150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Institute of Directors  </a:t>
            </a:r>
          </a:p>
        </p:txBody>
      </p:sp>
    </p:spTree>
    <p:extLst>
      <p:ext uri="{BB962C8B-B14F-4D97-AF65-F5344CB8AC3E}">
        <p14:creationId xmlns:p14="http://schemas.microsoft.com/office/powerpoint/2010/main" val="42392504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88640"/>
            <a:ext cx="8712968" cy="708465"/>
          </a:xfrm>
        </p:spPr>
        <p:txBody>
          <a:bodyPr>
            <a:noAutofit/>
          </a:bodyPr>
          <a:lstStyle/>
          <a:p>
            <a:r>
              <a:rPr lang="en-ZA" sz="2400" dirty="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3. Profession (Discipline)</a:t>
            </a:r>
            <a:endParaRPr lang="en-ZA" sz="26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31</a:t>
            </a:fld>
            <a:endParaRPr lang="en-ZA" dirty="0">
              <a:solidFill>
                <a:prstClr val="black">
                  <a:tint val="75000"/>
                </a:prstClr>
              </a:solidFill>
            </a:endParaRPr>
          </a:p>
        </p:txBody>
      </p:sp>
      <p:sp>
        <p:nvSpPr>
          <p:cNvPr id="4" name="Rectangle 3"/>
          <p:cNvSpPr/>
          <p:nvPr/>
        </p:nvSpPr>
        <p:spPr>
          <a:xfrm>
            <a:off x="210480" y="1196752"/>
            <a:ext cx="8640960" cy="3815212"/>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600" dirty="0" smtClean="0">
                <a:latin typeface="Tahoma" panose="020B0604030504040204" pitchFamily="34" charset="0"/>
                <a:ea typeface="Tahoma" panose="020B0604030504040204" pitchFamily="34" charset="0"/>
                <a:cs typeface="Tahoma" panose="020B0604030504040204" pitchFamily="34" charset="0"/>
              </a:rPr>
              <a:t>In the short term (2021-22), the State should aim to strengthen state capacity and professionalise key functions in:</a:t>
            </a:r>
          </a:p>
          <a:p>
            <a:pPr marL="342900" indent="-342900">
              <a:lnSpc>
                <a:spcPct val="108000"/>
              </a:lnSpc>
              <a:buClr>
                <a:srgbClr val="B61918"/>
              </a:buClr>
              <a:buSzPct val="80000"/>
              <a:buFont typeface="Wingdings" panose="05000000000000000000" pitchFamily="2" charset="2"/>
              <a:buChar char="Ø"/>
            </a:pPr>
            <a:endParaRPr lang="en-US" sz="1600" dirty="0">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Supply Chain Management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Financial Management</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Human Resource Management &amp; Development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ICT</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Risk Management &amp; Business Continuity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Organisational Planning and Performance Management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Engineering and Project Management </a:t>
            </a: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Corporate Governance/SoE Oversight Officials (be IoD Certificated)</a:t>
            </a:r>
          </a:p>
          <a:p>
            <a:pPr marL="342900" indent="-342900">
              <a:lnSpc>
                <a:spcPct val="108000"/>
              </a:lnSpc>
              <a:buClr>
                <a:srgbClr val="B61918"/>
              </a:buClr>
              <a:buSzPct val="80000"/>
              <a:buFont typeface="Wingdings" panose="05000000000000000000" pitchFamily="2" charset="2"/>
              <a:buChar char="Ø"/>
            </a:pPr>
            <a:endParaRPr lang="en-US" sz="16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600" dirty="0" smtClean="0">
                <a:latin typeface="Tahoma" panose="020B0604030504040204" pitchFamily="34" charset="0"/>
                <a:ea typeface="Tahoma" panose="020B0604030504040204" pitchFamily="34" charset="0"/>
                <a:cs typeface="Tahoma" panose="020B0604030504040204" pitchFamily="34" charset="0"/>
              </a:rPr>
              <a:t>Over the medium term (2023-2025), the State should determine the core competencies and professionalisation standards in specialist and technical skills necessary for the economic </a:t>
            </a:r>
            <a:r>
              <a:rPr lang="en-US" sz="1600" dirty="0">
                <a:latin typeface="Tahoma" panose="020B0604030504040204" pitchFamily="34" charset="0"/>
                <a:ea typeface="Tahoma" panose="020B0604030504040204" pitchFamily="34" charset="0"/>
                <a:cs typeface="Tahoma" panose="020B0604030504040204" pitchFamily="34" charset="0"/>
              </a:rPr>
              <a:t>and social sectors </a:t>
            </a:r>
            <a:r>
              <a:rPr lang="en-US" sz="1600" dirty="0" smtClean="0">
                <a:latin typeface="Tahoma" panose="020B0604030504040204" pitchFamily="34" charset="0"/>
                <a:ea typeface="Tahoma" panose="020B0604030504040204" pitchFamily="34" charset="0"/>
                <a:cs typeface="Tahoma" panose="020B0604030504040204" pitchFamily="34" charset="0"/>
              </a:rPr>
              <a:t>(PSC Report)</a:t>
            </a: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30195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6413" y="188640"/>
            <a:ext cx="8229600" cy="720080"/>
          </a:xfrm>
        </p:spPr>
        <p:txBody>
          <a:bodyPr>
            <a:noAutofit/>
          </a:bodyPr>
          <a:lstStyle/>
          <a:p>
            <a:r>
              <a:rPr lang="en-ZA" sz="2600" dirty="0" smtClean="0">
                <a:solidFill>
                  <a:srgbClr val="006600"/>
                </a:solidFill>
                <a:latin typeface="Tahoma" panose="020B0604030504040204" pitchFamily="34" charset="0"/>
                <a:ea typeface="Tahoma" panose="020B0604030504040204" pitchFamily="34" charset="0"/>
                <a:cs typeface="Tahoma" panose="020B0604030504040204" pitchFamily="34" charset="0"/>
              </a:rPr>
              <a:t/>
            </a:r>
            <a:br>
              <a:rPr lang="en-ZA" sz="2600" dirty="0" smtClean="0">
                <a:solidFill>
                  <a:srgbClr val="006600"/>
                </a:solidFill>
                <a:latin typeface="Tahoma" panose="020B0604030504040204" pitchFamily="34" charset="0"/>
                <a:ea typeface="Tahoma" panose="020B0604030504040204" pitchFamily="34" charset="0"/>
                <a:cs typeface="Tahoma" panose="020B0604030504040204" pitchFamily="34" charset="0"/>
              </a:rPr>
            </a:br>
            <a:r>
              <a:rPr lang="en-ZA" sz="2400" dirty="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3. Profession (Discipline)</a:t>
            </a:r>
            <a:endParaRPr lang="en-ZA" sz="2600" dirty="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2" name="Slide Number Placeholder 1"/>
          <p:cNvSpPr>
            <a:spLocks noGrp="1"/>
          </p:cNvSpPr>
          <p:nvPr>
            <p:ph type="sldNum" sz="quarter" idx="12"/>
          </p:nvPr>
        </p:nvSpPr>
        <p:spPr>
          <a:xfrm>
            <a:off x="3793232" y="6309320"/>
            <a:ext cx="2133600" cy="365125"/>
          </a:xfrm>
        </p:spPr>
        <p:txBody>
          <a:bodyPr/>
          <a:lstStyle/>
          <a:p>
            <a:fld id="{1CE6738C-8955-4CF1-A256-1C49941BBB03}" type="slidenum">
              <a:rPr lang="en-ZA" smtClean="0">
                <a:solidFill>
                  <a:prstClr val="black">
                    <a:tint val="75000"/>
                  </a:prstClr>
                </a:solidFill>
              </a:rPr>
              <a:pPr/>
              <a:t>32</a:t>
            </a:fld>
            <a:endParaRPr lang="en-ZA" dirty="0">
              <a:solidFill>
                <a:prstClr val="black">
                  <a:tint val="75000"/>
                </a:prstClr>
              </a:solidFill>
            </a:endParaRPr>
          </a:p>
        </p:txBody>
      </p:sp>
      <p:sp>
        <p:nvSpPr>
          <p:cNvPr id="3" name="Rectangle 2"/>
          <p:cNvSpPr/>
          <p:nvPr/>
        </p:nvSpPr>
        <p:spPr>
          <a:xfrm>
            <a:off x="539552" y="836712"/>
            <a:ext cx="7992888" cy="1311128"/>
          </a:xfrm>
          <a:prstGeom prst="rect">
            <a:avLst/>
          </a:prstGeom>
        </p:spPr>
        <p:txBody>
          <a:bodyPr wrap="square">
            <a:spAutoFit/>
          </a:bodyPr>
          <a:lstStyle/>
          <a:p>
            <a:pPr defTabSz="457200" fontAlgn="base">
              <a:spcBef>
                <a:spcPct val="20000"/>
              </a:spcBef>
              <a:spcAft>
                <a:spcPct val="0"/>
              </a:spcAft>
            </a:pPr>
            <a:endParaRPr lang="en-ZA" b="1" dirty="0">
              <a:solidFill>
                <a:prstClr val="black"/>
              </a:solidFill>
              <a:latin typeface="Gill Sans" pitchFamily="-52" charset="0"/>
              <a:ea typeface="ＭＳ Ｐゴシック" pitchFamily="-52" charset="-128"/>
            </a:endParaRPr>
          </a:p>
          <a:p>
            <a:pPr defTabSz="457200" fontAlgn="base">
              <a:lnSpc>
                <a:spcPct val="150000"/>
              </a:lnSpc>
              <a:spcBef>
                <a:spcPct val="20000"/>
              </a:spcBef>
              <a:spcAft>
                <a:spcPct val="0"/>
              </a:spcAft>
            </a:pPr>
            <a:endParaRPr lang="en-ZA" b="1" dirty="0">
              <a:solidFill>
                <a:prstClr val="black"/>
              </a:solidFill>
              <a:latin typeface="Gill Sans" pitchFamily="-52" charset="0"/>
              <a:ea typeface="ＭＳ Ｐゴシック" pitchFamily="-52" charset="-128"/>
            </a:endParaRPr>
          </a:p>
          <a:p>
            <a:pPr defTabSz="457200" fontAlgn="base">
              <a:lnSpc>
                <a:spcPct val="150000"/>
              </a:lnSpc>
              <a:spcBef>
                <a:spcPct val="20000"/>
              </a:spcBef>
              <a:spcAft>
                <a:spcPct val="0"/>
              </a:spcAft>
            </a:pPr>
            <a:r>
              <a:rPr lang="en-ZA" b="1" dirty="0" smtClean="0">
                <a:solidFill>
                  <a:prstClr val="black"/>
                </a:solidFill>
                <a:latin typeface="Gill Sans" pitchFamily="-52" charset="0"/>
                <a:ea typeface="ＭＳ Ｐゴシック" pitchFamily="-52" charset="-128"/>
              </a:rPr>
              <a:t>		</a:t>
            </a:r>
            <a:endParaRPr lang="en-ZA" b="1" dirty="0">
              <a:solidFill>
                <a:prstClr val="black"/>
              </a:solidFill>
              <a:latin typeface="Gill Sans" pitchFamily="-52" charset="0"/>
              <a:ea typeface="ＭＳ Ｐゴシック" pitchFamily="-52" charset="-128"/>
            </a:endParaRPr>
          </a:p>
        </p:txBody>
      </p:sp>
      <p:sp>
        <p:nvSpPr>
          <p:cNvPr id="5" name="Subtitle 2"/>
          <p:cNvSpPr txBox="1">
            <a:spLocks/>
          </p:cNvSpPr>
          <p:nvPr/>
        </p:nvSpPr>
        <p:spPr bwMode="auto">
          <a:xfrm>
            <a:off x="107504" y="1052736"/>
            <a:ext cx="8856984" cy="4824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ea typeface="ＭＳ Ｐゴシック" pitchFamily="-52" charset="-128"/>
              </a:defRPr>
            </a:lvl1pPr>
            <a:lvl2pPr marL="742950" indent="-285750" eaLnBrk="0" hangingPunct="0">
              <a:defRPr>
                <a:solidFill>
                  <a:schemeClr val="tx1"/>
                </a:solidFill>
                <a:latin typeface="Arial" charset="0"/>
                <a:ea typeface="ＭＳ Ｐゴシック" pitchFamily="-52" charset="-128"/>
              </a:defRPr>
            </a:lvl2pPr>
            <a:lvl3pPr marL="1143000" indent="-228600" eaLnBrk="0" hangingPunct="0">
              <a:defRPr>
                <a:solidFill>
                  <a:schemeClr val="tx1"/>
                </a:solidFill>
                <a:latin typeface="Arial" charset="0"/>
                <a:ea typeface="ＭＳ Ｐゴシック" pitchFamily="-52" charset="-128"/>
              </a:defRPr>
            </a:lvl3pPr>
            <a:lvl4pPr marL="1600200" indent="-228600" eaLnBrk="0" hangingPunct="0">
              <a:defRPr>
                <a:solidFill>
                  <a:schemeClr val="tx1"/>
                </a:solidFill>
                <a:latin typeface="Arial" charset="0"/>
                <a:ea typeface="ＭＳ Ｐゴシック" pitchFamily="-52" charset="-128"/>
              </a:defRPr>
            </a:lvl4pPr>
            <a:lvl5pPr marL="2057400" indent="-228600" eaLnBrk="0" hangingPunct="0">
              <a:defRPr>
                <a:solidFill>
                  <a:schemeClr val="tx1"/>
                </a:solidFill>
                <a:latin typeface="Arial" charset="0"/>
                <a:ea typeface="ＭＳ Ｐゴシック" pitchFamily="-52"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52"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52"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52"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52" charset="-128"/>
              </a:defRPr>
            </a:lvl9pPr>
          </a:lstStyle>
          <a:p>
            <a:pPr marL="0" indent="0" eaLnBrk="1" hangingPunct="1">
              <a:buClr>
                <a:srgbClr val="006600"/>
              </a:buClr>
              <a:buSzPct val="60000"/>
            </a:pPr>
            <a:r>
              <a:rPr lang="en-US" b="1" dirty="0" smtClean="0">
                <a:solidFill>
                  <a:prstClr val="black"/>
                </a:solidFill>
                <a:latin typeface="Tahoma" panose="020B0604030504040204" pitchFamily="34" charset="0"/>
                <a:ea typeface="Tahoma" panose="020B0604030504040204" pitchFamily="34" charset="0"/>
                <a:cs typeface="Tahoma" panose="020B0604030504040204" pitchFamily="34" charset="0"/>
              </a:rPr>
              <a:t>Professional communities for public administration</a:t>
            </a:r>
            <a:r>
              <a:rPr lang="en-US"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p>
          <a:p>
            <a:pPr marL="0" indent="0" eaLnBrk="1" hangingPunct="1">
              <a:spcBef>
                <a:spcPts val="600"/>
              </a:spcBef>
              <a:buClr>
                <a:srgbClr val="C00000"/>
              </a:buClr>
              <a:buSzPct val="80000"/>
            </a:pPr>
            <a:endParaRPr lang="en-US" sz="1400" dirty="0" smtClean="0">
              <a:solidFill>
                <a:srgbClr val="006600"/>
              </a:solidFill>
              <a:latin typeface="Tahoma" panose="020B0604030504040204" pitchFamily="34" charset="0"/>
              <a:ea typeface="Tahoma" panose="020B0604030504040204" pitchFamily="34" charset="0"/>
              <a:cs typeface="Tahoma" panose="020B0604030504040204" pitchFamily="34" charset="0"/>
            </a:endParaRPr>
          </a:p>
          <a:p>
            <a:pPr marL="285750" indent="-285750" eaLnBrk="1" hangingPunct="1">
              <a:spcBef>
                <a:spcPts val="600"/>
              </a:spcBef>
              <a:buClr>
                <a:srgbClr val="C00000"/>
              </a:buClr>
              <a:buSzPct val="80000"/>
              <a:buFont typeface="Wingdings" panose="05000000000000000000" pitchFamily="2" charset="2"/>
              <a:buChar char="Ø"/>
            </a:pP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As there are many types of services rendered in public administration (three spheres of government, pubic enterprises, and organs of state), also many disciplines, professions, semi-professions and networks upon which public servants draw for professionalisation and expertise.</a:t>
            </a:r>
          </a:p>
          <a:p>
            <a:pPr marL="285750" indent="-285750" eaLnBrk="1" hangingPunct="1">
              <a:spcBef>
                <a:spcPts val="600"/>
              </a:spcBef>
              <a:buClr>
                <a:srgbClr val="C00000"/>
              </a:buClr>
              <a:buSzPct val="80000"/>
              <a:buFont typeface="Wingdings" panose="05000000000000000000" pitchFamily="2" charset="2"/>
              <a:buChar char="Ø"/>
            </a:pPr>
            <a:endPar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indent="-285750" eaLnBrk="1" hangingPunct="1">
              <a:spcBef>
                <a:spcPts val="600"/>
              </a:spcBef>
              <a:buClr>
                <a:srgbClr val="C00000"/>
              </a:buClr>
              <a:buSzPct val="80000"/>
              <a:buFont typeface="Wingdings" panose="05000000000000000000" pitchFamily="2" charset="2"/>
              <a:buChar char="Ø"/>
            </a:pP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A </a:t>
            </a:r>
            <a:r>
              <a:rPr lang="en-US" sz="1500" b="1" dirty="0">
                <a:solidFill>
                  <a:srgbClr val="006600"/>
                </a:solidFill>
                <a:latin typeface="Tahoma" panose="020B0604030504040204" pitchFamily="34" charset="0"/>
                <a:ea typeface="Tahoma" panose="020B0604030504040204" pitchFamily="34" charset="0"/>
                <a:cs typeface="Tahoma" panose="020B0604030504040204" pitchFamily="34" charset="0"/>
              </a:rPr>
              <a:t>Professional Association for the </a:t>
            </a:r>
            <a:r>
              <a:rPr lang="en-US" sz="1500" b="1" dirty="0" smtClean="0">
                <a:solidFill>
                  <a:srgbClr val="006600"/>
                </a:solidFill>
                <a:latin typeface="Tahoma" panose="020B0604030504040204" pitchFamily="34" charset="0"/>
                <a:ea typeface="Tahoma" panose="020B0604030504040204" pitchFamily="34" charset="0"/>
                <a:cs typeface="Tahoma" panose="020B0604030504040204" pitchFamily="34" charset="0"/>
              </a:rPr>
              <a:t>SMS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(DPSA </a:t>
            </a:r>
            <a:r>
              <a:rPr lang="en-US" sz="1500" dirty="0">
                <a:solidFill>
                  <a:prstClr val="black"/>
                </a:solidFill>
                <a:latin typeface="Tahoma" panose="020B0604030504040204" pitchFamily="34" charset="0"/>
                <a:ea typeface="Tahoma" panose="020B0604030504040204" pitchFamily="34" charset="0"/>
                <a:cs typeface="Tahoma" panose="020B0604030504040204" pitchFamily="34" charset="0"/>
              </a:rPr>
              <a:t>Discussion Paper)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was </a:t>
            </a:r>
            <a:r>
              <a:rPr lang="en-US" sz="1500" dirty="0">
                <a:solidFill>
                  <a:prstClr val="black"/>
                </a:solidFill>
                <a:latin typeface="Tahoma" panose="020B0604030504040204" pitchFamily="34" charset="0"/>
                <a:ea typeface="Tahoma" panose="020B0604030504040204" pitchFamily="34" charset="0"/>
                <a:cs typeface="Tahoma" panose="020B0604030504040204" pitchFamily="34" charset="0"/>
              </a:rPr>
              <a:t>mooted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just after the </a:t>
            </a:r>
            <a:r>
              <a:rPr lang="en-US" sz="1500" dirty="0">
                <a:solidFill>
                  <a:prstClr val="black"/>
                </a:solidFill>
                <a:latin typeface="Tahoma" panose="020B0604030504040204" pitchFamily="34" charset="0"/>
                <a:ea typeface="Tahoma" panose="020B0604030504040204" pitchFamily="34" charset="0"/>
                <a:cs typeface="Tahoma" panose="020B0604030504040204" pitchFamily="34" charset="0"/>
              </a:rPr>
              <a:t>SMS was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established, </a:t>
            </a:r>
            <a:r>
              <a:rPr lang="en-US" sz="1500" dirty="0">
                <a:solidFill>
                  <a:prstClr val="black"/>
                </a:solidFill>
                <a:latin typeface="Tahoma" panose="020B0604030504040204" pitchFamily="34" charset="0"/>
                <a:ea typeface="Tahoma" panose="020B0604030504040204" pitchFamily="34" charset="0"/>
                <a:cs typeface="Tahoma" panose="020B0604030504040204" pitchFamily="34" charset="0"/>
              </a:rPr>
              <a:t>in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2001, to </a:t>
            </a:r>
            <a:r>
              <a:rPr lang="en-US" sz="1500" dirty="0">
                <a:solidFill>
                  <a:prstClr val="black"/>
                </a:solidFill>
                <a:latin typeface="Tahoma" panose="020B0604030504040204" pitchFamily="34" charset="0"/>
                <a:ea typeface="Tahoma" panose="020B0604030504040204" pitchFamily="34" charset="0"/>
                <a:cs typeface="Tahoma" panose="020B0604030504040204" pitchFamily="34" charset="0"/>
              </a:rPr>
              <a:t>advance the following, among </a:t>
            </a: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others:</a:t>
            </a:r>
          </a:p>
          <a:p>
            <a:pPr marL="549275" indent="-285750" eaLnBrk="1" hangingPunct="1">
              <a:buClr>
                <a:srgbClr val="006600"/>
              </a:buClr>
              <a:buSzPct val="80000"/>
              <a:buFont typeface="Wingdings" panose="05000000000000000000" pitchFamily="2" charset="2"/>
              <a:buChar char="v"/>
            </a:pPr>
            <a:r>
              <a:rPr lang="en-US" sz="1500" spc="-10" dirty="0" smtClean="0">
                <a:latin typeface="Tahoma" panose="020B0604030504040204" pitchFamily="34" charset="0"/>
                <a:ea typeface="Tahoma" panose="020B0604030504040204" pitchFamily="34" charset="0"/>
                <a:cs typeface="Tahoma" panose="020B0604030504040204" pitchFamily="34" charset="0"/>
              </a:rPr>
              <a:t>Provide </a:t>
            </a:r>
            <a:r>
              <a:rPr lang="en-US" sz="1500" spc="-10" dirty="0">
                <a:latin typeface="Tahoma" panose="020B0604030504040204" pitchFamily="34" charset="0"/>
                <a:ea typeface="Tahoma" panose="020B0604030504040204" pitchFamily="34" charset="0"/>
                <a:cs typeface="Tahoma" panose="020B0604030504040204" pitchFamily="34" charset="0"/>
              </a:rPr>
              <a:t>a collective identity for the senior managers</a:t>
            </a:r>
          </a:p>
          <a:p>
            <a:pPr marL="549275" indent="-285750" eaLnBrk="1" hangingPunct="1">
              <a:buClr>
                <a:srgbClr val="006600"/>
              </a:buClr>
              <a:buSzPct val="80000"/>
              <a:buFont typeface="Wingdings" panose="05000000000000000000" pitchFamily="2" charset="2"/>
              <a:buChar char="v"/>
            </a:pPr>
            <a:r>
              <a:rPr lang="en-US" sz="1500" spc="-10" dirty="0">
                <a:latin typeface="Tahoma" panose="020B0604030504040204" pitchFamily="34" charset="0"/>
                <a:ea typeface="Tahoma" panose="020B0604030504040204" pitchFamily="34" charset="0"/>
                <a:cs typeface="Tahoma" panose="020B0604030504040204" pitchFamily="34" charset="0"/>
              </a:rPr>
              <a:t>Serve as a forum for senior managers to </a:t>
            </a:r>
            <a:r>
              <a:rPr lang="en-US" sz="1500" spc="-10" dirty="0" smtClean="0">
                <a:latin typeface="Tahoma" panose="020B0604030504040204" pitchFamily="34" charset="0"/>
                <a:ea typeface="Tahoma" panose="020B0604030504040204" pitchFamily="34" charset="0"/>
                <a:cs typeface="Tahoma" panose="020B0604030504040204" pitchFamily="34" charset="0"/>
              </a:rPr>
              <a:t>share ideas </a:t>
            </a:r>
            <a:r>
              <a:rPr lang="en-US" sz="1500" spc="-10" dirty="0">
                <a:latin typeface="Tahoma" panose="020B0604030504040204" pitchFamily="34" charset="0"/>
                <a:ea typeface="Tahoma" panose="020B0604030504040204" pitchFamily="34" charset="0"/>
                <a:cs typeface="Tahoma" panose="020B0604030504040204" pitchFamily="34" charset="0"/>
              </a:rPr>
              <a:t>and good practices, and facilitate the intellectual debate that needs to take place from time to time</a:t>
            </a:r>
          </a:p>
          <a:p>
            <a:pPr marL="549275" indent="-285750" eaLnBrk="1" hangingPunct="1">
              <a:buClr>
                <a:srgbClr val="006600"/>
              </a:buClr>
              <a:buSzPct val="80000"/>
              <a:buFont typeface="Wingdings" panose="05000000000000000000" pitchFamily="2" charset="2"/>
              <a:buChar char="v"/>
            </a:pPr>
            <a:r>
              <a:rPr lang="en-US" sz="1500" spc="-10" dirty="0">
                <a:latin typeface="Tahoma" panose="020B0604030504040204" pitchFamily="34" charset="0"/>
                <a:ea typeface="Tahoma" panose="020B0604030504040204" pitchFamily="34" charset="0"/>
                <a:cs typeface="Tahoma" panose="020B0604030504040204" pitchFamily="34" charset="0"/>
              </a:rPr>
              <a:t>Standardise values of the senior management service</a:t>
            </a:r>
          </a:p>
          <a:p>
            <a:pPr marL="549275" indent="-285750" eaLnBrk="1" hangingPunct="1">
              <a:buClr>
                <a:srgbClr val="006600"/>
              </a:buClr>
              <a:buSzPct val="80000"/>
              <a:buFont typeface="Wingdings" panose="05000000000000000000" pitchFamily="2" charset="2"/>
              <a:buChar char="v"/>
            </a:pPr>
            <a:r>
              <a:rPr lang="en-US" sz="1500" spc="-10" dirty="0">
                <a:latin typeface="Tahoma" panose="020B0604030504040204" pitchFamily="34" charset="0"/>
                <a:ea typeface="Tahoma" panose="020B0604030504040204" pitchFamily="34" charset="0"/>
                <a:cs typeface="Tahoma" panose="020B0604030504040204" pitchFamily="34" charset="0"/>
              </a:rPr>
              <a:t>Serve as a centre that accredits individual senior managers’ learning/ qualification/ experience levels as well as accrediting organisations/institutions </a:t>
            </a:r>
          </a:p>
          <a:p>
            <a:pPr marL="549275" indent="-285750" eaLnBrk="1" hangingPunct="1">
              <a:buClr>
                <a:srgbClr val="006600"/>
              </a:buClr>
              <a:buSzPct val="80000"/>
              <a:buFont typeface="Wingdings" panose="05000000000000000000" pitchFamily="2" charset="2"/>
              <a:buChar char="v"/>
            </a:pPr>
            <a:r>
              <a:rPr lang="en-US" sz="1500" spc="-10" dirty="0">
                <a:latin typeface="Tahoma" panose="020B0604030504040204" pitchFamily="34" charset="0"/>
                <a:ea typeface="Tahoma" panose="020B0604030504040204" pitchFamily="34" charset="0"/>
                <a:cs typeface="Tahoma" panose="020B0604030504040204" pitchFamily="34" charset="0"/>
              </a:rPr>
              <a:t>Possibly function on the same principle as the cluster system of </a:t>
            </a:r>
            <a:r>
              <a:rPr lang="en-US" sz="1500" spc="-10" dirty="0" smtClean="0">
                <a:latin typeface="Tahoma" panose="020B0604030504040204" pitchFamily="34" charset="0"/>
                <a:ea typeface="Tahoma" panose="020B0604030504040204" pitchFamily="34" charset="0"/>
                <a:cs typeface="Tahoma" panose="020B0604030504040204" pitchFamily="34" charset="0"/>
              </a:rPr>
              <a:t>government</a:t>
            </a:r>
          </a:p>
          <a:p>
            <a:pPr marL="549275" indent="-285750" eaLnBrk="1" hangingPunct="1">
              <a:buClr>
                <a:srgbClr val="006600"/>
              </a:buClr>
              <a:buSzPct val="80000"/>
              <a:buFont typeface="Wingdings" panose="05000000000000000000" pitchFamily="2" charset="2"/>
              <a:buChar char="v"/>
            </a:pPr>
            <a:endParaRPr lang="en-US" sz="1500" spc="-1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63525" indent="0" eaLnBrk="1" hangingPunct="1">
              <a:buClr>
                <a:srgbClr val="006600"/>
              </a:buClr>
              <a:buSzPct val="80000"/>
            </a:pPr>
            <a:r>
              <a:rPr lang="en-US" sz="1500" spc="-1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Discussion Paper added: “The </a:t>
            </a:r>
            <a:r>
              <a:rPr lang="en-US" sz="1500" spc="-10" dirty="0">
                <a:solidFill>
                  <a:prstClr val="black"/>
                </a:solidFill>
                <a:latin typeface="Tahoma" panose="020B0604030504040204" pitchFamily="34" charset="0"/>
                <a:ea typeface="Tahoma" panose="020B0604030504040204" pitchFamily="34" charset="0"/>
                <a:cs typeface="Tahoma" panose="020B0604030504040204" pitchFamily="34" charset="0"/>
              </a:rPr>
              <a:t>establishment of a professional association must be done with </a:t>
            </a:r>
            <a:r>
              <a:rPr lang="en-US" sz="1500" spc="-10" dirty="0" smtClean="0">
                <a:solidFill>
                  <a:prstClr val="black"/>
                </a:solidFill>
                <a:latin typeface="Tahoma" panose="020B0604030504040204" pitchFamily="34" charset="0"/>
                <a:ea typeface="Tahoma" panose="020B0604030504040204" pitchFamily="34" charset="0"/>
                <a:cs typeface="Tahoma" panose="020B0604030504040204" pitchFamily="34" charset="0"/>
              </a:rPr>
              <a:t>great caution </a:t>
            </a:r>
            <a:r>
              <a:rPr lang="en-US" sz="1500" spc="-10" dirty="0">
                <a:solidFill>
                  <a:prstClr val="black"/>
                </a:solidFill>
                <a:latin typeface="Tahoma" panose="020B0604030504040204" pitchFamily="34" charset="0"/>
                <a:ea typeface="Tahoma" panose="020B0604030504040204" pitchFamily="34" charset="0"/>
                <a:cs typeface="Tahoma" panose="020B0604030504040204" pitchFamily="34" charset="0"/>
              </a:rPr>
              <a:t>to prevent misguided efforts and to ensure that its existence </a:t>
            </a:r>
            <a:r>
              <a:rPr lang="en-US" sz="1500" spc="-10" dirty="0" smtClean="0">
                <a:solidFill>
                  <a:prstClr val="black"/>
                </a:solidFill>
                <a:latin typeface="Tahoma" panose="020B0604030504040204" pitchFamily="34" charset="0"/>
                <a:ea typeface="Tahoma" panose="020B0604030504040204" pitchFamily="34" charset="0"/>
                <a:cs typeface="Tahoma" panose="020B0604030504040204" pitchFamily="34" charset="0"/>
              </a:rPr>
              <a:t>is justified </a:t>
            </a:r>
            <a:r>
              <a:rPr lang="en-US" sz="1500" spc="-10" dirty="0">
                <a:solidFill>
                  <a:prstClr val="black"/>
                </a:solidFill>
                <a:latin typeface="Tahoma" panose="020B0604030504040204" pitchFamily="34" charset="0"/>
                <a:ea typeface="Tahoma" panose="020B0604030504040204" pitchFamily="34" charset="0"/>
                <a:cs typeface="Tahoma" panose="020B0604030504040204" pitchFamily="34" charset="0"/>
              </a:rPr>
              <a:t>and that it serves the right </a:t>
            </a:r>
            <a:r>
              <a:rPr lang="en-US" sz="1500" spc="-10" dirty="0" smtClean="0">
                <a:solidFill>
                  <a:prstClr val="black"/>
                </a:solidFill>
                <a:latin typeface="Tahoma" panose="020B0604030504040204" pitchFamily="34" charset="0"/>
                <a:ea typeface="Tahoma" panose="020B0604030504040204" pitchFamily="34" charset="0"/>
                <a:cs typeface="Tahoma" panose="020B0604030504040204" pitchFamily="34" charset="0"/>
              </a:rPr>
              <a:t>purpose…” </a:t>
            </a:r>
            <a:r>
              <a:rPr lang="en-US" sz="1500" b="1" spc="-10" dirty="0" smtClean="0">
                <a:solidFill>
                  <a:prstClr val="black"/>
                </a:solidFill>
                <a:latin typeface="Tahoma" panose="020B0604030504040204" pitchFamily="34" charset="0"/>
                <a:ea typeface="Tahoma" panose="020B0604030504040204" pitchFamily="34" charset="0"/>
                <a:cs typeface="Tahoma" panose="020B0604030504040204" pitchFamily="34" charset="0"/>
              </a:rPr>
              <a:t>This is not a bargaining but a professional forum like SAICE</a:t>
            </a:r>
          </a:p>
        </p:txBody>
      </p:sp>
    </p:spTree>
    <p:extLst>
      <p:ext uri="{BB962C8B-B14F-4D97-AF65-F5344CB8AC3E}">
        <p14:creationId xmlns:p14="http://schemas.microsoft.com/office/powerpoint/2010/main" val="22596902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23838"/>
            <a:ext cx="8229600" cy="708465"/>
          </a:xfrm>
        </p:spPr>
        <p:txBody>
          <a:bodyPr>
            <a:normAutofit/>
          </a:bodyPr>
          <a:lstStyle/>
          <a:p>
            <a:r>
              <a:rPr lang="en-ZA" sz="22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Implementation </a:t>
            </a:r>
            <a:endParaRPr lang="en-ZA" sz="22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33</a:t>
            </a:fld>
            <a:endParaRPr lang="en-ZA" dirty="0">
              <a:solidFill>
                <a:prstClr val="black">
                  <a:tint val="75000"/>
                </a:prstClr>
              </a:solidFill>
            </a:endParaRPr>
          </a:p>
        </p:txBody>
      </p:sp>
      <p:sp>
        <p:nvSpPr>
          <p:cNvPr id="4" name="Rectangle 3"/>
          <p:cNvSpPr/>
          <p:nvPr/>
        </p:nvSpPr>
        <p:spPr>
          <a:xfrm>
            <a:off x="100100" y="1155471"/>
            <a:ext cx="8964488" cy="4590167"/>
          </a:xfrm>
          <a:prstGeom prst="rect">
            <a:avLst/>
          </a:prstGeom>
        </p:spPr>
        <p:txBody>
          <a:bodyPr wrap="square">
            <a:spAutoFit/>
          </a:bodyPr>
          <a:lstStyle/>
          <a:p>
            <a:pPr marL="285750" indent="-285750">
              <a:buClr>
                <a:srgbClr val="C00000"/>
              </a:buClr>
              <a:buSzPct val="80000"/>
              <a:buFont typeface="Wingdings" panose="05000000000000000000" pitchFamily="2" charset="2"/>
              <a:buChar char="Ø"/>
            </a:pPr>
            <a:r>
              <a:rPr lang="en-US" sz="15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a:t>
            </a:r>
            <a:r>
              <a:rPr lang="en-US" sz="1500" dirty="0" smtClean="0">
                <a:latin typeface="Tahoma" panose="020B0604030504040204" pitchFamily="34" charset="0"/>
                <a:ea typeface="Tahoma" panose="020B0604030504040204" pitchFamily="34" charset="0"/>
                <a:cs typeface="Tahoma" panose="020B0604030504040204" pitchFamily="34" charset="0"/>
              </a:rPr>
              <a:t>draft </a:t>
            </a:r>
            <a:r>
              <a:rPr lang="en-US" sz="1500" dirty="0">
                <a:latin typeface="Tahoma" panose="020B0604030504040204" pitchFamily="34" charset="0"/>
                <a:ea typeface="Tahoma" panose="020B0604030504040204" pitchFamily="34" charset="0"/>
                <a:cs typeface="Tahoma" panose="020B0604030504040204" pitchFamily="34" charset="0"/>
              </a:rPr>
              <a:t>framework was presented to the Governance, State Capacity and Institutional Development (GSCID) Cluster and Cabinet Committee for inputs. As part of the implementation of this framework, the following will also be </a:t>
            </a:r>
            <a:r>
              <a:rPr lang="en-US" sz="1500" dirty="0" smtClean="0">
                <a:latin typeface="Tahoma" panose="020B0604030504040204" pitchFamily="34" charset="0"/>
                <a:ea typeface="Tahoma" panose="020B0604030504040204" pitchFamily="34" charset="0"/>
                <a:cs typeface="Tahoma" panose="020B0604030504040204" pitchFamily="34" charset="0"/>
              </a:rPr>
              <a:t>considered</a:t>
            </a:r>
            <a:endParaRPr lang="en-US" sz="15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C00000"/>
              </a:buClr>
              <a:buSzPct val="80000"/>
              <a:buFont typeface="Wingdings" panose="05000000000000000000" pitchFamily="2" charset="2"/>
              <a:buChar char="Ø"/>
            </a:pPr>
            <a:endParaRPr lang="en-US" sz="1500" dirty="0" smtClean="0">
              <a:latin typeface="Tahoma" panose="020B0604030504040204" pitchFamily="34" charset="0"/>
              <a:ea typeface="Tahoma" panose="020B0604030504040204" pitchFamily="34" charset="0"/>
              <a:cs typeface="Tahoma" panose="020B0604030504040204" pitchFamily="34" charset="0"/>
            </a:endParaRPr>
          </a:p>
          <a:p>
            <a:pPr marL="285750" indent="-285750">
              <a:buClr>
                <a:srgbClr val="C00000"/>
              </a:buClr>
              <a:buSzPct val="80000"/>
              <a:buFont typeface="Wingdings" panose="05000000000000000000" pitchFamily="2" charset="2"/>
              <a:buChar char="Ø"/>
            </a:pPr>
            <a:r>
              <a:rPr lang="en-US" sz="1500" dirty="0" smtClean="0">
                <a:latin typeface="Tahoma" panose="020B0604030504040204" pitchFamily="34" charset="0"/>
                <a:ea typeface="Tahoma" panose="020B0604030504040204" pitchFamily="34" charset="0"/>
                <a:cs typeface="Tahoma" panose="020B0604030504040204" pitchFamily="34" charset="0"/>
              </a:rPr>
              <a:t>Whilst </a:t>
            </a:r>
            <a:r>
              <a:rPr lang="en-US" sz="1500" dirty="0">
                <a:latin typeface="Tahoma" panose="020B0604030504040204" pitchFamily="34" charset="0"/>
                <a:ea typeface="Tahoma" panose="020B0604030504040204" pitchFamily="34" charset="0"/>
                <a:cs typeface="Tahoma" panose="020B0604030504040204" pitchFamily="34" charset="0"/>
              </a:rPr>
              <a:t>the framework places emphasis on the </a:t>
            </a:r>
            <a:r>
              <a:rPr lang="en-US" sz="1500" dirty="0" smtClean="0">
                <a:latin typeface="Tahoma" panose="020B0604030504040204" pitchFamily="34" charset="0"/>
                <a:ea typeface="Tahoma" panose="020B0604030504040204" pitchFamily="34" charset="0"/>
                <a:cs typeface="Tahoma" panose="020B0604030504040204" pitchFamily="34" charset="0"/>
              </a:rPr>
              <a:t>SMS, it will </a:t>
            </a:r>
            <a:r>
              <a:rPr lang="en-ZA" sz="1500" dirty="0">
                <a:latin typeface="Tahoma" panose="020B0604030504040204" pitchFamily="34" charset="0"/>
                <a:ea typeface="Tahoma" panose="020B0604030504040204" pitchFamily="34" charset="0"/>
                <a:cs typeface="Tahoma" panose="020B0604030504040204" pitchFamily="34" charset="0"/>
              </a:rPr>
              <a:t>eventually cascade throughout the entire public sector. It may be prudent, for </a:t>
            </a:r>
            <a:r>
              <a:rPr lang="en-ZA" sz="1500" u="sng" dirty="0">
                <a:latin typeface="Tahoma" panose="020B0604030504040204" pitchFamily="34" charset="0"/>
                <a:ea typeface="Tahoma" panose="020B0604030504040204" pitchFamily="34" charset="0"/>
                <a:cs typeface="Tahoma" panose="020B0604030504040204" pitchFamily="34" charset="0"/>
              </a:rPr>
              <a:t>some category of public servants</a:t>
            </a:r>
            <a:r>
              <a:rPr lang="en-ZA" sz="1500" dirty="0">
                <a:latin typeface="Tahoma" panose="020B0604030504040204" pitchFamily="34" charset="0"/>
                <a:ea typeface="Tahoma" panose="020B0604030504040204" pitchFamily="34" charset="0"/>
                <a:cs typeface="Tahoma" panose="020B0604030504040204" pitchFamily="34" charset="0"/>
              </a:rPr>
              <a:t>, to rather start at the lower levels and cascade upwards. Therefore the framework will not focus exclusively on the </a:t>
            </a:r>
            <a:r>
              <a:rPr lang="en-ZA" sz="1500" dirty="0" smtClean="0">
                <a:latin typeface="Tahoma" panose="020B0604030504040204" pitchFamily="34" charset="0"/>
                <a:ea typeface="Tahoma" panose="020B0604030504040204" pitchFamily="34" charset="0"/>
                <a:cs typeface="Tahoma" panose="020B0604030504040204" pitchFamily="34" charset="0"/>
              </a:rPr>
              <a:t>SMS</a:t>
            </a:r>
          </a:p>
          <a:p>
            <a:pPr marL="285750" indent="-285750">
              <a:buClr>
                <a:srgbClr val="C00000"/>
              </a:buClr>
              <a:buSzPct val="80000"/>
              <a:buFont typeface="Wingdings" panose="05000000000000000000" pitchFamily="2" charset="2"/>
              <a:buChar char="Ø"/>
            </a:pPr>
            <a:endParaRPr lang="en-ZA" sz="15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C00000"/>
              </a:buClr>
              <a:buSzPct val="80000"/>
              <a:buFont typeface="Wingdings" panose="05000000000000000000" pitchFamily="2" charset="2"/>
              <a:buChar char="Ø"/>
            </a:pPr>
            <a:r>
              <a:rPr lang="en-US" sz="1500" dirty="0" smtClean="0">
                <a:latin typeface="Tahoma" panose="020B0604030504040204" pitchFamily="34" charset="0"/>
                <a:ea typeface="Tahoma" panose="020B0604030504040204" pitchFamily="34" charset="0"/>
                <a:cs typeface="Tahoma" panose="020B0604030504040204" pitchFamily="34" charset="0"/>
              </a:rPr>
              <a:t>The </a:t>
            </a:r>
            <a:r>
              <a:rPr lang="en-US" sz="1500" dirty="0">
                <a:latin typeface="Tahoma" panose="020B0604030504040204" pitchFamily="34" charset="0"/>
                <a:ea typeface="Tahoma" panose="020B0604030504040204" pitchFamily="34" charset="0"/>
                <a:cs typeface="Tahoma" panose="020B0604030504040204" pitchFamily="34" charset="0"/>
              </a:rPr>
              <a:t>consultations with </a:t>
            </a:r>
            <a:r>
              <a:rPr lang="en-ZA" sz="1500" dirty="0">
                <a:latin typeface="Tahoma" panose="020B0604030504040204" pitchFamily="34" charset="0"/>
                <a:ea typeface="Tahoma" panose="020B0604030504040204" pitchFamily="34" charset="0"/>
                <a:cs typeface="Tahoma" panose="020B0604030504040204" pitchFamily="34" charset="0"/>
              </a:rPr>
              <a:t>identified professional bodies and all other stakeholder engagements, as well as on scoped modalities of introducing integrity testing must be undertaken prior to presenting to Cabinet for </a:t>
            </a:r>
            <a:r>
              <a:rPr lang="en-ZA" sz="1500" dirty="0" smtClean="0">
                <a:latin typeface="Tahoma" panose="020B0604030504040204" pitchFamily="34" charset="0"/>
                <a:ea typeface="Tahoma" panose="020B0604030504040204" pitchFamily="34" charset="0"/>
                <a:cs typeface="Tahoma" panose="020B0604030504040204" pitchFamily="34" charset="0"/>
              </a:rPr>
              <a:t>approval</a:t>
            </a:r>
          </a:p>
          <a:p>
            <a:pPr marL="285750" indent="-285750">
              <a:buClr>
                <a:srgbClr val="C00000"/>
              </a:buClr>
              <a:buSzPct val="80000"/>
              <a:buFont typeface="Wingdings" panose="05000000000000000000" pitchFamily="2" charset="2"/>
              <a:buChar char="Ø"/>
            </a:pPr>
            <a:endParaRPr lang="en-ZA" sz="15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C00000"/>
              </a:buClr>
              <a:buSzPct val="80000"/>
              <a:buFont typeface="Wingdings" panose="05000000000000000000" pitchFamily="2" charset="2"/>
              <a:buChar char="Ø"/>
            </a:pPr>
            <a:r>
              <a:rPr lang="en-ZA" sz="1500" dirty="0" smtClean="0">
                <a:latin typeface="Tahoma" panose="020B0604030504040204" pitchFamily="34" charset="0"/>
                <a:ea typeface="Tahoma" panose="020B0604030504040204" pitchFamily="34" charset="0"/>
                <a:cs typeface="Tahoma" panose="020B0604030504040204" pitchFamily="34" charset="0"/>
              </a:rPr>
              <a:t>Consultations </a:t>
            </a:r>
            <a:r>
              <a:rPr lang="en-ZA" sz="1500" dirty="0">
                <a:latin typeface="Tahoma" panose="020B0604030504040204" pitchFamily="34" charset="0"/>
                <a:ea typeface="Tahoma" panose="020B0604030504040204" pitchFamily="34" charset="0"/>
                <a:cs typeface="Tahoma" panose="020B0604030504040204" pitchFamily="34" charset="0"/>
              </a:rPr>
              <a:t>with the Council for Built Environment (CBE) and the Justice College have commenced, whilst other bodies are being identified for </a:t>
            </a:r>
            <a:r>
              <a:rPr lang="en-ZA" sz="1500" dirty="0" smtClean="0">
                <a:latin typeface="Tahoma" panose="020B0604030504040204" pitchFamily="34" charset="0"/>
                <a:ea typeface="Tahoma" panose="020B0604030504040204" pitchFamily="34" charset="0"/>
                <a:cs typeface="Tahoma" panose="020B0604030504040204" pitchFamily="34" charset="0"/>
              </a:rPr>
              <a:t>consultation</a:t>
            </a:r>
            <a:endParaRPr lang="en-ZA" sz="15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C00000"/>
              </a:buClr>
              <a:buSzPct val="80000"/>
              <a:buFont typeface="Wingdings" panose="05000000000000000000" pitchFamily="2" charset="2"/>
              <a:buChar char="Ø"/>
            </a:pPr>
            <a:endParaRPr lang="en-ZA" sz="1500" dirty="0" smtClean="0">
              <a:latin typeface="Tahoma" panose="020B0604030504040204" pitchFamily="34" charset="0"/>
              <a:ea typeface="Tahoma" panose="020B0604030504040204" pitchFamily="34" charset="0"/>
              <a:cs typeface="Tahoma" panose="020B0604030504040204" pitchFamily="34" charset="0"/>
            </a:endParaRPr>
          </a:p>
          <a:p>
            <a:pPr marL="285750" indent="-285750">
              <a:buClr>
                <a:srgbClr val="C00000"/>
              </a:buClr>
              <a:buSzPct val="80000"/>
              <a:buFont typeface="Wingdings" panose="05000000000000000000" pitchFamily="2" charset="2"/>
              <a:buChar char="Ø"/>
            </a:pPr>
            <a:r>
              <a:rPr lang="en-ZA" sz="1500" dirty="0" smtClean="0">
                <a:latin typeface="Tahoma" panose="020B0604030504040204" pitchFamily="34" charset="0"/>
                <a:ea typeface="Tahoma" panose="020B0604030504040204" pitchFamily="34" charset="0"/>
                <a:cs typeface="Tahoma" panose="020B0604030504040204" pitchFamily="34" charset="0"/>
              </a:rPr>
              <a:t>Other </a:t>
            </a:r>
            <a:r>
              <a:rPr lang="en-ZA" sz="1500" dirty="0">
                <a:latin typeface="Tahoma" panose="020B0604030504040204" pitchFamily="34" charset="0"/>
                <a:ea typeface="Tahoma" panose="020B0604030504040204" pitchFamily="34" charset="0"/>
                <a:cs typeface="Tahoma" panose="020B0604030504040204" pitchFamily="34" charset="0"/>
              </a:rPr>
              <a:t>identified bodies and stakeholders already identified for consultation include: Engineering Council, SAICA, Legal Practice Council, SAAPAM and </a:t>
            </a:r>
            <a:r>
              <a:rPr lang="en-ZA" sz="1500" dirty="0" smtClean="0">
                <a:latin typeface="Tahoma" panose="020B0604030504040204" pitchFamily="34" charset="0"/>
                <a:ea typeface="Tahoma" panose="020B0604030504040204" pitchFamily="34" charset="0"/>
                <a:cs typeface="Tahoma" panose="020B0604030504040204" pitchFamily="34" charset="0"/>
              </a:rPr>
              <a:t>SAQA</a:t>
            </a:r>
          </a:p>
          <a:p>
            <a:pPr marL="285750" indent="-285750">
              <a:buClr>
                <a:srgbClr val="C00000"/>
              </a:buClr>
              <a:buSzPct val="80000"/>
              <a:buFont typeface="Wingdings" panose="05000000000000000000" pitchFamily="2" charset="2"/>
              <a:buChar char="Ø"/>
            </a:pPr>
            <a:endParaRPr lang="en-ZA" sz="1500" dirty="0" smtClean="0">
              <a:latin typeface="Tahoma" panose="020B0604030504040204" pitchFamily="34" charset="0"/>
              <a:ea typeface="Tahoma" panose="020B0604030504040204" pitchFamily="34" charset="0"/>
              <a:cs typeface="Tahoma" panose="020B0604030504040204" pitchFamily="34" charset="0"/>
            </a:endParaRPr>
          </a:p>
          <a:p>
            <a:pPr>
              <a:lnSpc>
                <a:spcPct val="108000"/>
              </a:lnSpc>
              <a:spcBef>
                <a:spcPts val="600"/>
              </a:spcBef>
              <a:spcAft>
                <a:spcPts val="600"/>
              </a:spcAft>
              <a:buClr>
                <a:srgbClr val="B61918"/>
              </a:buClr>
              <a:buSzPct val="80000"/>
            </a:pPr>
            <a:endParaRPr lang="en-ZA"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859444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34</a:t>
            </a:fld>
            <a:endParaRPr lang="en-ZA" dirty="0">
              <a:solidFill>
                <a:prstClr val="black">
                  <a:tint val="75000"/>
                </a:prstClr>
              </a:solidFill>
            </a:endParaRPr>
          </a:p>
        </p:txBody>
      </p:sp>
      <p:sp>
        <p:nvSpPr>
          <p:cNvPr id="4" name="Rectangle 3"/>
          <p:cNvSpPr/>
          <p:nvPr/>
        </p:nvSpPr>
        <p:spPr>
          <a:xfrm>
            <a:off x="100100" y="1124744"/>
            <a:ext cx="8864388" cy="4878643"/>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Key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among what is being sought through these processes include</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800100" lvl="1"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Why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we need professionalisation in the public service and what effect it will have on state performance in terms of execution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diligence. </a:t>
            </a:r>
          </a:p>
          <a:p>
            <a:pPr marL="800100" lvl="1"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What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must happen in the different areas of the public service to enable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professionalisation.</a:t>
            </a:r>
          </a:p>
          <a:p>
            <a:pPr marL="800100" lvl="1"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Which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aspects of professionalisation will be necessary for recruitment (e.g. pre-entry exams and tests) and career management of public servants and public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representatives.</a:t>
            </a:r>
          </a:p>
          <a:p>
            <a:pPr marL="800100" lvl="1"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What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policy and legislative reforms (e.g. occupational specific dispensation) that may be necessary to professionalise the public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service.</a:t>
            </a:r>
          </a:p>
          <a:p>
            <a:pPr marL="800100" lvl="1"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What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opportunities will professionalisation of public servants provide in terms of lifelong learning, development and recognition of prior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learning.</a:t>
            </a:r>
          </a:p>
          <a:p>
            <a:pPr marL="800100" lvl="1"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How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the professionalisation framework can influence higher &amp; further education curriculum and how must higher education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adjust.</a:t>
            </a:r>
          </a:p>
          <a:p>
            <a:pPr marL="800100" lvl="1" indent="-342900">
              <a:lnSpc>
                <a:spcPct val="108000"/>
              </a:lnSpc>
              <a:buClr>
                <a:srgbClr val="B61918"/>
              </a:buClr>
              <a:buSzPct val="80000"/>
              <a:buFont typeface="Wingdings" panose="05000000000000000000" pitchFamily="2" charset="2"/>
              <a:buChar char="Ø"/>
            </a:pP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What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kinds of partnerships may be formed with professional bodies and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associations </a:t>
            </a:r>
            <a:r>
              <a:rPr lang="en-GB" sz="1600" dirty="0">
                <a:solidFill>
                  <a:prstClr val="black"/>
                </a:solidFill>
                <a:latin typeface="Tahoma" panose="020B0604030504040204" pitchFamily="34" charset="0"/>
                <a:ea typeface="Tahoma" panose="020B0604030504040204" pitchFamily="34" charset="0"/>
                <a:cs typeface="Tahoma" panose="020B0604030504040204" pitchFamily="34" charset="0"/>
              </a:rPr>
              <a:t>in furtherance of professionalisation, development, accountability and consequence </a:t>
            </a:r>
            <a:r>
              <a:rPr lang="en-GB" sz="1600" dirty="0" smtClean="0">
                <a:solidFill>
                  <a:prstClr val="black"/>
                </a:solidFill>
                <a:latin typeface="Tahoma" panose="020B0604030504040204" pitchFamily="34" charset="0"/>
                <a:ea typeface="Tahoma" panose="020B0604030504040204" pitchFamily="34" charset="0"/>
                <a:cs typeface="Tahoma" panose="020B0604030504040204" pitchFamily="34" charset="0"/>
              </a:rPr>
              <a:t>management.</a:t>
            </a:r>
            <a:endParaRPr lang="en-GB"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 name="Title 1"/>
          <p:cNvSpPr txBox="1">
            <a:spLocks/>
          </p:cNvSpPr>
          <p:nvPr/>
        </p:nvSpPr>
        <p:spPr>
          <a:xfrm>
            <a:off x="417494" y="332656"/>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Consultations</a:t>
            </a:r>
            <a:endParaRPr lang="en-ZA" sz="28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881759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924944"/>
            <a:ext cx="8784976" cy="864096"/>
          </a:xfrm>
        </p:spPr>
        <p:txBody>
          <a:bodyPr>
            <a:normAutofit/>
          </a:bodyPr>
          <a:lstStyle/>
          <a:p>
            <a:pPr marL="0" indent="0" algn="ctr">
              <a:buClr>
                <a:srgbClr val="C00000"/>
              </a:buClr>
              <a:buSzPct val="80000"/>
              <a:buNone/>
            </a:pPr>
            <a:r>
              <a:rPr lang="en-ZA" sz="3600" dirty="0" smtClean="0">
                <a:solidFill>
                  <a:srgbClr val="006600"/>
                </a:solidFill>
                <a:latin typeface="Tahoma" panose="020B0604030504040204" pitchFamily="34" charset="0"/>
                <a:ea typeface="Tahoma" panose="020B0604030504040204" pitchFamily="34" charset="0"/>
                <a:cs typeface="Tahoma" panose="020B0604030504040204" pitchFamily="34" charset="0"/>
              </a:rPr>
              <a:t>Thank you </a:t>
            </a:r>
          </a:p>
        </p:txBody>
      </p:sp>
      <p:sp>
        <p:nvSpPr>
          <p:cNvPr id="4" name="Slide Number Placeholder 3"/>
          <p:cNvSpPr>
            <a:spLocks noGrp="1"/>
          </p:cNvSpPr>
          <p:nvPr>
            <p:ph type="sldNum" sz="quarter" idx="12"/>
          </p:nvPr>
        </p:nvSpPr>
        <p:spPr/>
        <p:txBody>
          <a:bodyPr/>
          <a:lstStyle/>
          <a:p>
            <a:fld id="{1CE6738C-8955-4CF1-A256-1C49941BBB03}" type="slidenum">
              <a:rPr lang="en-ZA" smtClean="0">
                <a:solidFill>
                  <a:prstClr val="black">
                    <a:tint val="75000"/>
                  </a:prstClr>
                </a:solidFill>
              </a:rPr>
              <a:pPr/>
              <a:t>35</a:t>
            </a:fld>
            <a:endParaRPr lang="en-ZA" dirty="0">
              <a:solidFill>
                <a:prstClr val="black">
                  <a:tint val="75000"/>
                </a:prstClr>
              </a:solidFill>
            </a:endParaRPr>
          </a:p>
        </p:txBody>
      </p:sp>
    </p:spTree>
    <p:extLst>
      <p:ext uri="{BB962C8B-B14F-4D97-AF65-F5344CB8AC3E}">
        <p14:creationId xmlns:p14="http://schemas.microsoft.com/office/powerpoint/2010/main" val="11988488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4</a:t>
            </a:fld>
            <a:endParaRPr lang="en-ZA" dirty="0">
              <a:solidFill>
                <a:prstClr val="black">
                  <a:tint val="75000"/>
                </a:prstClr>
              </a:solidFill>
            </a:endParaRPr>
          </a:p>
        </p:txBody>
      </p:sp>
      <p:sp>
        <p:nvSpPr>
          <p:cNvPr id="4" name="Rectangle 3"/>
          <p:cNvSpPr/>
          <p:nvPr/>
        </p:nvSpPr>
        <p:spPr>
          <a:xfrm>
            <a:off x="100100" y="1183847"/>
            <a:ext cx="8864388" cy="5676939"/>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work of professionalizing the public service is a bigger project of strengthening state capacity – thus it must be seen as one element of the bigger project</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has been a sampling relevant literature on professionalisation of the public service and a need for robust engagement with scholars and stakeholders on how the state can professionalise the public service. This should culminate in policy or legislative changes to institutionalize professionalisation </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has to be a clear implementation framework and plan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that recognises the complexity of the public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service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given that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some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professions are regulated through established bodies,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e.g.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Law, Education, most of the health related areas such as Medicine, Nursing, Pharmacy, Finance, Engineering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etc. </a:t>
            </a:r>
          </a:p>
          <a:p>
            <a:pPr marL="342900" indent="-342900">
              <a:lnSpc>
                <a:spcPct val="108000"/>
              </a:lnSpc>
              <a:buClr>
                <a:srgbClr val="B61918"/>
              </a:buClr>
              <a:buSzPct val="80000"/>
              <a:buFont typeface="Wingdings" panose="05000000000000000000" pitchFamily="2" charset="2"/>
              <a:buChar char="Ø"/>
            </a:pPr>
            <a:endParaRPr lang="en-ZA"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are other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areas that are not regulated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by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external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structures/ bodies </a:t>
            </a:r>
          </a:p>
          <a:p>
            <a:pPr marL="342900" indent="-342900">
              <a:lnSpc>
                <a:spcPct val="108000"/>
              </a:lnSpc>
              <a:buClr>
                <a:srgbClr val="B61918"/>
              </a:buClr>
              <a:buSzPct val="80000"/>
              <a:buFont typeface="Wingdings" panose="05000000000000000000" pitchFamily="2" charset="2"/>
              <a:buChar char="Ø"/>
            </a:pPr>
            <a:endParaRPr lang="en-ZA"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One aspect is to profile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the different categories of professions and their existing modes of external regulation or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non-regulation and to explore whether the state should establish a professional body,  especially governing the SMS</a:t>
            </a:r>
          </a:p>
          <a:p>
            <a:pPr marL="342900" indent="-342900">
              <a:lnSpc>
                <a:spcPct val="108000"/>
              </a:lnSpc>
              <a:buClr>
                <a:srgbClr val="B61918"/>
              </a:buClr>
              <a:buSzPct val="80000"/>
              <a:buFont typeface="Wingdings" panose="05000000000000000000" pitchFamily="2" charset="2"/>
              <a:buChar char="Ø"/>
            </a:pPr>
            <a:endParaRPr lang="en-ZA"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ZA" sz="1400" dirty="0" smtClean="0">
                <a:latin typeface="Tahoma" panose="020B0604030504040204" pitchFamily="34" charset="0"/>
                <a:ea typeface="Tahoma" panose="020B0604030504040204" pitchFamily="34" charset="0"/>
                <a:cs typeface="Tahoma" panose="020B0604030504040204" pitchFamily="34" charset="0"/>
              </a:rPr>
              <a:t>All </a:t>
            </a:r>
            <a:r>
              <a:rPr lang="en-ZA" sz="1400" dirty="0">
                <a:latin typeface="Tahoma" panose="020B0604030504040204" pitchFamily="34" charset="0"/>
                <a:ea typeface="Tahoma" panose="020B0604030504040204" pitchFamily="34" charset="0"/>
                <a:cs typeface="Tahoma" panose="020B0604030504040204" pitchFamily="34" charset="0"/>
              </a:rPr>
              <a:t>those on </a:t>
            </a:r>
            <a:r>
              <a:rPr lang="en-ZA" sz="1400" dirty="0" smtClean="0">
                <a:latin typeface="Tahoma" panose="020B0604030504040204" pitchFamily="34" charset="0"/>
                <a:ea typeface="Tahoma" panose="020B0604030504040204" pitchFamily="34" charset="0"/>
                <a:cs typeface="Tahoma" panose="020B0604030504040204" pitchFamily="34" charset="0"/>
              </a:rPr>
              <a:t>occupational specific dispensation (OSD) should </a:t>
            </a:r>
            <a:r>
              <a:rPr lang="en-ZA" sz="1400" dirty="0">
                <a:latin typeface="Tahoma" panose="020B0604030504040204" pitchFamily="34" charset="0"/>
                <a:ea typeface="Tahoma" panose="020B0604030504040204" pitchFamily="34" charset="0"/>
                <a:cs typeface="Tahoma" panose="020B0604030504040204" pitchFamily="34" charset="0"/>
              </a:rPr>
              <a:t>be compelled to register/belong to professional organisations given that the OSD was created to recognise different types of specialists and the need to remunerate them in manner that is comparable with their counterparts in other sectors </a:t>
            </a:r>
            <a:endParaRPr lang="en-US" sz="1400" dirty="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6" name="Title 1"/>
          <p:cNvSpPr txBox="1">
            <a:spLocks/>
          </p:cNvSpPr>
          <p:nvPr/>
        </p:nvSpPr>
        <p:spPr>
          <a:xfrm>
            <a:off x="417494" y="332656"/>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4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Approach of this Framework </a:t>
            </a:r>
            <a:endParaRPr lang="en-ZA" sz="28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20138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5</a:t>
            </a:fld>
            <a:endParaRPr lang="en-ZA" dirty="0">
              <a:solidFill>
                <a:prstClr val="black">
                  <a:tint val="75000"/>
                </a:prstClr>
              </a:solidFill>
            </a:endParaRPr>
          </a:p>
        </p:txBody>
      </p:sp>
      <p:sp>
        <p:nvSpPr>
          <p:cNvPr id="4" name="Rectangle 3"/>
          <p:cNvSpPr/>
          <p:nvPr/>
        </p:nvSpPr>
        <p:spPr>
          <a:xfrm>
            <a:off x="100100" y="1124744"/>
            <a:ext cx="8864388" cy="4696222"/>
          </a:xfrm>
          <a:prstGeom prst="rect">
            <a:avLst/>
          </a:prstGeom>
        </p:spPr>
        <p:txBody>
          <a:bodyPr wrap="square">
            <a:spAutoFit/>
          </a:bodyPr>
          <a:lstStyle/>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Diagnostic Overview (2011) outlined the need to improve skills of public servants – but also the following: </a:t>
            </a:r>
          </a:p>
          <a:p>
            <a:pPr marL="342900" indent="-342900">
              <a:lnSpc>
                <a:spcPct val="108000"/>
              </a:lnSpc>
              <a:buClr>
                <a:srgbClr val="B61918"/>
              </a:buClr>
              <a:buSzPct val="80000"/>
              <a:buFont typeface="Wingdings" panose="05000000000000000000" pitchFamily="2" charset="2"/>
              <a:buChar char="Ø"/>
            </a:pPr>
            <a:endParaRPr lang="en-US" sz="11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erosion of the State’s role in producing skilled professionals (e.g. closure of teacher and nursing colleges)</a:t>
            </a:r>
          </a:p>
          <a:p>
            <a:pPr marL="342900" indent="-342900">
              <a:lnSpc>
                <a:spcPct val="108000"/>
              </a:lnSpc>
              <a:buClr>
                <a:srgbClr val="006600"/>
              </a:buClr>
              <a:buSzPct val="80000"/>
              <a:buFont typeface="Wingdings" panose="05000000000000000000" pitchFamily="2" charset="2"/>
              <a:buChar char="v"/>
            </a:pPr>
            <a:endParaRPr lang="en-US" sz="1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800100" lvl="1" indent="-342900" algn="just">
              <a:lnSpc>
                <a:spcPct val="108000"/>
              </a:lnSpc>
              <a:buClr>
                <a:srgbClr val="006600"/>
              </a:buClr>
              <a:buSzPct val="80000"/>
              <a:buFont typeface="Wingdings" panose="05000000000000000000" pitchFamily="2" charset="2"/>
              <a:buChar char="v"/>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erosion also applies to the training </a:t>
            </a:r>
            <a:r>
              <a:rPr lang="en-US" sz="1400" dirty="0" smtClean="0">
                <a:latin typeface="Tahoma" panose="020B0604030504040204" pitchFamily="34" charset="0"/>
                <a:ea typeface="Tahoma" panose="020B0604030504040204" pitchFamily="34" charset="0"/>
                <a:cs typeface="Tahoma" panose="020B0604030504040204" pitchFamily="34" charset="0"/>
              </a:rPr>
              <a:t>of </a:t>
            </a:r>
            <a:r>
              <a:rPr lang="en-US" sz="1400" dirty="0">
                <a:latin typeface="Tahoma" panose="020B0604030504040204" pitchFamily="34" charset="0"/>
                <a:ea typeface="Tahoma" panose="020B0604030504040204" pitchFamily="34" charset="0"/>
                <a:cs typeface="Tahoma" panose="020B0604030504040204" pitchFamily="34" charset="0"/>
              </a:rPr>
              <a:t>engineers, planners and artisans. </a:t>
            </a:r>
            <a:r>
              <a:rPr lang="en-US" sz="1400" dirty="0" smtClean="0">
                <a:latin typeface="Tahoma" panose="020B0604030504040204" pitchFamily="34" charset="0"/>
                <a:ea typeface="Tahoma" panose="020B0604030504040204" pitchFamily="34" charset="0"/>
                <a:cs typeface="Tahoma" panose="020B0604030504040204" pitchFamily="34" charset="0"/>
              </a:rPr>
              <a:t>Past </a:t>
            </a:r>
            <a:r>
              <a:rPr lang="en-US" sz="1400" dirty="0">
                <a:latin typeface="Tahoma" panose="020B0604030504040204" pitchFamily="34" charset="0"/>
                <a:ea typeface="Tahoma" panose="020B0604030504040204" pitchFamily="34" charset="0"/>
                <a:cs typeface="Tahoma" panose="020B0604030504040204" pitchFamily="34" charset="0"/>
              </a:rPr>
              <a:t>practices of engaging professional institutes in </a:t>
            </a:r>
            <a:r>
              <a:rPr lang="en-US" sz="1400" dirty="0" smtClean="0">
                <a:latin typeface="Tahoma" panose="020B0604030504040204" pitchFamily="34" charset="0"/>
                <a:ea typeface="Tahoma" panose="020B0604030504040204" pitchFamily="34" charset="0"/>
                <a:cs typeface="Tahoma" panose="020B0604030504040204" pitchFamily="34" charset="0"/>
              </a:rPr>
              <a:t>the training</a:t>
            </a:r>
            <a:r>
              <a:rPr lang="en-US" sz="1400" dirty="0">
                <a:latin typeface="Tahoma" panose="020B0604030504040204" pitchFamily="34" charset="0"/>
                <a:ea typeface="Tahoma" panose="020B0604030504040204" pitchFamily="34" charset="0"/>
                <a:cs typeface="Tahoma" panose="020B0604030504040204" pitchFamily="34" charset="0"/>
              </a:rPr>
              <a:t>, selection and development of senior managers </a:t>
            </a:r>
            <a:r>
              <a:rPr lang="en-US" sz="1400" dirty="0" smtClean="0">
                <a:latin typeface="Tahoma" panose="020B0604030504040204" pitchFamily="34" charset="0"/>
                <a:ea typeface="Tahoma" panose="020B0604030504040204" pitchFamily="34" charset="0"/>
                <a:cs typeface="Tahoma" panose="020B0604030504040204" pitchFamily="34" charset="0"/>
              </a:rPr>
              <a:t>have diminished</a:t>
            </a:r>
            <a:r>
              <a:rPr lang="en-US" sz="1400" dirty="0">
                <a:latin typeface="Tahoma" panose="020B0604030504040204" pitchFamily="34" charset="0"/>
                <a:ea typeface="Tahoma" panose="020B0604030504040204" pitchFamily="34" charset="0"/>
                <a:cs typeface="Tahoma" panose="020B0604030504040204" pitchFamily="34" charset="0"/>
              </a:rPr>
              <a:t>, while bodies like the Institute of Municipal </a:t>
            </a:r>
            <a:r>
              <a:rPr lang="en-US" sz="1400" dirty="0" smtClean="0">
                <a:latin typeface="Tahoma" panose="020B0604030504040204" pitchFamily="34" charset="0"/>
                <a:ea typeface="Tahoma" panose="020B0604030504040204" pitchFamily="34" charset="0"/>
                <a:cs typeface="Tahoma" panose="020B0604030504040204" pitchFamily="34" charset="0"/>
              </a:rPr>
              <a:t>Finance Officers </a:t>
            </a:r>
            <a:r>
              <a:rPr lang="en-US" sz="1400" dirty="0">
                <a:latin typeface="Tahoma" panose="020B0604030504040204" pitchFamily="34" charset="0"/>
                <a:ea typeface="Tahoma" panose="020B0604030504040204" pitchFamily="34" charset="0"/>
                <a:cs typeface="Tahoma" panose="020B0604030504040204" pitchFamily="34" charset="0"/>
              </a:rPr>
              <a:t>and Municipal Engineers have little influence </a:t>
            </a:r>
            <a:r>
              <a:rPr lang="en-US" sz="1400" dirty="0" smtClean="0">
                <a:latin typeface="Tahoma" panose="020B0604030504040204" pitchFamily="34" charset="0"/>
                <a:ea typeface="Tahoma" panose="020B0604030504040204" pitchFamily="34" charset="0"/>
                <a:cs typeface="Tahoma" panose="020B0604030504040204" pitchFamily="34" charset="0"/>
              </a:rPr>
              <a:t>over appointments </a:t>
            </a:r>
            <a:r>
              <a:rPr lang="en-US" sz="1400" dirty="0">
                <a:latin typeface="Tahoma" panose="020B0604030504040204" pitchFamily="34" charset="0"/>
                <a:ea typeface="Tahoma" panose="020B0604030504040204" pitchFamily="34" charset="0"/>
                <a:cs typeface="Tahoma" panose="020B0604030504040204" pitchFamily="34" charset="0"/>
              </a:rPr>
              <a:t>to critical </a:t>
            </a:r>
            <a:r>
              <a:rPr lang="en-US" sz="1400" dirty="0" smtClean="0">
                <a:latin typeface="Tahoma" panose="020B0604030504040204" pitchFamily="34" charset="0"/>
                <a:ea typeface="Tahoma" panose="020B0604030504040204" pitchFamily="34" charset="0"/>
                <a:cs typeface="Tahoma" panose="020B0604030504040204" pitchFamily="34" charset="0"/>
              </a:rPr>
              <a:t>positions</a:t>
            </a:r>
          </a:p>
          <a:p>
            <a:pPr marL="342900" indent="-342900">
              <a:lnSpc>
                <a:spcPct val="108000"/>
              </a:lnSpc>
              <a:buClr>
                <a:srgbClr val="006600"/>
              </a:buClr>
              <a:buSzPct val="80000"/>
              <a:buFont typeface="Wingdings" panose="05000000000000000000" pitchFamily="2" charset="2"/>
              <a:buChar char="v"/>
            </a:pPr>
            <a:endParaRPr lang="en-US" sz="1000" dirty="0">
              <a:latin typeface="Tahoma" panose="020B0604030504040204" pitchFamily="34" charset="0"/>
              <a:ea typeface="Tahoma" panose="020B0604030504040204" pitchFamily="34" charset="0"/>
              <a:cs typeface="Tahoma" panose="020B0604030504040204" pitchFamily="34" charset="0"/>
            </a:endParaRPr>
          </a:p>
          <a:p>
            <a:pPr marL="800100" lvl="1" indent="-342900">
              <a:lnSpc>
                <a:spcPct val="108000"/>
              </a:lnSpc>
              <a:buClr>
                <a:srgbClr val="006600"/>
              </a:buClr>
              <a:buSzPct val="80000"/>
              <a:buFont typeface="Wingdings" panose="05000000000000000000" pitchFamily="2" charset="2"/>
              <a:buChar char="v"/>
            </a:pPr>
            <a:r>
              <a:rPr lang="en-US" sz="1400" dirty="0" smtClean="0">
                <a:latin typeface="Tahoma" panose="020B0604030504040204" pitchFamily="34" charset="0"/>
                <a:ea typeface="Tahoma" panose="020B0604030504040204" pitchFamily="34" charset="0"/>
                <a:cs typeface="Tahoma" panose="020B0604030504040204" pitchFamily="34" charset="0"/>
              </a:rPr>
              <a:t>The </a:t>
            </a:r>
            <a:r>
              <a:rPr lang="en-US" sz="1400" dirty="0">
                <a:latin typeface="Tahoma" panose="020B0604030504040204" pitchFamily="34" charset="0"/>
                <a:ea typeface="Tahoma" panose="020B0604030504040204" pitchFamily="34" charset="0"/>
                <a:cs typeface="Tahoma" panose="020B0604030504040204" pitchFamily="34" charset="0"/>
              </a:rPr>
              <a:t>result has been a </a:t>
            </a:r>
            <a:r>
              <a:rPr lang="en-US" sz="1400" dirty="0" smtClean="0">
                <a:latin typeface="Tahoma" panose="020B0604030504040204" pitchFamily="34" charset="0"/>
                <a:ea typeface="Tahoma" panose="020B0604030504040204" pitchFamily="34" charset="0"/>
                <a:cs typeface="Tahoma" panose="020B0604030504040204" pitchFamily="34" charset="0"/>
              </a:rPr>
              <a:t>reduction in </a:t>
            </a:r>
            <a:r>
              <a:rPr lang="en-US" sz="1400" dirty="0">
                <a:latin typeface="Tahoma" panose="020B0604030504040204" pitchFamily="34" charset="0"/>
                <a:ea typeface="Tahoma" panose="020B0604030504040204" pitchFamily="34" charset="0"/>
                <a:cs typeface="Tahoma" panose="020B0604030504040204" pitchFamily="34" charset="0"/>
              </a:rPr>
              <a:t>the number of professionals available to the </a:t>
            </a:r>
            <a:r>
              <a:rPr lang="en-US" sz="1400" dirty="0" smtClean="0">
                <a:latin typeface="Tahoma" panose="020B0604030504040204" pitchFamily="34" charset="0"/>
                <a:ea typeface="Tahoma" panose="020B0604030504040204" pitchFamily="34" charset="0"/>
                <a:cs typeface="Tahoma" panose="020B0604030504040204" pitchFamily="34" charset="0"/>
              </a:rPr>
              <a:t>State</a:t>
            </a:r>
            <a:r>
              <a:rPr lang="en-US" sz="1400" dirty="0">
                <a:latin typeface="Tahoma" panose="020B0604030504040204" pitchFamily="34" charset="0"/>
                <a:ea typeface="Tahoma" panose="020B0604030504040204" pitchFamily="34" charset="0"/>
                <a:cs typeface="Tahoma" panose="020B0604030504040204" pitchFamily="34" charset="0"/>
              </a:rPr>
              <a:t>, and </a:t>
            </a:r>
            <a:r>
              <a:rPr lang="en-US" sz="1400" dirty="0" smtClean="0">
                <a:latin typeface="Tahoma" panose="020B0604030504040204" pitchFamily="34" charset="0"/>
                <a:ea typeface="Tahoma" panose="020B0604030504040204" pitchFamily="34" charset="0"/>
                <a:cs typeface="Tahoma" panose="020B0604030504040204" pitchFamily="34" charset="0"/>
              </a:rPr>
              <a:t>a looming </a:t>
            </a:r>
            <a:r>
              <a:rPr lang="en-US" sz="1400" dirty="0">
                <a:latin typeface="Tahoma" panose="020B0604030504040204" pitchFamily="34" charset="0"/>
                <a:ea typeface="Tahoma" panose="020B0604030504040204" pitchFamily="34" charset="0"/>
                <a:cs typeface="Tahoma" panose="020B0604030504040204" pitchFamily="34" charset="0"/>
              </a:rPr>
              <a:t>crisis in the generational reproduction of </a:t>
            </a:r>
            <a:r>
              <a:rPr lang="en-US" sz="1400" dirty="0" smtClean="0">
                <a:latin typeface="Tahoma" panose="020B0604030504040204" pitchFamily="34" charset="0"/>
                <a:ea typeface="Tahoma" panose="020B0604030504040204" pitchFamily="34" charset="0"/>
                <a:cs typeface="Tahoma" panose="020B0604030504040204" pitchFamily="34" charset="0"/>
              </a:rPr>
              <a:t>professional expertise </a:t>
            </a:r>
            <a:r>
              <a:rPr lang="en-US" sz="1400" dirty="0">
                <a:latin typeface="Tahoma" panose="020B0604030504040204" pitchFamily="34" charset="0"/>
                <a:ea typeface="Tahoma" panose="020B0604030504040204" pitchFamily="34" charset="0"/>
                <a:cs typeface="Tahoma" panose="020B0604030504040204" pitchFamily="34" charset="0"/>
              </a:rPr>
              <a:t>as the ageing cohorts continue to leave the system</a:t>
            </a:r>
            <a:r>
              <a:rPr lang="en-US" sz="1400" dirty="0" smtClean="0">
                <a:latin typeface="Tahoma" panose="020B0604030504040204" pitchFamily="34" charset="0"/>
                <a:ea typeface="Tahoma" panose="020B0604030504040204" pitchFamily="34" charset="0"/>
                <a:cs typeface="Tahoma" panose="020B0604030504040204" pitchFamily="34" charset="0"/>
              </a:rPr>
              <a:t>.</a:t>
            </a:r>
          </a:p>
          <a:p>
            <a:pPr marL="342900" indent="-342900">
              <a:lnSpc>
                <a:spcPct val="108000"/>
              </a:lnSpc>
              <a:buClr>
                <a:srgbClr val="006600"/>
              </a:buClr>
              <a:buSzPct val="80000"/>
              <a:buFont typeface="Wingdings" panose="05000000000000000000" pitchFamily="2" charset="2"/>
              <a:buChar char="v"/>
            </a:pPr>
            <a:endParaRPr lang="en-US" sz="11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It may be argued that in the 26 years later, there has not been decisive interventions to professionalisation the civil service – </a:t>
            </a:r>
            <a:r>
              <a:rPr lang="en-US" sz="14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is a greater fixation on compliance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whilst neglecting to determine how compliance impacts on matters of professionalization and performance  </a:t>
            </a:r>
          </a:p>
          <a:p>
            <a:pPr marL="342900" indent="-342900">
              <a:lnSpc>
                <a:spcPct val="108000"/>
              </a:lnSpc>
              <a:buClr>
                <a:srgbClr val="B61918"/>
              </a:buClr>
              <a:buSzPct val="80000"/>
              <a:buFont typeface="Wingdings" panose="05000000000000000000" pitchFamily="2" charset="2"/>
              <a:buChar char="Ø"/>
            </a:pPr>
            <a:endParaRPr lang="en-US" sz="11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There is an acknowledgement that significant amounts of work (NDP, reports, documents, roundtable discussions, etc.) has been undertaken to problematize capacity challenges - this work builds on that </a:t>
            </a:r>
          </a:p>
        </p:txBody>
      </p:sp>
      <p:sp>
        <p:nvSpPr>
          <p:cNvPr id="6" name="Title 1"/>
          <p:cNvSpPr txBox="1">
            <a:spLocks/>
          </p:cNvSpPr>
          <p:nvPr/>
        </p:nvSpPr>
        <p:spPr>
          <a:xfrm>
            <a:off x="417494" y="332656"/>
            <a:ext cx="8229600" cy="70846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ZA" sz="24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Backdrop</a:t>
            </a:r>
            <a:endParaRPr lang="en-ZA" sz="2800" dirty="0" smtClean="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78228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555" y="390451"/>
            <a:ext cx="8597044" cy="708465"/>
          </a:xfrm>
        </p:spPr>
        <p:txBody>
          <a:bodyPr>
            <a:normAutofit/>
          </a:bodyPr>
          <a:lstStyle/>
          <a:p>
            <a:r>
              <a:rPr lang="en-ZA" sz="2400" dirty="0">
                <a:solidFill>
                  <a:prstClr val="black">
                    <a:lumMod val="50000"/>
                    <a:lumOff val="50000"/>
                  </a:prstClr>
                </a:solidFill>
                <a:latin typeface="Tahoma" panose="020B0604030504040204" pitchFamily="34" charset="0"/>
                <a:ea typeface="Tahoma" panose="020B0604030504040204" pitchFamily="34" charset="0"/>
                <a:cs typeface="Tahoma" panose="020B0604030504040204" pitchFamily="34" charset="0"/>
              </a:rPr>
              <a:t>Backdrop</a:t>
            </a:r>
            <a:endPar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6</a:t>
            </a:fld>
            <a:endParaRPr lang="en-ZA" dirty="0">
              <a:solidFill>
                <a:prstClr val="black">
                  <a:tint val="75000"/>
                </a:prstClr>
              </a:solidFill>
            </a:endParaRPr>
          </a:p>
        </p:txBody>
      </p:sp>
      <p:sp>
        <p:nvSpPr>
          <p:cNvPr id="4" name="Rectangle 3"/>
          <p:cNvSpPr/>
          <p:nvPr/>
        </p:nvSpPr>
        <p:spPr>
          <a:xfrm>
            <a:off x="107504" y="1132303"/>
            <a:ext cx="8773362" cy="4646337"/>
          </a:xfrm>
          <a:prstGeom prst="rect">
            <a:avLst/>
          </a:prstGeom>
        </p:spPr>
        <p:txBody>
          <a:bodyPr wrap="square">
            <a:spAutoFit/>
          </a:bodyPr>
          <a:lstStyle/>
          <a:p>
            <a:pPr>
              <a:lnSpc>
                <a:spcPct val="108000"/>
              </a:lnSpc>
              <a:buClr>
                <a:srgbClr val="B61918"/>
              </a:buClr>
              <a:buSzPct val="80000"/>
            </a:pPr>
            <a:r>
              <a:rPr lang="en-ZA" sz="1600" dirty="0">
                <a:latin typeface="Tahoma" panose="020B0604030504040204" pitchFamily="34" charset="0"/>
                <a:ea typeface="Tahoma" panose="020B0604030504040204" pitchFamily="34" charset="0"/>
                <a:cs typeface="Tahoma" panose="020B0604030504040204" pitchFamily="34" charset="0"/>
              </a:rPr>
              <a:t>Why the need for professionalising public administration? </a:t>
            </a:r>
            <a:endParaRPr lang="en-ZA" sz="1600" dirty="0" smtClean="0">
              <a:latin typeface="Tahoma" panose="020B0604030504040204" pitchFamily="34" charset="0"/>
              <a:ea typeface="Tahoma" panose="020B0604030504040204" pitchFamily="34" charset="0"/>
              <a:cs typeface="Tahoma" panose="020B0604030504040204" pitchFamily="34" charset="0"/>
            </a:endParaRPr>
          </a:p>
          <a:p>
            <a:pPr>
              <a:lnSpc>
                <a:spcPct val="108000"/>
              </a:lnSpc>
              <a:buClr>
                <a:srgbClr val="B61918"/>
              </a:buClr>
              <a:buSzPct val="80000"/>
            </a:pPr>
            <a:endParaRPr lang="en-US" sz="1600" b="1" dirty="0" smtClean="0">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Skills</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 a professional ethic and a commitment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to public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service should be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recognized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and valued at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all levels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of the public service and local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government</a:t>
            </a:r>
          </a:p>
          <a:p>
            <a:pPr marL="342900" indent="-342900">
              <a:lnSpc>
                <a:spcPct val="108000"/>
              </a:lnSpc>
              <a:buClr>
                <a:srgbClr val="B61918"/>
              </a:buClr>
              <a:buSzPct val="80000"/>
              <a:buFont typeface="Wingdings" panose="05000000000000000000" pitchFamily="2" charset="2"/>
              <a:buChar char="Ø"/>
            </a:pPr>
            <a:endPar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Many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skills can only be developed on the job,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but staff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are often </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promoted too rapidly</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before acquiring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the experience needed for senior posts</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This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is in part a reflection of skills shortages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in broader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society; but </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specific interventions </a:t>
            </a:r>
            <a:r>
              <a:rPr lang="en-US" sz="14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within the </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public service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can help ameliorate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this</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Services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cannot be delivered without people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with the </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necessary specialist skills </a:t>
            </a:r>
            <a:r>
              <a:rPr lang="en-US" sz="14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and knowledge</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whether they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are nurses</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 doctors, engineers, planners or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artisans </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is a </a:t>
            </a:r>
            <a:r>
              <a:rPr lang="en-US" sz="1400" b="1" dirty="0">
                <a:solidFill>
                  <a:prstClr val="black"/>
                </a:solidFill>
                <a:latin typeface="Tahoma" panose="020B0604030504040204" pitchFamily="34" charset="0"/>
                <a:ea typeface="Tahoma" panose="020B0604030504040204" pitchFamily="34" charset="0"/>
                <a:cs typeface="Tahoma" panose="020B0604030504040204" pitchFamily="34" charset="0"/>
              </a:rPr>
              <a:t>shortage of professional skills </a:t>
            </a:r>
            <a:r>
              <a:rPr lang="en-US" sz="1400" b="1" dirty="0" smtClean="0">
                <a:solidFill>
                  <a:prstClr val="black"/>
                </a:solidFill>
                <a:latin typeface="Tahoma" panose="020B0604030504040204" pitchFamily="34" charset="0"/>
                <a:ea typeface="Tahoma" panose="020B0604030504040204" pitchFamily="34" charset="0"/>
                <a:cs typeface="Tahoma" panose="020B0604030504040204" pitchFamily="34" charset="0"/>
              </a:rPr>
              <a:t>in government</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 particularly at the local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level</a:t>
            </a:r>
          </a:p>
          <a:p>
            <a:pPr marL="342900" indent="-342900">
              <a:lnSpc>
                <a:spcPct val="108000"/>
              </a:lnSpc>
              <a:buClr>
                <a:srgbClr val="B61918"/>
              </a:buClr>
              <a:buSzPct val="80000"/>
              <a:buFont typeface="Wingdings" panose="05000000000000000000" pitchFamily="2" charset="2"/>
              <a:buChar char="Ø"/>
            </a:pPr>
            <a:endParaRPr lang="en-US" sz="1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B61918"/>
              </a:buClr>
              <a:buSzPct val="80000"/>
              <a:buFont typeface="Wingdings" panose="05000000000000000000" pitchFamily="2" charset="2"/>
              <a:buChar char="Ø"/>
            </a:pP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Government requires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engineers to build,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maintain and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operate infrastructure. Even when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these functions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are contracted out,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government needs to have </a:t>
            </a:r>
            <a:r>
              <a:rPr lang="en-US" sz="1400" dirty="0">
                <a:solidFill>
                  <a:prstClr val="black"/>
                </a:solidFill>
                <a:latin typeface="Tahoma" panose="020B0604030504040204" pitchFamily="34" charset="0"/>
                <a:ea typeface="Tahoma" panose="020B0604030504040204" pitchFamily="34" charset="0"/>
                <a:cs typeface="Tahoma" panose="020B0604030504040204" pitchFamily="34" charset="0"/>
              </a:rPr>
              <a:t>the technical expertise to commission </a:t>
            </a:r>
            <a:r>
              <a:rPr lang="en-US"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and oversee contractors</a:t>
            </a:r>
          </a:p>
          <a:p>
            <a:pPr algn="r">
              <a:lnSpc>
                <a:spcPct val="108000"/>
              </a:lnSpc>
              <a:buClr>
                <a:srgbClr val="B61918"/>
              </a:buClr>
              <a:buSzPct val="80000"/>
            </a:pPr>
            <a:endParaRPr lang="en-US" sz="1600" dirty="0" smtClean="0">
              <a:latin typeface="Tahoma" panose="020B0604030504040204" pitchFamily="34" charset="0"/>
              <a:ea typeface="Tahoma" panose="020B0604030504040204" pitchFamily="34" charset="0"/>
              <a:cs typeface="Tahoma" panose="020B0604030504040204" pitchFamily="34" charset="0"/>
            </a:endParaRPr>
          </a:p>
          <a:p>
            <a:pPr algn="r">
              <a:lnSpc>
                <a:spcPct val="108000"/>
              </a:lnSpc>
              <a:buClr>
                <a:srgbClr val="B61918"/>
              </a:buClr>
              <a:buSzPct val="80000"/>
            </a:pPr>
            <a:r>
              <a:rPr lang="en-US" sz="1600" dirty="0" smtClean="0">
                <a:latin typeface="Tahoma" panose="020B0604030504040204" pitchFamily="34" charset="0"/>
                <a:ea typeface="Tahoma" panose="020B0604030504040204" pitchFamily="34" charset="0"/>
                <a:cs typeface="Tahoma" panose="020B0604030504040204" pitchFamily="34" charset="0"/>
              </a:rPr>
              <a:t>(</a:t>
            </a:r>
            <a:r>
              <a:rPr lang="en-ZA" sz="1600" dirty="0" smtClean="0">
                <a:latin typeface="Tahoma" panose="020B0604030504040204" pitchFamily="34" charset="0"/>
                <a:ea typeface="Tahoma" panose="020B0604030504040204" pitchFamily="34" charset="0"/>
                <a:cs typeface="Tahoma" panose="020B0604030504040204" pitchFamily="34" charset="0"/>
              </a:rPr>
              <a:t>NDP, Chapter 13)</a:t>
            </a:r>
            <a:r>
              <a:rPr lang="en-ZA" sz="16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 </a:t>
            </a:r>
            <a:endParaRPr lang="en-ZA" sz="16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83789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4359" y="2132856"/>
            <a:ext cx="7772400" cy="1500187"/>
          </a:xfrm>
        </p:spPr>
        <p:txBody>
          <a:bodyPr/>
          <a:lstStyle/>
          <a:p>
            <a:pPr algn="ctr"/>
            <a:r>
              <a:rPr lang="en-US" sz="2800" dirty="0" smtClean="0">
                <a:solidFill>
                  <a:srgbClr val="006600"/>
                </a:solidFill>
                <a:latin typeface="Tahoma" panose="020B0604030504040204" pitchFamily="34" charset="0"/>
                <a:ea typeface="Tahoma" panose="020B0604030504040204" pitchFamily="34" charset="0"/>
                <a:cs typeface="Tahoma" panose="020B0604030504040204" pitchFamily="34" charset="0"/>
              </a:rPr>
              <a:t>International Comparison</a:t>
            </a:r>
            <a:endParaRPr lang="en-US" dirty="0">
              <a:solidFill>
                <a:srgbClr val="006600"/>
              </a:solidFill>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12"/>
          </p:nvPr>
        </p:nvSpPr>
        <p:spPr/>
        <p:txBody>
          <a:bodyPr/>
          <a:lstStyle/>
          <a:p>
            <a:fld id="{1CE6738C-8955-4CF1-A256-1C49941BBB03}" type="slidenum">
              <a:rPr lang="en-ZA" smtClean="0">
                <a:solidFill>
                  <a:prstClr val="black">
                    <a:tint val="75000"/>
                  </a:prstClr>
                </a:solidFill>
              </a:rPr>
              <a:pPr/>
              <a:t>7</a:t>
            </a:fld>
            <a:endParaRPr lang="en-ZA" dirty="0">
              <a:solidFill>
                <a:prstClr val="black">
                  <a:tint val="75000"/>
                </a:prstClr>
              </a:solidFill>
            </a:endParaRPr>
          </a:p>
        </p:txBody>
      </p:sp>
    </p:spTree>
    <p:extLst>
      <p:ext uri="{BB962C8B-B14F-4D97-AF65-F5344CB8AC3E}">
        <p14:creationId xmlns:p14="http://schemas.microsoft.com/office/powerpoint/2010/main" val="1829738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6279"/>
            <a:ext cx="8229600" cy="708465"/>
          </a:xfrm>
        </p:spPr>
        <p:txBody>
          <a:bodyPr>
            <a:normAutofit/>
          </a:bodyPr>
          <a:lstStyle/>
          <a:p>
            <a:r>
              <a:rPr lang="en-ZA" sz="24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Professionalisation: Comparing with other countries</a:t>
            </a:r>
            <a:endPar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8</a:t>
            </a:fld>
            <a:endParaRPr lang="en-ZA" dirty="0">
              <a:solidFill>
                <a:prstClr val="black">
                  <a:tint val="75000"/>
                </a:prstClr>
              </a:solidFill>
            </a:endParaRPr>
          </a:p>
        </p:txBody>
      </p:sp>
      <p:sp>
        <p:nvSpPr>
          <p:cNvPr id="4" name="Rectangle 3"/>
          <p:cNvSpPr/>
          <p:nvPr/>
        </p:nvSpPr>
        <p:spPr>
          <a:xfrm>
            <a:off x="323528" y="1124744"/>
            <a:ext cx="8496944" cy="4933274"/>
          </a:xfrm>
          <a:prstGeom prst="rect">
            <a:avLst/>
          </a:prstGeom>
        </p:spPr>
        <p:txBody>
          <a:bodyPr wrap="square">
            <a:spAutoFit/>
          </a:bodyPr>
          <a:lstStyle/>
          <a:p>
            <a:pPr>
              <a:lnSpc>
                <a:spcPct val="108000"/>
              </a:lnSpc>
              <a:spcAft>
                <a:spcPts val="1200"/>
              </a:spcAft>
              <a:buClr>
                <a:srgbClr val="B61918"/>
              </a:buClr>
              <a:buSzPct val="80000"/>
            </a:pPr>
            <a:r>
              <a:rPr lang="en-US" sz="16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PEOPLES’ REPUBLIC OF CHINA</a:t>
            </a: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Development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of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meritocratic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public service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traced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back to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examinations for the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bureaucracy of successive dynasties in Imperial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China </a:t>
            </a:r>
          </a:p>
          <a:p>
            <a:pPr marL="342900" indent="-342900">
              <a:lnSpc>
                <a:spcPct val="108000"/>
              </a:lnSpc>
              <a:buClr>
                <a:srgbClr val="C00000"/>
              </a:buClr>
              <a:buSzPct val="80000"/>
              <a:buFont typeface="Wingdings" panose="05000000000000000000" pitchFamily="2" charset="2"/>
              <a:buChar char="Ø"/>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Imperial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Examination System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introduced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in the second century BC (Emperor Wu of Han</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applied with mixed consistency, but from sixth century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it made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possible selection of most talented officials for government office, lasting more than 1300 years (from the Sui Dynasty 587 AD, to the end of Qing Dynasty, 1904)</a:t>
            </a:r>
          </a:p>
          <a:p>
            <a:pPr marL="342900" indent="-342900">
              <a:lnSpc>
                <a:spcPct val="108000"/>
              </a:lnSpc>
              <a:buClr>
                <a:srgbClr val="C00000"/>
              </a:buClr>
              <a:buSzPct val="80000"/>
              <a:buFont typeface="Wingdings" panose="05000000000000000000" pitchFamily="2" charset="2"/>
              <a:buChar char="Ø"/>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civil-service exam (longest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continuing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Public Administration exam) largely consisted of an open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written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exam, entailing formal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discussion of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Confucian classics (Confucianism: the ruler to deliver at least food and peace to the people) – the link made between traditional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Chinese education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and politics </a:t>
            </a:r>
          </a:p>
          <a:p>
            <a:pPr marL="342900" indent="-342900">
              <a:lnSpc>
                <a:spcPct val="108000"/>
              </a:lnSpc>
              <a:buClr>
                <a:srgbClr val="C00000"/>
              </a:buClr>
              <a:buSzPct val="80000"/>
              <a:buFont typeface="Wingdings" panose="05000000000000000000" pitchFamily="2" charset="2"/>
              <a:buChar char="Ø"/>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China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developed a centralised, uniform system of bureaucratic administration capable of governing a huge population, with a system of impersonal, merit-based bureaucratic recruitment, more systematic than Roman public administration (Fukuyama 2011)</a:t>
            </a:r>
          </a:p>
          <a:p>
            <a:pPr marL="342900" indent="-342900">
              <a:lnSpc>
                <a:spcPct val="108000"/>
              </a:lnSpc>
              <a:buClr>
                <a:srgbClr val="C00000"/>
              </a:buClr>
              <a:buSzPct val="80000"/>
              <a:buFont typeface="Wingdings" panose="05000000000000000000" pitchFamily="2" charset="2"/>
              <a:buChar char="Ø"/>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C00000"/>
              </a:buClr>
              <a:buSzPct val="80000"/>
              <a:buFont typeface="Wingdings" panose="05000000000000000000" pitchFamily="2" charset="2"/>
              <a:buChar char="Ø"/>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Although the Chinese system was prone to nepotism, caused by the influential families, the exam assisted with ensuring meritocracy – exams open to any citizen</a:t>
            </a:r>
          </a:p>
        </p:txBody>
      </p:sp>
    </p:spTree>
    <p:extLst>
      <p:ext uri="{BB962C8B-B14F-4D97-AF65-F5344CB8AC3E}">
        <p14:creationId xmlns:p14="http://schemas.microsoft.com/office/powerpoint/2010/main" val="3369182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96" y="423838"/>
            <a:ext cx="8229600" cy="708465"/>
          </a:xfrm>
        </p:spPr>
        <p:txBody>
          <a:bodyPr>
            <a:normAutofit/>
          </a:bodyPr>
          <a:lstStyle/>
          <a:p>
            <a:r>
              <a:rPr lang="en-ZA" sz="2400" dirty="0" smtClean="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rPr>
              <a:t>Professionalisation: Comparing with other countries</a:t>
            </a:r>
            <a:endParaRPr lang="en-ZA" sz="2400" dirty="0">
              <a:solidFill>
                <a:schemeClr val="tx1">
                  <a:lumMod val="50000"/>
                  <a:lumOff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Slide Number Placeholder 2"/>
          <p:cNvSpPr>
            <a:spLocks noGrp="1"/>
          </p:cNvSpPr>
          <p:nvPr>
            <p:ph type="sldNum" sz="quarter" idx="10"/>
          </p:nvPr>
        </p:nvSpPr>
        <p:spPr/>
        <p:txBody>
          <a:bodyPr/>
          <a:lstStyle/>
          <a:p>
            <a:fld id="{1CE6738C-8955-4CF1-A256-1C49941BBB03}" type="slidenum">
              <a:rPr lang="en-ZA" smtClean="0">
                <a:solidFill>
                  <a:prstClr val="black">
                    <a:tint val="75000"/>
                  </a:prstClr>
                </a:solidFill>
              </a:rPr>
              <a:pPr/>
              <a:t>9</a:t>
            </a:fld>
            <a:endParaRPr lang="en-ZA" dirty="0">
              <a:solidFill>
                <a:prstClr val="black">
                  <a:tint val="75000"/>
                </a:prstClr>
              </a:solidFill>
            </a:endParaRPr>
          </a:p>
        </p:txBody>
      </p:sp>
      <p:sp>
        <p:nvSpPr>
          <p:cNvPr id="4" name="Rectangle 3"/>
          <p:cNvSpPr/>
          <p:nvPr/>
        </p:nvSpPr>
        <p:spPr>
          <a:xfrm>
            <a:off x="251520" y="1132303"/>
            <a:ext cx="8568952" cy="4700582"/>
          </a:xfrm>
          <a:prstGeom prst="rect">
            <a:avLst/>
          </a:prstGeom>
        </p:spPr>
        <p:txBody>
          <a:bodyPr wrap="square">
            <a:spAutoFit/>
          </a:bodyPr>
          <a:lstStyle/>
          <a:p>
            <a:pPr>
              <a:lnSpc>
                <a:spcPct val="108000"/>
              </a:lnSpc>
              <a:spcAft>
                <a:spcPts val="1200"/>
              </a:spcAft>
              <a:buClr>
                <a:srgbClr val="B61918"/>
              </a:buClr>
              <a:buSzPct val="80000"/>
            </a:pPr>
            <a:r>
              <a:rPr lang="en-US" sz="16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INDIA</a:t>
            </a:r>
          </a:p>
          <a:p>
            <a:pPr marL="342900" indent="-342900">
              <a:lnSpc>
                <a:spcPct val="108000"/>
              </a:lnSpc>
              <a:buClr>
                <a:srgbClr val="006600"/>
              </a:buClr>
              <a:buSzPct val="80000"/>
              <a:buFont typeface="Wingdings" panose="05000000000000000000" pitchFamily="2" charset="2"/>
              <a:buChar char="v"/>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India administer exams for entry into the civil service – to take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the exams candidates must have a university degree,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be at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least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21 years old (not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exceeding 30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years)</a:t>
            </a:r>
          </a:p>
          <a:p>
            <a:pPr marL="342900" indent="-342900">
              <a:lnSpc>
                <a:spcPct val="108000"/>
              </a:lnSpc>
              <a:buClr>
                <a:srgbClr val="006600"/>
              </a:buClr>
              <a:buSzPct val="80000"/>
              <a:buFont typeface="Wingdings" panose="05000000000000000000" pitchFamily="2" charset="2"/>
              <a:buChar char="v"/>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006600"/>
              </a:buClr>
              <a:buSzPct val="80000"/>
              <a:buFont typeface="Wingdings" panose="05000000000000000000" pitchFamily="2" charset="2"/>
              <a:buChar char="v"/>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upper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age limit for Scheduled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Caste/Scheduled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Tribes (SC/ST) candidates is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35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years and for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Other Classes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(OBCs)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to address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inequality</a:t>
            </a: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006600"/>
              </a:buClr>
              <a:buSzPct val="80000"/>
              <a:buFont typeface="Wingdings" panose="05000000000000000000" pitchFamily="2" charset="2"/>
              <a:buChar char="v"/>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006600"/>
              </a:buClr>
              <a:buSzPct val="80000"/>
              <a:buFont typeface="Wingdings" panose="05000000000000000000" pitchFamily="2" charset="2"/>
              <a:buChar char="v"/>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While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each state has its own cadre of civil servants, the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central administration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has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Central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Services (over 20, in all), divided into Groups A, B, C and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D), and there is also the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unique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cadre, the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All-India Services,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serving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both the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Centre and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the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states</a:t>
            </a:r>
          </a:p>
          <a:p>
            <a:pPr marL="342900" indent="-342900">
              <a:lnSpc>
                <a:spcPct val="108000"/>
              </a:lnSpc>
              <a:buClr>
                <a:srgbClr val="006600"/>
              </a:buClr>
              <a:buSzPct val="80000"/>
              <a:buFont typeface="Wingdings" panose="05000000000000000000" pitchFamily="2" charset="2"/>
              <a:buChar char="v"/>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006600"/>
              </a:buClr>
              <a:buSzPct val="80000"/>
              <a:buFont typeface="Wingdings" panose="05000000000000000000" pitchFamily="2" charset="2"/>
              <a:buChar char="v"/>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Union Public Service Commission (UPSC)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is responsible for recruitment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and selection of personnel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to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both the All-India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Services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and the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non-technical </a:t>
            </a:r>
            <a:r>
              <a:rPr lang="en-ZA" sz="1400" dirty="0">
                <a:solidFill>
                  <a:prstClr val="black"/>
                </a:solidFill>
                <a:latin typeface="Tahoma" panose="020B0604030504040204" pitchFamily="34" charset="0"/>
                <a:ea typeface="Tahoma" panose="020B0604030504040204" pitchFamily="34" charset="0"/>
                <a:cs typeface="Tahoma" panose="020B0604030504040204" pitchFamily="34" charset="0"/>
              </a:rPr>
              <a:t>Central Services to fill the annual need as requested by various ministries and </a:t>
            </a: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departments</a:t>
            </a:r>
          </a:p>
          <a:p>
            <a:pPr marL="342900" indent="-342900">
              <a:lnSpc>
                <a:spcPct val="108000"/>
              </a:lnSpc>
              <a:buClr>
                <a:srgbClr val="006600"/>
              </a:buClr>
              <a:buSzPct val="80000"/>
              <a:buFont typeface="Wingdings" panose="05000000000000000000" pitchFamily="2" charset="2"/>
              <a:buChar char="v"/>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006600"/>
              </a:buClr>
              <a:buSzPct val="80000"/>
              <a:buFont typeface="Wingdings" panose="05000000000000000000" pitchFamily="2" charset="2"/>
              <a:buChar char="v"/>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entry exam is open for all citizens subject to pre-qualification </a:t>
            </a:r>
          </a:p>
          <a:p>
            <a:pPr marL="342900" indent="-342900">
              <a:lnSpc>
                <a:spcPct val="108000"/>
              </a:lnSpc>
              <a:buClr>
                <a:srgbClr val="006600"/>
              </a:buClr>
              <a:buSzPct val="80000"/>
              <a:buFont typeface="Wingdings" panose="05000000000000000000" pitchFamily="2" charset="2"/>
              <a:buChar char="v"/>
            </a:pPr>
            <a:endPar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lnSpc>
                <a:spcPct val="108000"/>
              </a:lnSpc>
              <a:buClr>
                <a:srgbClr val="006600"/>
              </a:buClr>
              <a:buSzPct val="80000"/>
              <a:buFont typeface="Wingdings" panose="05000000000000000000" pitchFamily="2" charset="2"/>
              <a:buChar char="v"/>
            </a:pPr>
            <a:r>
              <a:rPr lang="en-ZA" sz="1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exam for higher civil servants consists of three parts: Part 1 is multiple-choice based aptitude test. The unsuccessful candidates are eliminated. Part 2: is  essay type. Part 3: is a personality test.</a:t>
            </a:r>
          </a:p>
        </p:txBody>
      </p:sp>
    </p:spTree>
    <p:extLst>
      <p:ext uri="{BB962C8B-B14F-4D97-AF65-F5344CB8AC3E}">
        <p14:creationId xmlns:p14="http://schemas.microsoft.com/office/powerpoint/2010/main" val="931299286"/>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ation to National HRD Managers (22 November 201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resentation to National HRD Managers (22 November 201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22182</TotalTime>
  <Words>5230</Words>
  <Application>Microsoft Office PowerPoint</Application>
  <PresentationFormat>On-screen Show (4:3)</PresentationFormat>
  <Paragraphs>401</Paragraphs>
  <Slides>35</Slides>
  <Notes>10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35</vt:i4>
      </vt:variant>
    </vt:vector>
  </HeadingPairs>
  <TitlesOfParts>
    <vt:vector size="45" baseType="lpstr">
      <vt:lpstr>ＭＳ Ｐゴシック</vt:lpstr>
      <vt:lpstr>Arial</vt:lpstr>
      <vt:lpstr>Calibri</vt:lpstr>
      <vt:lpstr>Gill Sans</vt:lpstr>
      <vt:lpstr>Gill Sans Light</vt:lpstr>
      <vt:lpstr>Tahoma</vt:lpstr>
      <vt:lpstr>Verdana</vt:lpstr>
      <vt:lpstr>Wingdings</vt:lpstr>
      <vt:lpstr>Presentation to National HRD Managers (22 November 2013)</vt:lpstr>
      <vt:lpstr>1_Presentation to National HRD Managers (22 November 2013)</vt:lpstr>
      <vt:lpstr>A National Implementation Framework towards the Professionalisation of the Public Service  </vt:lpstr>
      <vt:lpstr>Purpose of the Presentation</vt:lpstr>
      <vt:lpstr>Objective of the Presentation</vt:lpstr>
      <vt:lpstr>PowerPoint Presentation</vt:lpstr>
      <vt:lpstr>PowerPoint Presentation</vt:lpstr>
      <vt:lpstr>Backdrop</vt:lpstr>
      <vt:lpstr>PowerPoint Presentation</vt:lpstr>
      <vt:lpstr>Professionalisation: Comparing with other countries</vt:lpstr>
      <vt:lpstr>Professionalisation: Comparing with other countries</vt:lpstr>
      <vt:lpstr>Professionalisation: Comparing with other countries</vt:lpstr>
      <vt:lpstr>Professionalisation: Comparing with other countries</vt:lpstr>
      <vt:lpstr>PowerPoint Presentation</vt:lpstr>
      <vt:lpstr>Fundamental Aspects of Professionalisation</vt:lpstr>
      <vt:lpstr>PowerPoint Presentation</vt:lpstr>
      <vt:lpstr>Fundamental Aspects of Professionalisation</vt:lpstr>
      <vt:lpstr>PowerPoint Presentation</vt:lpstr>
      <vt:lpstr>PowerPoint Presentation</vt:lpstr>
      <vt:lpstr>PowerPoint Presentation</vt:lpstr>
      <vt:lpstr>PowerPoint Presentation</vt:lpstr>
      <vt:lpstr>2. Professionalisation – the State as employer</vt:lpstr>
      <vt:lpstr>Pillar 1: Pre-entry, Recruitment &amp; Selection</vt:lpstr>
      <vt:lpstr>Pillar 1: Recruitment &amp; Selection</vt:lpstr>
      <vt:lpstr>Pillar 2: Induction and On-boarding</vt:lpstr>
      <vt:lpstr>Pillar 3: Planning &amp; Performance Management</vt:lpstr>
      <vt:lpstr>Pillar 4: Continuing Learning and Professional Development</vt:lpstr>
      <vt:lpstr>Professional development linked to service delivery</vt:lpstr>
      <vt:lpstr>Professional development linked to service delivery</vt:lpstr>
      <vt:lpstr>Pillar 5: Career Progression and Career Incidents</vt:lpstr>
      <vt:lpstr>3. Profession (Discipline)</vt:lpstr>
      <vt:lpstr>3. Profession (Discipline)</vt:lpstr>
      <vt:lpstr>3. Profession (Discipline)</vt:lpstr>
      <vt:lpstr> 3. Profession (Discipline)</vt:lpstr>
      <vt:lpstr>Implementation </vt:lpstr>
      <vt:lpstr>PowerPoint Presentation</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overview of the National School of Government: Requirements for the Enterprise Architecture</dc:title>
  <dc:creator>Dino Poonsamy</dc:creator>
  <cp:lastModifiedBy>Pontso Sehahabane</cp:lastModifiedBy>
  <cp:revision>608</cp:revision>
  <cp:lastPrinted>2020-05-19T11:49:43Z</cp:lastPrinted>
  <dcterms:created xsi:type="dcterms:W3CDTF">2013-12-04T07:03:32Z</dcterms:created>
  <dcterms:modified xsi:type="dcterms:W3CDTF">2021-05-18T07:53:38Z</dcterms:modified>
</cp:coreProperties>
</file>