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8" r:id="rId3"/>
    <p:sldId id="270" r:id="rId4"/>
    <p:sldId id="263" r:id="rId5"/>
    <p:sldId id="271" r:id="rId6"/>
    <p:sldId id="274" r:id="rId7"/>
    <p:sldId id="273" r:id="rId8"/>
    <p:sldId id="266" r:id="rId9"/>
    <p:sldId id="265" r:id="rId10"/>
    <p:sldId id="257" r:id="rId11"/>
    <p:sldId id="262" r:id="rId12"/>
    <p:sldId id="275" r:id="rId13"/>
    <p:sldId id="27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8"/>
    <p:restoredTop sz="93225"/>
  </p:normalViewPr>
  <p:slideViewPr>
    <p:cSldViewPr>
      <p:cViewPr varScale="1">
        <p:scale>
          <a:sx n="39" d="100"/>
          <a:sy n="39" d="100"/>
        </p:scale>
        <p:origin x="146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421566-3234-DC48-9A46-06A2FFF755F2}" type="doc">
      <dgm:prSet loTypeId="urn:microsoft.com/office/officeart/2005/8/layout/cycle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444F041-33D8-0644-80BA-255CD9A4E3A3}">
      <dgm:prSet phldrT="[Text]"/>
      <dgm:spPr/>
      <dgm:t>
        <a:bodyPr/>
        <a:lstStyle/>
        <a:p>
          <a:r>
            <a:rPr lang="en-US" dirty="0" smtClean="0"/>
            <a:t>ID of Skills Dev needs</a:t>
          </a:r>
          <a:endParaRPr lang="en-US" dirty="0"/>
        </a:p>
      </dgm:t>
    </dgm:pt>
    <dgm:pt modelId="{53095C76-96D2-9546-A62A-F18BD5382764}" type="parTrans" cxnId="{B8E1660F-10A7-D344-B2FF-CB62A3E397D6}">
      <dgm:prSet/>
      <dgm:spPr/>
      <dgm:t>
        <a:bodyPr/>
        <a:lstStyle/>
        <a:p>
          <a:endParaRPr lang="en-US"/>
        </a:p>
      </dgm:t>
    </dgm:pt>
    <dgm:pt modelId="{BDD39F18-925E-2948-BD5D-BD13FCCBCF48}" type="sibTrans" cxnId="{B8E1660F-10A7-D344-B2FF-CB62A3E397D6}">
      <dgm:prSet/>
      <dgm:spPr>
        <a:gradFill rotWithShape="0">
          <a:gsLst>
            <a:gs pos="0">
              <a:srgbClr val="FF0000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US"/>
        </a:p>
      </dgm:t>
    </dgm:pt>
    <dgm:pt modelId="{93FFF532-A4B6-604F-ABD3-51F723637856}">
      <dgm:prSet phldrT="[Text]"/>
      <dgm:spPr/>
      <dgm:t>
        <a:bodyPr/>
        <a:lstStyle/>
        <a:p>
          <a:r>
            <a:rPr lang="en-US" dirty="0" smtClean="0"/>
            <a:t>Expend of Skills Dev resources</a:t>
          </a:r>
          <a:endParaRPr lang="en-US" dirty="0"/>
        </a:p>
      </dgm:t>
    </dgm:pt>
    <dgm:pt modelId="{9C6C1AC6-AE51-9B4D-B227-2C21EF5A10BF}" type="parTrans" cxnId="{499DE4CD-13AE-C240-90A6-5201E7EDE241}">
      <dgm:prSet/>
      <dgm:spPr/>
      <dgm:t>
        <a:bodyPr/>
        <a:lstStyle/>
        <a:p>
          <a:endParaRPr lang="en-US"/>
        </a:p>
      </dgm:t>
    </dgm:pt>
    <dgm:pt modelId="{9A43729F-A790-3D45-8025-0EA858F0415B}" type="sibTrans" cxnId="{499DE4CD-13AE-C240-90A6-5201E7EDE241}">
      <dgm:prSet/>
      <dgm:spPr>
        <a:gradFill rotWithShape="0">
          <a:gsLst>
            <a:gs pos="0">
              <a:srgbClr val="FF0000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US"/>
        </a:p>
      </dgm:t>
    </dgm:pt>
    <dgm:pt modelId="{9F112352-1EB5-5B4F-91F9-DFB26B36F1B2}">
      <dgm:prSet phldrT="[Text]"/>
      <dgm:spPr/>
      <dgm:t>
        <a:bodyPr/>
        <a:lstStyle/>
        <a:p>
          <a:r>
            <a:rPr lang="en-US" dirty="0" smtClean="0"/>
            <a:t>Skills Dev activities</a:t>
          </a:r>
          <a:endParaRPr lang="en-US" dirty="0"/>
        </a:p>
      </dgm:t>
    </dgm:pt>
    <dgm:pt modelId="{77B7342D-E3C9-EC4E-B6DD-0380F19FFC5C}" type="parTrans" cxnId="{16F059F5-4FF8-A948-B013-A384B6FEA2A3}">
      <dgm:prSet/>
      <dgm:spPr/>
      <dgm:t>
        <a:bodyPr/>
        <a:lstStyle/>
        <a:p>
          <a:endParaRPr lang="en-US"/>
        </a:p>
      </dgm:t>
    </dgm:pt>
    <dgm:pt modelId="{F955F0C0-6F22-A642-8690-DC017D1A24EA}" type="sibTrans" cxnId="{16F059F5-4FF8-A948-B013-A384B6FEA2A3}">
      <dgm:prSet/>
      <dgm:spPr>
        <a:gradFill rotWithShape="0">
          <a:gsLst>
            <a:gs pos="0">
              <a:srgbClr val="FF0000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US"/>
        </a:p>
      </dgm:t>
    </dgm:pt>
    <dgm:pt modelId="{4CFD7C1F-71A5-9A47-BE42-D6C926C04B96}">
      <dgm:prSet phldrT="[Text]"/>
      <dgm:spPr/>
      <dgm:t>
        <a:bodyPr/>
        <a:lstStyle/>
        <a:p>
          <a:r>
            <a:rPr lang="en-US" dirty="0" smtClean="0"/>
            <a:t>Employee &amp; Institutional benefit</a:t>
          </a:r>
          <a:endParaRPr lang="en-US" dirty="0"/>
        </a:p>
      </dgm:t>
    </dgm:pt>
    <dgm:pt modelId="{1A1A92B7-4B3A-E145-9F69-8BC8EF15EF59}" type="parTrans" cxnId="{4898641C-D690-4945-ACF7-4891DC0D3BBA}">
      <dgm:prSet/>
      <dgm:spPr/>
      <dgm:t>
        <a:bodyPr/>
        <a:lstStyle/>
        <a:p>
          <a:endParaRPr lang="en-US"/>
        </a:p>
      </dgm:t>
    </dgm:pt>
    <dgm:pt modelId="{F47B3662-C59F-F646-B249-25983839736D}" type="sibTrans" cxnId="{4898641C-D690-4945-ACF7-4891DC0D3BBA}">
      <dgm:prSet/>
      <dgm:spPr>
        <a:gradFill rotWithShape="0">
          <a:gsLst>
            <a:gs pos="0">
              <a:srgbClr val="FF0000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endParaRPr lang="en-US"/>
        </a:p>
      </dgm:t>
    </dgm:pt>
    <dgm:pt modelId="{29482725-6A2B-6C49-90D1-0EB1CE8587EE}" type="pres">
      <dgm:prSet presAssocID="{85421566-3234-DC48-9A46-06A2FFF755F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CF9CF7-1889-BD41-9CE8-15CB5561DDBB}" type="pres">
      <dgm:prSet presAssocID="{A444F041-33D8-0644-80BA-255CD9A4E3A3}" presName="dummy" presStyleCnt="0"/>
      <dgm:spPr/>
    </dgm:pt>
    <dgm:pt modelId="{229A8672-CEB6-C842-88AC-70089F97DA86}" type="pres">
      <dgm:prSet presAssocID="{A444F041-33D8-0644-80BA-255CD9A4E3A3}" presName="node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F22D8D-1E3E-AD48-844D-69D1A8F9D62F}" type="pres">
      <dgm:prSet presAssocID="{BDD39F18-925E-2948-BD5D-BD13FCCBCF48}" presName="sibTrans" presStyleLbl="node1" presStyleIdx="0" presStyleCnt="4"/>
      <dgm:spPr/>
      <dgm:t>
        <a:bodyPr/>
        <a:lstStyle/>
        <a:p>
          <a:endParaRPr lang="en-US"/>
        </a:p>
      </dgm:t>
    </dgm:pt>
    <dgm:pt modelId="{59583D44-168F-2644-84B8-FF7EDD8902E5}" type="pres">
      <dgm:prSet presAssocID="{93FFF532-A4B6-604F-ABD3-51F723637856}" presName="dummy" presStyleCnt="0"/>
      <dgm:spPr/>
    </dgm:pt>
    <dgm:pt modelId="{F4717743-1C9F-9A42-8AC6-39C8979D29A6}" type="pres">
      <dgm:prSet presAssocID="{93FFF532-A4B6-604F-ABD3-51F723637856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1E1F45-D143-D04C-AE02-FEB6ECFDA823}" type="pres">
      <dgm:prSet presAssocID="{9A43729F-A790-3D45-8025-0EA858F0415B}" presName="sibTrans" presStyleLbl="node1" presStyleIdx="1" presStyleCnt="4"/>
      <dgm:spPr/>
      <dgm:t>
        <a:bodyPr/>
        <a:lstStyle/>
        <a:p>
          <a:endParaRPr lang="en-US"/>
        </a:p>
      </dgm:t>
    </dgm:pt>
    <dgm:pt modelId="{07A7E5AD-2DAE-5D40-8A96-1A52EA740C11}" type="pres">
      <dgm:prSet presAssocID="{9F112352-1EB5-5B4F-91F9-DFB26B36F1B2}" presName="dummy" presStyleCnt="0"/>
      <dgm:spPr/>
    </dgm:pt>
    <dgm:pt modelId="{C6962B4F-9B6B-B64D-9EF3-3F362F971371}" type="pres">
      <dgm:prSet presAssocID="{9F112352-1EB5-5B4F-91F9-DFB26B36F1B2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D202F5-8113-EA4B-923D-C3C8CA99446E}" type="pres">
      <dgm:prSet presAssocID="{F955F0C0-6F22-A642-8690-DC017D1A24EA}" presName="sibTrans" presStyleLbl="node1" presStyleIdx="2" presStyleCnt="4"/>
      <dgm:spPr/>
      <dgm:t>
        <a:bodyPr/>
        <a:lstStyle/>
        <a:p>
          <a:endParaRPr lang="en-US"/>
        </a:p>
      </dgm:t>
    </dgm:pt>
    <dgm:pt modelId="{D032DE58-AF5A-2A47-9199-1F625D850348}" type="pres">
      <dgm:prSet presAssocID="{4CFD7C1F-71A5-9A47-BE42-D6C926C04B96}" presName="dummy" presStyleCnt="0"/>
      <dgm:spPr/>
    </dgm:pt>
    <dgm:pt modelId="{717A46DC-50BA-054C-8C45-0ED103CED04E}" type="pres">
      <dgm:prSet presAssocID="{4CFD7C1F-71A5-9A47-BE42-D6C926C04B96}" presName="node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DBE9AB-A05F-224F-921E-2EC9D16DBCDF}" type="pres">
      <dgm:prSet presAssocID="{F47B3662-C59F-F646-B249-25983839736D}" presName="sibTrans" presStyleLbl="node1" presStyleIdx="3" presStyleCnt="4"/>
      <dgm:spPr/>
      <dgm:t>
        <a:bodyPr/>
        <a:lstStyle/>
        <a:p>
          <a:endParaRPr lang="en-US"/>
        </a:p>
      </dgm:t>
    </dgm:pt>
  </dgm:ptLst>
  <dgm:cxnLst>
    <dgm:cxn modelId="{9FE65BBF-C230-6441-8792-614444B6574A}" type="presOf" srcId="{9A43729F-A790-3D45-8025-0EA858F0415B}" destId="{8E1E1F45-D143-D04C-AE02-FEB6ECFDA823}" srcOrd="0" destOrd="0" presId="urn:microsoft.com/office/officeart/2005/8/layout/cycle1"/>
    <dgm:cxn modelId="{499DE4CD-13AE-C240-90A6-5201E7EDE241}" srcId="{85421566-3234-DC48-9A46-06A2FFF755F2}" destId="{93FFF532-A4B6-604F-ABD3-51F723637856}" srcOrd="1" destOrd="0" parTransId="{9C6C1AC6-AE51-9B4D-B227-2C21EF5A10BF}" sibTransId="{9A43729F-A790-3D45-8025-0EA858F0415B}"/>
    <dgm:cxn modelId="{79E2EA9B-598E-8A4C-90D6-956252C90DF3}" type="presOf" srcId="{F47B3662-C59F-F646-B249-25983839736D}" destId="{FEDBE9AB-A05F-224F-921E-2EC9D16DBCDF}" srcOrd="0" destOrd="0" presId="urn:microsoft.com/office/officeart/2005/8/layout/cycle1"/>
    <dgm:cxn modelId="{B8E1660F-10A7-D344-B2FF-CB62A3E397D6}" srcId="{85421566-3234-DC48-9A46-06A2FFF755F2}" destId="{A444F041-33D8-0644-80BA-255CD9A4E3A3}" srcOrd="0" destOrd="0" parTransId="{53095C76-96D2-9546-A62A-F18BD5382764}" sibTransId="{BDD39F18-925E-2948-BD5D-BD13FCCBCF48}"/>
    <dgm:cxn modelId="{13CE2DD3-56B8-9442-AA0B-6881D3902F14}" type="presOf" srcId="{BDD39F18-925E-2948-BD5D-BD13FCCBCF48}" destId="{84F22D8D-1E3E-AD48-844D-69D1A8F9D62F}" srcOrd="0" destOrd="0" presId="urn:microsoft.com/office/officeart/2005/8/layout/cycle1"/>
    <dgm:cxn modelId="{2BB17089-D8C6-744F-8D19-63567B25AC8C}" type="presOf" srcId="{4CFD7C1F-71A5-9A47-BE42-D6C926C04B96}" destId="{717A46DC-50BA-054C-8C45-0ED103CED04E}" srcOrd="0" destOrd="0" presId="urn:microsoft.com/office/officeart/2005/8/layout/cycle1"/>
    <dgm:cxn modelId="{488EF98B-C22C-4547-9573-C25B86898B0E}" type="presOf" srcId="{A444F041-33D8-0644-80BA-255CD9A4E3A3}" destId="{229A8672-CEB6-C842-88AC-70089F97DA86}" srcOrd="0" destOrd="0" presId="urn:microsoft.com/office/officeart/2005/8/layout/cycle1"/>
    <dgm:cxn modelId="{E67CA30F-32DE-A646-8100-4B73EB6E9759}" type="presOf" srcId="{9F112352-1EB5-5B4F-91F9-DFB26B36F1B2}" destId="{C6962B4F-9B6B-B64D-9EF3-3F362F971371}" srcOrd="0" destOrd="0" presId="urn:microsoft.com/office/officeart/2005/8/layout/cycle1"/>
    <dgm:cxn modelId="{4898641C-D690-4945-ACF7-4891DC0D3BBA}" srcId="{85421566-3234-DC48-9A46-06A2FFF755F2}" destId="{4CFD7C1F-71A5-9A47-BE42-D6C926C04B96}" srcOrd="3" destOrd="0" parTransId="{1A1A92B7-4B3A-E145-9F69-8BC8EF15EF59}" sibTransId="{F47B3662-C59F-F646-B249-25983839736D}"/>
    <dgm:cxn modelId="{D60CF34C-725B-E546-AB7A-6ED9B0EC71BC}" type="presOf" srcId="{F955F0C0-6F22-A642-8690-DC017D1A24EA}" destId="{D4D202F5-8113-EA4B-923D-C3C8CA99446E}" srcOrd="0" destOrd="0" presId="urn:microsoft.com/office/officeart/2005/8/layout/cycle1"/>
    <dgm:cxn modelId="{16F059F5-4FF8-A948-B013-A384B6FEA2A3}" srcId="{85421566-3234-DC48-9A46-06A2FFF755F2}" destId="{9F112352-1EB5-5B4F-91F9-DFB26B36F1B2}" srcOrd="2" destOrd="0" parTransId="{77B7342D-E3C9-EC4E-B6DD-0380F19FFC5C}" sibTransId="{F955F0C0-6F22-A642-8690-DC017D1A24EA}"/>
    <dgm:cxn modelId="{612B748B-6C70-0941-A4D4-3BDCAF1561A9}" type="presOf" srcId="{85421566-3234-DC48-9A46-06A2FFF755F2}" destId="{29482725-6A2B-6C49-90D1-0EB1CE8587EE}" srcOrd="0" destOrd="0" presId="urn:microsoft.com/office/officeart/2005/8/layout/cycle1"/>
    <dgm:cxn modelId="{14A214ED-62A8-3348-B8B4-DC2CCD0C8821}" type="presOf" srcId="{93FFF532-A4B6-604F-ABD3-51F723637856}" destId="{F4717743-1C9F-9A42-8AC6-39C8979D29A6}" srcOrd="0" destOrd="0" presId="urn:microsoft.com/office/officeart/2005/8/layout/cycle1"/>
    <dgm:cxn modelId="{5134EA99-76EA-1443-A7BF-76A3FD342CCB}" type="presParOf" srcId="{29482725-6A2B-6C49-90D1-0EB1CE8587EE}" destId="{A2CF9CF7-1889-BD41-9CE8-15CB5561DDBB}" srcOrd="0" destOrd="0" presId="urn:microsoft.com/office/officeart/2005/8/layout/cycle1"/>
    <dgm:cxn modelId="{D0B415CA-5315-CA40-B7B6-B966C02A5A82}" type="presParOf" srcId="{29482725-6A2B-6C49-90D1-0EB1CE8587EE}" destId="{229A8672-CEB6-C842-88AC-70089F97DA86}" srcOrd="1" destOrd="0" presId="urn:microsoft.com/office/officeart/2005/8/layout/cycle1"/>
    <dgm:cxn modelId="{07DD5146-F079-6042-8F00-CC2008F07B46}" type="presParOf" srcId="{29482725-6A2B-6C49-90D1-0EB1CE8587EE}" destId="{84F22D8D-1E3E-AD48-844D-69D1A8F9D62F}" srcOrd="2" destOrd="0" presId="urn:microsoft.com/office/officeart/2005/8/layout/cycle1"/>
    <dgm:cxn modelId="{12E66CD1-00C2-D443-BAD7-625D37C9A52A}" type="presParOf" srcId="{29482725-6A2B-6C49-90D1-0EB1CE8587EE}" destId="{59583D44-168F-2644-84B8-FF7EDD8902E5}" srcOrd="3" destOrd="0" presId="urn:microsoft.com/office/officeart/2005/8/layout/cycle1"/>
    <dgm:cxn modelId="{3B3D2CD2-6F73-774B-B98A-57AE71A6A111}" type="presParOf" srcId="{29482725-6A2B-6C49-90D1-0EB1CE8587EE}" destId="{F4717743-1C9F-9A42-8AC6-39C8979D29A6}" srcOrd="4" destOrd="0" presId="urn:microsoft.com/office/officeart/2005/8/layout/cycle1"/>
    <dgm:cxn modelId="{FC0E6E2C-3DC2-9E44-B949-EFCAC92E3C40}" type="presParOf" srcId="{29482725-6A2B-6C49-90D1-0EB1CE8587EE}" destId="{8E1E1F45-D143-D04C-AE02-FEB6ECFDA823}" srcOrd="5" destOrd="0" presId="urn:microsoft.com/office/officeart/2005/8/layout/cycle1"/>
    <dgm:cxn modelId="{66CDDDF1-8497-6544-A6AE-EA4E39B25155}" type="presParOf" srcId="{29482725-6A2B-6C49-90D1-0EB1CE8587EE}" destId="{07A7E5AD-2DAE-5D40-8A96-1A52EA740C11}" srcOrd="6" destOrd="0" presId="urn:microsoft.com/office/officeart/2005/8/layout/cycle1"/>
    <dgm:cxn modelId="{2BEA9D46-E974-E446-95D5-E85AB592C2C7}" type="presParOf" srcId="{29482725-6A2B-6C49-90D1-0EB1CE8587EE}" destId="{C6962B4F-9B6B-B64D-9EF3-3F362F971371}" srcOrd="7" destOrd="0" presId="urn:microsoft.com/office/officeart/2005/8/layout/cycle1"/>
    <dgm:cxn modelId="{8F3A5494-CA67-5E4D-9058-F5BA3817FF00}" type="presParOf" srcId="{29482725-6A2B-6C49-90D1-0EB1CE8587EE}" destId="{D4D202F5-8113-EA4B-923D-C3C8CA99446E}" srcOrd="8" destOrd="0" presId="urn:microsoft.com/office/officeart/2005/8/layout/cycle1"/>
    <dgm:cxn modelId="{4FB8A849-34FB-5241-9FC4-A54EE2273719}" type="presParOf" srcId="{29482725-6A2B-6C49-90D1-0EB1CE8587EE}" destId="{D032DE58-AF5A-2A47-9199-1F625D850348}" srcOrd="9" destOrd="0" presId="urn:microsoft.com/office/officeart/2005/8/layout/cycle1"/>
    <dgm:cxn modelId="{0483EDC5-F23B-CC40-A652-14E33C00DD03}" type="presParOf" srcId="{29482725-6A2B-6C49-90D1-0EB1CE8587EE}" destId="{717A46DC-50BA-054C-8C45-0ED103CED04E}" srcOrd="10" destOrd="0" presId="urn:microsoft.com/office/officeart/2005/8/layout/cycle1"/>
    <dgm:cxn modelId="{88445538-90D6-F646-912E-32699FB0DA29}" type="presParOf" srcId="{29482725-6A2B-6C49-90D1-0EB1CE8587EE}" destId="{FEDBE9AB-A05F-224F-921E-2EC9D16DBCDF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54ECAB-A5E5-1F4D-97DE-7721ACE07D2A}" type="doc">
      <dgm:prSet loTypeId="urn:microsoft.com/office/officeart/2005/8/layout/pyramid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A17BA62-0FF2-4A4F-80EE-0B5526137B88}">
      <dgm:prSet phldrT="[Text]"/>
      <dgm:spPr/>
      <dgm:t>
        <a:bodyPr/>
        <a:lstStyle/>
        <a:p>
          <a:r>
            <a:rPr lang="en-US" dirty="0" smtClean="0"/>
            <a:t>HRD policies </a:t>
          </a:r>
        </a:p>
        <a:p>
          <a:r>
            <a:rPr lang="en-US" dirty="0" smtClean="0"/>
            <a:t>reviewed </a:t>
          </a:r>
        </a:p>
        <a:p>
          <a:r>
            <a:rPr lang="en-US" dirty="0" smtClean="0"/>
            <a:t>every 5+ years…</a:t>
          </a:r>
          <a:endParaRPr lang="en-US" dirty="0"/>
        </a:p>
      </dgm:t>
    </dgm:pt>
    <dgm:pt modelId="{6AE7339B-F813-A94D-B31C-D78DABE84FFC}" type="parTrans" cxnId="{4AD7F668-7194-4B4E-8359-81B258EDAB5D}">
      <dgm:prSet/>
      <dgm:spPr/>
      <dgm:t>
        <a:bodyPr/>
        <a:lstStyle/>
        <a:p>
          <a:endParaRPr lang="en-US"/>
        </a:p>
      </dgm:t>
    </dgm:pt>
    <dgm:pt modelId="{062F079E-AF70-104F-AF8A-15AC1DEEBC20}" type="sibTrans" cxnId="{4AD7F668-7194-4B4E-8359-81B258EDAB5D}">
      <dgm:prSet/>
      <dgm:spPr/>
      <dgm:t>
        <a:bodyPr/>
        <a:lstStyle/>
        <a:p>
          <a:endParaRPr lang="en-US"/>
        </a:p>
      </dgm:t>
    </dgm:pt>
    <dgm:pt modelId="{56F1E536-965E-BE43-97FC-2631987B0593}">
      <dgm:prSet phldrT="[Text]"/>
      <dgm:spPr/>
      <dgm:t>
        <a:bodyPr/>
        <a:lstStyle/>
        <a:p>
          <a:r>
            <a:rPr lang="en-US" dirty="0" smtClean="0"/>
            <a:t>Projected training and development budget is allocated and reviewed annually to adjust and mitigate shortfalls/constraints</a:t>
          </a:r>
          <a:endParaRPr lang="en-US" dirty="0"/>
        </a:p>
      </dgm:t>
    </dgm:pt>
    <dgm:pt modelId="{F16566A7-E2DC-9C46-B951-CA63DB28BC7C}" type="parTrans" cxnId="{9CB7F3A2-B483-E64D-A1CA-EB755E6A1C67}">
      <dgm:prSet/>
      <dgm:spPr/>
      <dgm:t>
        <a:bodyPr/>
        <a:lstStyle/>
        <a:p>
          <a:endParaRPr lang="en-US"/>
        </a:p>
      </dgm:t>
    </dgm:pt>
    <dgm:pt modelId="{43CAA714-F68A-E64C-9B10-2E56C9DE07EC}" type="sibTrans" cxnId="{9CB7F3A2-B483-E64D-A1CA-EB755E6A1C67}">
      <dgm:prSet/>
      <dgm:spPr/>
      <dgm:t>
        <a:bodyPr/>
        <a:lstStyle/>
        <a:p>
          <a:endParaRPr lang="en-US"/>
        </a:p>
      </dgm:t>
    </dgm:pt>
    <dgm:pt modelId="{6137832E-1128-704E-A368-74F03E1AB376}">
      <dgm:prSet phldrT="[Text]"/>
      <dgm:spPr/>
      <dgm:t>
        <a:bodyPr/>
        <a:lstStyle/>
        <a:p>
          <a:r>
            <a:rPr lang="en-US" dirty="0" smtClean="0"/>
            <a:t>Skills audits &amp; WSPs on a bi or tri-annual cycle working in tandem with/informing Personal Development Plans LINKED to SDIPs and other departmental strategic planning goals – </a:t>
          </a:r>
        </a:p>
        <a:p>
          <a:r>
            <a:rPr lang="en-US" dirty="0" smtClean="0"/>
            <a:t>factors in operational requirements &amp; also helps to inform appropriate types of training/development… </a:t>
          </a:r>
          <a:endParaRPr lang="en-US" dirty="0"/>
        </a:p>
      </dgm:t>
    </dgm:pt>
    <dgm:pt modelId="{3EEEA61D-EC04-364E-9B17-535BB666B397}" type="parTrans" cxnId="{BEA1D328-67FE-7640-B0E6-43C2C6AA6F05}">
      <dgm:prSet/>
      <dgm:spPr/>
      <dgm:t>
        <a:bodyPr/>
        <a:lstStyle/>
        <a:p>
          <a:endParaRPr lang="en-US"/>
        </a:p>
      </dgm:t>
    </dgm:pt>
    <dgm:pt modelId="{7E8B6EE9-D620-6D4D-9526-2E021F214E48}" type="sibTrans" cxnId="{BEA1D328-67FE-7640-B0E6-43C2C6AA6F05}">
      <dgm:prSet/>
      <dgm:spPr/>
      <dgm:t>
        <a:bodyPr/>
        <a:lstStyle/>
        <a:p>
          <a:pPr rtl="0"/>
          <a:endParaRPr lang="en-US"/>
        </a:p>
      </dgm:t>
    </dgm:pt>
    <dgm:pt modelId="{A17C35C6-71C9-E246-81E3-AECB55BE3140}" type="pres">
      <dgm:prSet presAssocID="{0954ECAB-A5E5-1F4D-97DE-7721ACE07D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4E52D8-7DF0-C549-9502-C7A2D84D15F6}" type="pres">
      <dgm:prSet presAssocID="{FA17BA62-0FF2-4A4F-80EE-0B5526137B88}" presName="Name8" presStyleCnt="0"/>
      <dgm:spPr/>
    </dgm:pt>
    <dgm:pt modelId="{70DFEB56-7625-2D4D-9D7A-7BBCF16C0CAF}" type="pres">
      <dgm:prSet presAssocID="{FA17BA62-0FF2-4A4F-80EE-0B5526137B88}" presName="level" presStyleLbl="node1" presStyleIdx="0" presStyleCnt="3" custLinFactNeighborY="-631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9CBE82-9A5B-8144-A256-8CF3AEF1FB01}" type="pres">
      <dgm:prSet presAssocID="{FA17BA62-0FF2-4A4F-80EE-0B5526137B8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B3B885-8E21-F345-ABBD-3ED161AC3D08}" type="pres">
      <dgm:prSet presAssocID="{56F1E536-965E-BE43-97FC-2631987B0593}" presName="Name8" presStyleCnt="0"/>
      <dgm:spPr/>
    </dgm:pt>
    <dgm:pt modelId="{2611EA5C-18C3-C34B-9E25-09C3C992F5BE}" type="pres">
      <dgm:prSet presAssocID="{56F1E536-965E-BE43-97FC-2631987B0593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9467AE-E857-4F45-9B19-43CC267BD16E}" type="pres">
      <dgm:prSet presAssocID="{56F1E536-965E-BE43-97FC-2631987B059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CD35FA-62B4-554D-A3A7-C3BA71D66498}" type="pres">
      <dgm:prSet presAssocID="{6137832E-1128-704E-A368-74F03E1AB376}" presName="Name8" presStyleCnt="0"/>
      <dgm:spPr/>
    </dgm:pt>
    <dgm:pt modelId="{94BCACE0-FF4D-0748-97E2-83F18BDDFCDB}" type="pres">
      <dgm:prSet presAssocID="{6137832E-1128-704E-A368-74F03E1AB37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0BE14C-5930-C041-9F43-10E1EE3DBD85}" type="pres">
      <dgm:prSet presAssocID="{6137832E-1128-704E-A368-74F03E1AB37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CB7F3A2-B483-E64D-A1CA-EB755E6A1C67}" srcId="{0954ECAB-A5E5-1F4D-97DE-7721ACE07D2A}" destId="{56F1E536-965E-BE43-97FC-2631987B0593}" srcOrd="1" destOrd="0" parTransId="{F16566A7-E2DC-9C46-B951-CA63DB28BC7C}" sibTransId="{43CAA714-F68A-E64C-9B10-2E56C9DE07EC}"/>
    <dgm:cxn modelId="{319FE9C7-AC44-3D47-BA43-2B24E76E0EFD}" type="presOf" srcId="{6137832E-1128-704E-A368-74F03E1AB376}" destId="{A60BE14C-5930-C041-9F43-10E1EE3DBD85}" srcOrd="1" destOrd="0" presId="urn:microsoft.com/office/officeart/2005/8/layout/pyramid1"/>
    <dgm:cxn modelId="{4AD7F668-7194-4B4E-8359-81B258EDAB5D}" srcId="{0954ECAB-A5E5-1F4D-97DE-7721ACE07D2A}" destId="{FA17BA62-0FF2-4A4F-80EE-0B5526137B88}" srcOrd="0" destOrd="0" parTransId="{6AE7339B-F813-A94D-B31C-D78DABE84FFC}" sibTransId="{062F079E-AF70-104F-AF8A-15AC1DEEBC20}"/>
    <dgm:cxn modelId="{6358F824-4EAE-7C4E-BC63-654069120057}" type="presOf" srcId="{6137832E-1128-704E-A368-74F03E1AB376}" destId="{94BCACE0-FF4D-0748-97E2-83F18BDDFCDB}" srcOrd="0" destOrd="0" presId="urn:microsoft.com/office/officeart/2005/8/layout/pyramid1"/>
    <dgm:cxn modelId="{5AD354B3-AD15-D545-9660-5836E88C88B1}" type="presOf" srcId="{56F1E536-965E-BE43-97FC-2631987B0593}" destId="{709467AE-E857-4F45-9B19-43CC267BD16E}" srcOrd="1" destOrd="0" presId="urn:microsoft.com/office/officeart/2005/8/layout/pyramid1"/>
    <dgm:cxn modelId="{3B0F1D5A-F629-AD4C-903F-DDF417BF3652}" type="presOf" srcId="{FA17BA62-0FF2-4A4F-80EE-0B5526137B88}" destId="{E49CBE82-9A5B-8144-A256-8CF3AEF1FB01}" srcOrd="1" destOrd="0" presId="urn:microsoft.com/office/officeart/2005/8/layout/pyramid1"/>
    <dgm:cxn modelId="{DDCF1B85-C209-8B4F-B7AB-F02955FBE77E}" type="presOf" srcId="{FA17BA62-0FF2-4A4F-80EE-0B5526137B88}" destId="{70DFEB56-7625-2D4D-9D7A-7BBCF16C0CAF}" srcOrd="0" destOrd="0" presId="urn:microsoft.com/office/officeart/2005/8/layout/pyramid1"/>
    <dgm:cxn modelId="{5F15E309-B1FB-8549-AC2F-24C82F05B2F5}" type="presOf" srcId="{56F1E536-965E-BE43-97FC-2631987B0593}" destId="{2611EA5C-18C3-C34B-9E25-09C3C992F5BE}" srcOrd="0" destOrd="0" presId="urn:microsoft.com/office/officeart/2005/8/layout/pyramid1"/>
    <dgm:cxn modelId="{BEA1D328-67FE-7640-B0E6-43C2C6AA6F05}" srcId="{0954ECAB-A5E5-1F4D-97DE-7721ACE07D2A}" destId="{6137832E-1128-704E-A368-74F03E1AB376}" srcOrd="2" destOrd="0" parTransId="{3EEEA61D-EC04-364E-9B17-535BB666B397}" sibTransId="{7E8B6EE9-D620-6D4D-9526-2E021F214E48}"/>
    <dgm:cxn modelId="{72AD5A4D-D4CF-6844-AAD4-6F389B561F82}" type="presOf" srcId="{0954ECAB-A5E5-1F4D-97DE-7721ACE07D2A}" destId="{A17C35C6-71C9-E246-81E3-AECB55BE3140}" srcOrd="0" destOrd="0" presId="urn:microsoft.com/office/officeart/2005/8/layout/pyramid1"/>
    <dgm:cxn modelId="{BE573B08-690F-6C4D-BB45-988F30F89D8F}" type="presParOf" srcId="{A17C35C6-71C9-E246-81E3-AECB55BE3140}" destId="{554E52D8-7DF0-C549-9502-C7A2D84D15F6}" srcOrd="0" destOrd="0" presId="urn:microsoft.com/office/officeart/2005/8/layout/pyramid1"/>
    <dgm:cxn modelId="{B10A069F-415E-A14B-928A-AC1C24E95E98}" type="presParOf" srcId="{554E52D8-7DF0-C549-9502-C7A2D84D15F6}" destId="{70DFEB56-7625-2D4D-9D7A-7BBCF16C0CAF}" srcOrd="0" destOrd="0" presId="urn:microsoft.com/office/officeart/2005/8/layout/pyramid1"/>
    <dgm:cxn modelId="{7C35D84C-61E6-FA4A-87C4-0EC692A58F62}" type="presParOf" srcId="{554E52D8-7DF0-C549-9502-C7A2D84D15F6}" destId="{E49CBE82-9A5B-8144-A256-8CF3AEF1FB01}" srcOrd="1" destOrd="0" presId="urn:microsoft.com/office/officeart/2005/8/layout/pyramid1"/>
    <dgm:cxn modelId="{DC4F1ADB-D090-8742-BA6E-EB38FA9B4F09}" type="presParOf" srcId="{A17C35C6-71C9-E246-81E3-AECB55BE3140}" destId="{ECB3B885-8E21-F345-ABBD-3ED161AC3D08}" srcOrd="1" destOrd="0" presId="urn:microsoft.com/office/officeart/2005/8/layout/pyramid1"/>
    <dgm:cxn modelId="{FF9CA728-9D8C-6E43-9AC6-C2ACE139E776}" type="presParOf" srcId="{ECB3B885-8E21-F345-ABBD-3ED161AC3D08}" destId="{2611EA5C-18C3-C34B-9E25-09C3C992F5BE}" srcOrd="0" destOrd="0" presId="urn:microsoft.com/office/officeart/2005/8/layout/pyramid1"/>
    <dgm:cxn modelId="{7778931D-8332-874F-8560-1255D4C950D8}" type="presParOf" srcId="{ECB3B885-8E21-F345-ABBD-3ED161AC3D08}" destId="{709467AE-E857-4F45-9B19-43CC267BD16E}" srcOrd="1" destOrd="0" presId="urn:microsoft.com/office/officeart/2005/8/layout/pyramid1"/>
    <dgm:cxn modelId="{77D286B9-12F5-E345-A0FD-9316D62A366C}" type="presParOf" srcId="{A17C35C6-71C9-E246-81E3-AECB55BE3140}" destId="{C4CD35FA-62B4-554D-A3A7-C3BA71D66498}" srcOrd="2" destOrd="0" presId="urn:microsoft.com/office/officeart/2005/8/layout/pyramid1"/>
    <dgm:cxn modelId="{7B8F6556-5EBA-D14E-9520-34E3385AE1F3}" type="presParOf" srcId="{C4CD35FA-62B4-554D-A3A7-C3BA71D66498}" destId="{94BCACE0-FF4D-0748-97E2-83F18BDDFCDB}" srcOrd="0" destOrd="0" presId="urn:microsoft.com/office/officeart/2005/8/layout/pyramid1"/>
    <dgm:cxn modelId="{C82AF579-AAB4-134D-9219-066F34B851AC}" type="presParOf" srcId="{C4CD35FA-62B4-554D-A3A7-C3BA71D66498}" destId="{A60BE14C-5930-C041-9F43-10E1EE3DBD8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9A8672-CEB6-C842-88AC-70089F97DA86}">
      <dsp:nvSpPr>
        <dsp:cNvPr id="0" name=""/>
        <dsp:cNvSpPr/>
      </dsp:nvSpPr>
      <dsp:spPr>
        <a:xfrm>
          <a:off x="3551358" y="90962"/>
          <a:ext cx="1437679" cy="143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ID of Skills Dev needs</a:t>
          </a:r>
          <a:endParaRPr lang="en-US" sz="2200" kern="1200" dirty="0"/>
        </a:p>
      </dsp:txBody>
      <dsp:txXfrm>
        <a:off x="3551358" y="90962"/>
        <a:ext cx="1437679" cy="1437679"/>
      </dsp:txXfrm>
    </dsp:sp>
    <dsp:sp modelId="{84F22D8D-1E3E-AD48-844D-69D1A8F9D62F}">
      <dsp:nvSpPr>
        <dsp:cNvPr id="0" name=""/>
        <dsp:cNvSpPr/>
      </dsp:nvSpPr>
      <dsp:spPr>
        <a:xfrm>
          <a:off x="1015841" y="-158"/>
          <a:ext cx="4064317" cy="4064317"/>
        </a:xfrm>
        <a:prstGeom prst="circularArrow">
          <a:avLst>
            <a:gd name="adj1" fmla="val 6898"/>
            <a:gd name="adj2" fmla="val 465012"/>
            <a:gd name="adj3" fmla="val 550847"/>
            <a:gd name="adj4" fmla="val 20584141"/>
            <a:gd name="adj5" fmla="val 8047"/>
          </a:avLst>
        </a:prstGeom>
        <a:gradFill rotWithShape="0">
          <a:gsLst>
            <a:gs pos="0">
              <a:srgbClr val="FF0000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4717743-1C9F-9A42-8AC6-39C8979D29A6}">
      <dsp:nvSpPr>
        <dsp:cNvPr id="0" name=""/>
        <dsp:cNvSpPr/>
      </dsp:nvSpPr>
      <dsp:spPr>
        <a:xfrm>
          <a:off x="3551358" y="2535358"/>
          <a:ext cx="1437679" cy="143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Expend of Skills Dev resources</a:t>
          </a:r>
          <a:endParaRPr lang="en-US" sz="2200" kern="1200" dirty="0"/>
        </a:p>
      </dsp:txBody>
      <dsp:txXfrm>
        <a:off x="3551358" y="2535358"/>
        <a:ext cx="1437679" cy="1437679"/>
      </dsp:txXfrm>
    </dsp:sp>
    <dsp:sp modelId="{8E1E1F45-D143-D04C-AE02-FEB6ECFDA823}">
      <dsp:nvSpPr>
        <dsp:cNvPr id="0" name=""/>
        <dsp:cNvSpPr/>
      </dsp:nvSpPr>
      <dsp:spPr>
        <a:xfrm>
          <a:off x="1015841" y="-158"/>
          <a:ext cx="4064317" cy="4064317"/>
        </a:xfrm>
        <a:prstGeom prst="circularArrow">
          <a:avLst>
            <a:gd name="adj1" fmla="val 6898"/>
            <a:gd name="adj2" fmla="val 465012"/>
            <a:gd name="adj3" fmla="val 5950847"/>
            <a:gd name="adj4" fmla="val 4384141"/>
            <a:gd name="adj5" fmla="val 8047"/>
          </a:avLst>
        </a:prstGeom>
        <a:gradFill rotWithShape="0">
          <a:gsLst>
            <a:gs pos="0">
              <a:srgbClr val="FF0000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962B4F-9B6B-B64D-9EF3-3F362F971371}">
      <dsp:nvSpPr>
        <dsp:cNvPr id="0" name=""/>
        <dsp:cNvSpPr/>
      </dsp:nvSpPr>
      <dsp:spPr>
        <a:xfrm>
          <a:off x="1106962" y="2535358"/>
          <a:ext cx="1437679" cy="143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Skills Dev activities</a:t>
          </a:r>
          <a:endParaRPr lang="en-US" sz="2200" kern="1200" dirty="0"/>
        </a:p>
      </dsp:txBody>
      <dsp:txXfrm>
        <a:off x="1106962" y="2535358"/>
        <a:ext cx="1437679" cy="1437679"/>
      </dsp:txXfrm>
    </dsp:sp>
    <dsp:sp modelId="{D4D202F5-8113-EA4B-923D-C3C8CA99446E}">
      <dsp:nvSpPr>
        <dsp:cNvPr id="0" name=""/>
        <dsp:cNvSpPr/>
      </dsp:nvSpPr>
      <dsp:spPr>
        <a:xfrm>
          <a:off x="1015841" y="-158"/>
          <a:ext cx="4064317" cy="4064317"/>
        </a:xfrm>
        <a:prstGeom prst="circularArrow">
          <a:avLst>
            <a:gd name="adj1" fmla="val 6898"/>
            <a:gd name="adj2" fmla="val 465012"/>
            <a:gd name="adj3" fmla="val 11350847"/>
            <a:gd name="adj4" fmla="val 9784141"/>
            <a:gd name="adj5" fmla="val 8047"/>
          </a:avLst>
        </a:prstGeom>
        <a:gradFill rotWithShape="0">
          <a:gsLst>
            <a:gs pos="0">
              <a:srgbClr val="FF0000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7A46DC-50BA-054C-8C45-0ED103CED04E}">
      <dsp:nvSpPr>
        <dsp:cNvPr id="0" name=""/>
        <dsp:cNvSpPr/>
      </dsp:nvSpPr>
      <dsp:spPr>
        <a:xfrm>
          <a:off x="1106962" y="90962"/>
          <a:ext cx="1437679" cy="14376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Employee &amp; Institutional benefit</a:t>
          </a:r>
          <a:endParaRPr lang="en-US" sz="2200" kern="1200" dirty="0"/>
        </a:p>
      </dsp:txBody>
      <dsp:txXfrm>
        <a:off x="1106962" y="90962"/>
        <a:ext cx="1437679" cy="1437679"/>
      </dsp:txXfrm>
    </dsp:sp>
    <dsp:sp modelId="{FEDBE9AB-A05F-224F-921E-2EC9D16DBCDF}">
      <dsp:nvSpPr>
        <dsp:cNvPr id="0" name=""/>
        <dsp:cNvSpPr/>
      </dsp:nvSpPr>
      <dsp:spPr>
        <a:xfrm>
          <a:off x="1015841" y="-158"/>
          <a:ext cx="4064317" cy="4064317"/>
        </a:xfrm>
        <a:prstGeom prst="circularArrow">
          <a:avLst>
            <a:gd name="adj1" fmla="val 6898"/>
            <a:gd name="adj2" fmla="val 465012"/>
            <a:gd name="adj3" fmla="val 16750847"/>
            <a:gd name="adj4" fmla="val 15184141"/>
            <a:gd name="adj5" fmla="val 8047"/>
          </a:avLst>
        </a:prstGeom>
        <a:gradFill rotWithShape="0">
          <a:gsLst>
            <a:gs pos="0">
              <a:srgbClr val="FF0000"/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DFEB56-7625-2D4D-9D7A-7BBCF16C0CAF}">
      <dsp:nvSpPr>
        <dsp:cNvPr id="0" name=""/>
        <dsp:cNvSpPr/>
      </dsp:nvSpPr>
      <dsp:spPr>
        <a:xfrm>
          <a:off x="2743200" y="0"/>
          <a:ext cx="2743199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HRD policies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reviewed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every 5+ years…</a:t>
          </a:r>
          <a:endParaRPr lang="en-US" sz="1700" kern="1200" dirty="0"/>
        </a:p>
      </dsp:txBody>
      <dsp:txXfrm>
        <a:off x="2743200" y="0"/>
        <a:ext cx="2743199" cy="1508654"/>
      </dsp:txXfrm>
    </dsp:sp>
    <dsp:sp modelId="{2611EA5C-18C3-C34B-9E25-09C3C992F5BE}">
      <dsp:nvSpPr>
        <dsp:cNvPr id="0" name=""/>
        <dsp:cNvSpPr/>
      </dsp:nvSpPr>
      <dsp:spPr>
        <a:xfrm>
          <a:off x="1371600" y="1508654"/>
          <a:ext cx="5486399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Projected training and development budget is allocated and reviewed annually to adjust and mitigate shortfalls/constraints</a:t>
          </a:r>
          <a:endParaRPr lang="en-US" sz="1700" kern="1200" dirty="0"/>
        </a:p>
      </dsp:txBody>
      <dsp:txXfrm>
        <a:off x="2331720" y="1508654"/>
        <a:ext cx="3566160" cy="1508654"/>
      </dsp:txXfrm>
    </dsp:sp>
    <dsp:sp modelId="{94BCACE0-FF4D-0748-97E2-83F18BDDFCDB}">
      <dsp:nvSpPr>
        <dsp:cNvPr id="0" name=""/>
        <dsp:cNvSpPr/>
      </dsp:nvSpPr>
      <dsp:spPr>
        <a:xfrm>
          <a:off x="0" y="3017308"/>
          <a:ext cx="8229600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Skills audits &amp; WSPs on a bi or tri-annual cycle working in tandem with/informing Personal Development Plans LINKED to SDIPs and other departmental strategic planning goals –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factors in operational requirements &amp; also helps to inform appropriate types of training/development… </a:t>
          </a:r>
          <a:endParaRPr lang="en-US" sz="1700" kern="1200" dirty="0"/>
        </a:p>
      </dsp:txBody>
      <dsp:txXfrm>
        <a:off x="1440179" y="3017308"/>
        <a:ext cx="5349240" cy="1508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E7375-91A6-0545-B035-DC03C7B2D3BE}" type="datetimeFigureOut">
              <a:rPr lang="en-US" smtClean="0"/>
              <a:t>5/18/2021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1EC0E-6F5D-D14E-BBD7-6F1485496B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66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243CB-C49B-46EB-AFFF-108DD81C1928}" type="datetimeFigureOut">
              <a:rPr lang="en-US" smtClean="0"/>
              <a:pPr/>
              <a:t>5/18/2021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F7724-7EC8-471D-8F09-CE8F0F875E1A}" type="slidenum">
              <a:rPr lang="en-ZA" smtClean="0"/>
              <a:pPr/>
              <a:t>‹#›</a:t>
            </a:fld>
            <a:endParaRPr lang="en-Z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1470025"/>
          </a:xfrm>
        </p:spPr>
        <p:txBody>
          <a:bodyPr>
            <a:noAutofit/>
          </a:bodyPr>
          <a:lstStyle/>
          <a:p>
            <a:r>
              <a:rPr lang="en-ZA" sz="3600" dirty="0" smtClean="0"/>
              <a:t/>
            </a:r>
            <a:br>
              <a:rPr lang="en-ZA" sz="3600" dirty="0" smtClean="0"/>
            </a:br>
            <a:r>
              <a:rPr lang="en-ZA" sz="3600" i="1" dirty="0" smtClean="0"/>
              <a:t>Continuous </a:t>
            </a:r>
            <a:r>
              <a:rPr lang="en-ZA" sz="3600" i="1" smtClean="0"/>
              <a:t>employee development: </a:t>
            </a:r>
            <a:r>
              <a:rPr lang="en-ZA" sz="3600" i="1" dirty="0" smtClean="0"/>
              <a:t>challenges, constraints &amp; opportunities for </a:t>
            </a:r>
            <a:r>
              <a:rPr lang="en-ZA" sz="3600" i="1" smtClean="0"/>
              <a:t>HRM &amp; HRD in the public service</a:t>
            </a:r>
            <a:r>
              <a:rPr lang="en-ZA" sz="3600" dirty="0" smtClean="0"/>
              <a:t/>
            </a:r>
            <a:br>
              <a:rPr lang="en-ZA" sz="3600" dirty="0" smtClean="0"/>
            </a:br>
            <a:r>
              <a:rPr lang="en-ZA" sz="3600" dirty="0"/>
              <a:t/>
            </a:r>
            <a:br>
              <a:rPr lang="en-ZA" sz="3600" dirty="0"/>
            </a:br>
            <a:endParaRPr lang="en-ZA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68693"/>
            <a:ext cx="6400800" cy="1752600"/>
          </a:xfrm>
        </p:spPr>
        <p:txBody>
          <a:bodyPr>
            <a:normAutofit fontScale="92500" lnSpcReduction="20000"/>
          </a:bodyPr>
          <a:lstStyle/>
          <a:p>
            <a:endParaRPr lang="en-ZA" sz="2800" dirty="0" smtClean="0"/>
          </a:p>
          <a:p>
            <a:r>
              <a:rPr lang="en-ZA" sz="2800" dirty="0" smtClean="0"/>
              <a:t>Vinothan Naidoo</a:t>
            </a:r>
          </a:p>
          <a:p>
            <a:r>
              <a:rPr lang="en-ZA" sz="2800" dirty="0" smtClean="0"/>
              <a:t>Department of Political Studies, UCT</a:t>
            </a:r>
          </a:p>
          <a:p>
            <a:r>
              <a:rPr lang="en-ZA" sz="2800" dirty="0" smtClean="0"/>
              <a:t>May 18, 2021</a:t>
            </a:r>
          </a:p>
        </p:txBody>
      </p:sp>
      <p:pic>
        <p:nvPicPr>
          <p:cNvPr id="4" name="Picture 3" descr="logocircless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1017" y="428604"/>
            <a:ext cx="1832949" cy="1857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sz="2200" dirty="0" smtClean="0"/>
              <a:t>COVID has disrupted the shift to and adoption of new technologically-driven ways of working, exposing challenges </a:t>
            </a:r>
            <a:r>
              <a:rPr lang="en-US" sz="2200" i="1" dirty="0" smtClean="0"/>
              <a:t>[and presenting opportunities]</a:t>
            </a:r>
            <a:r>
              <a:rPr lang="en-US" sz="2200" dirty="0" smtClean="0"/>
              <a:t> for the public service to more fully embrace &amp; adjust to these reforms</a:t>
            </a:r>
            <a:r>
              <a:rPr lang="mr-IN" sz="2200" dirty="0" smtClean="0"/>
              <a:t>…</a:t>
            </a:r>
            <a:endParaRPr lang="en-US" sz="2200" dirty="0" smtClean="0"/>
          </a:p>
          <a:p>
            <a:pPr lvl="0"/>
            <a:endParaRPr lang="en-US" sz="2200" dirty="0" smtClean="0"/>
          </a:p>
          <a:p>
            <a:pPr lvl="0"/>
            <a:r>
              <a:rPr lang="en-US" sz="2200" dirty="0" smtClean="0"/>
              <a:t>A PSC (2020) report on lessons learned from the impact of COVID revealed some encouraging signs about how departments had to suddenly pivot towards a 4IR footing:</a:t>
            </a:r>
          </a:p>
          <a:p>
            <a:pPr lvl="0"/>
            <a:endParaRPr lang="en-US" sz="2200" dirty="0"/>
          </a:p>
          <a:p>
            <a:pPr lvl="1"/>
            <a:r>
              <a:rPr lang="en-US" sz="2000" dirty="0" smtClean="0"/>
              <a:t>Government departments making use of webinars, online portals, social media, electronic document management</a:t>
            </a:r>
            <a:r>
              <a:rPr lang="mr-IN" sz="2000" dirty="0" smtClean="0"/>
              <a:t>…</a:t>
            </a:r>
            <a:endParaRPr lang="en-US" sz="2000" dirty="0" smtClean="0"/>
          </a:p>
          <a:p>
            <a:pPr lvl="0"/>
            <a:endParaRPr lang="en-US" sz="22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Autofit/>
          </a:bodyPr>
          <a:lstStyle/>
          <a:p>
            <a:r>
              <a:rPr lang="en-US" sz="3000" dirty="0" smtClean="0"/>
              <a:t>4IR &amp; Continuous Employee </a:t>
            </a:r>
            <a:br>
              <a:rPr lang="en-US" sz="3000" dirty="0" smtClean="0"/>
            </a:br>
            <a:r>
              <a:rPr lang="en-US" sz="3000" dirty="0" smtClean="0"/>
              <a:t>Development? (1)</a:t>
            </a:r>
            <a:endParaRPr lang="en-US" sz="3000" dirty="0"/>
          </a:p>
        </p:txBody>
      </p:sp>
      <p:sp>
        <p:nvSpPr>
          <p:cNvPr id="7" name="TextBox 6"/>
          <p:cNvSpPr txBox="1"/>
          <p:nvPr/>
        </p:nvSpPr>
        <p:spPr>
          <a:xfrm>
            <a:off x="6228184" y="601787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e.g. EVDS</a:t>
            </a:r>
            <a:endParaRPr lang="en-US" i="1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942101" y="5486444"/>
            <a:ext cx="216024" cy="504056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557166"/>
            <a:ext cx="8229600" cy="452596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2400" dirty="0" smtClean="0"/>
              <a:t>Yet, the study also revealed challenges:</a:t>
            </a:r>
          </a:p>
          <a:p>
            <a:pPr lvl="1"/>
            <a:endParaRPr lang="en-US" sz="2400" dirty="0"/>
          </a:p>
          <a:p>
            <a:pPr lvl="1"/>
            <a:r>
              <a:rPr lang="en-US" sz="2000" dirty="0" smtClean="0"/>
              <a:t>Expanding ‘access’ to digital tools to work remotely and flexibly, e.g. (laptops, data &amp; databases, network access) beyond supervisory staff</a:t>
            </a:r>
          </a:p>
          <a:p>
            <a:pPr lvl="1"/>
            <a:r>
              <a:rPr lang="en-US" sz="2000" dirty="0" smtClean="0"/>
              <a:t>Improved integration of information management systems across gov’t departments to facilitate service provision (PSC, 2020; DPME, 2020)</a:t>
            </a:r>
          </a:p>
          <a:p>
            <a:pPr lvl="1"/>
            <a:r>
              <a:rPr lang="en-US" sz="2000" dirty="0" smtClean="0"/>
              <a:t>The limits of automating service delivery processes through electronic platforms, which has ‘blur[red] the lines between people and technology…widening [or perpetuating] existing socio-economic inequalities’ &amp; neglecting the ‘human element’</a:t>
            </a:r>
          </a:p>
          <a:p>
            <a:endParaRPr lang="en-US" sz="2400" dirty="0"/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000" dirty="0" smtClean="0"/>
              <a:t>4IR &amp; Continuous Employee </a:t>
            </a:r>
            <a:br>
              <a:rPr lang="en-US" sz="3000" dirty="0" smtClean="0"/>
            </a:br>
            <a:r>
              <a:rPr lang="en-US" sz="3000" dirty="0" smtClean="0"/>
              <a:t>Development? (2)</a:t>
            </a:r>
            <a:endParaRPr lang="en-US" sz="3000" dirty="0"/>
          </a:p>
        </p:txBody>
      </p:sp>
      <p:sp>
        <p:nvSpPr>
          <p:cNvPr id="5" name="Curved Left Arrow 4"/>
          <p:cNvSpPr/>
          <p:nvPr/>
        </p:nvSpPr>
        <p:spPr>
          <a:xfrm>
            <a:off x="6444208" y="5229199"/>
            <a:ext cx="432048" cy="853929"/>
          </a:xfrm>
          <a:prstGeom prst="curvedLeftArrow">
            <a:avLst/>
          </a:prstGeom>
          <a:solidFill>
            <a:srgbClr val="FF0000"/>
          </a:solidFill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63688" y="562146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i="1" dirty="0"/>
              <a:t>Practical implications for </a:t>
            </a:r>
            <a:r>
              <a:rPr lang="en-US" i="1" dirty="0" err="1"/>
              <a:t>Batho</a:t>
            </a:r>
            <a:r>
              <a:rPr lang="en-US" i="1" dirty="0"/>
              <a:t> </a:t>
            </a:r>
            <a:r>
              <a:rPr lang="en-US" i="1" dirty="0" smtClean="0"/>
              <a:t>Pele (WPTPSD, 1997) for ‘user-friendliness’ yet </a:t>
            </a:r>
            <a:r>
              <a:rPr lang="en-US" i="1" dirty="0"/>
              <a:t>‘encouraging innovation</a:t>
            </a:r>
            <a:r>
              <a:rPr lang="en-US" i="1" dirty="0" smtClean="0"/>
              <a:t>’?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07019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final thought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200" dirty="0"/>
              <a:t>The concept </a:t>
            </a:r>
            <a:r>
              <a:rPr lang="en-US" sz="2200" dirty="0" smtClean="0"/>
              <a:t>of CED implies an ongoing </a:t>
            </a:r>
            <a:r>
              <a:rPr lang="en-US" sz="2200" dirty="0"/>
              <a:t>and </a:t>
            </a:r>
            <a:r>
              <a:rPr lang="en-US" sz="2200" dirty="0" smtClean="0"/>
              <a:t>sustained </a:t>
            </a:r>
            <a:r>
              <a:rPr lang="en-US" sz="2200" dirty="0"/>
              <a:t>process of providing public servants with opportunities to up-skill, AND the </a:t>
            </a:r>
            <a:r>
              <a:rPr lang="en-US" sz="2200" u="sng" dirty="0"/>
              <a:t>expectation that up-skilling will result in upward mobility/career-pathing within the public service</a:t>
            </a:r>
            <a:r>
              <a:rPr lang="en-US" sz="2200" dirty="0"/>
              <a:t> </a:t>
            </a:r>
          </a:p>
          <a:p>
            <a:pPr algn="ctr"/>
            <a:endParaRPr lang="en-US" sz="2200" dirty="0"/>
          </a:p>
        </p:txBody>
      </p:sp>
      <p:sp>
        <p:nvSpPr>
          <p:cNvPr id="4" name="Down Arrow 3"/>
          <p:cNvSpPr/>
          <p:nvPr/>
        </p:nvSpPr>
        <p:spPr>
          <a:xfrm>
            <a:off x="4355976" y="3068960"/>
            <a:ext cx="360040" cy="57606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475656" y="3738954"/>
            <a:ext cx="60486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The study should be read in conjunction with proposals made in the National Implementation Framework towards the </a:t>
            </a:r>
            <a:r>
              <a:rPr lang="en-US" i="1" dirty="0" err="1" smtClean="0"/>
              <a:t>Professionalisation</a:t>
            </a:r>
            <a:r>
              <a:rPr lang="en-US" i="1" dirty="0" smtClean="0"/>
              <a:t> of the Public Service (NSG, 2020), i.e.</a:t>
            </a:r>
          </a:p>
          <a:p>
            <a:pPr algn="ctr"/>
            <a:endParaRPr lang="en-US" i="1" dirty="0" smtClean="0"/>
          </a:p>
          <a:p>
            <a:pPr marL="285750" indent="-285750" algn="ctr">
              <a:buFont typeface="Wingdings" charset="2"/>
              <a:buChar char="ü"/>
            </a:pPr>
            <a:r>
              <a:rPr lang="en-US" i="1" dirty="0" smtClean="0"/>
              <a:t>‘Continuous learning and professional development’</a:t>
            </a:r>
          </a:p>
          <a:p>
            <a:pPr marL="285750" indent="-285750" algn="ctr">
              <a:buFont typeface="Wingdings" charset="2"/>
              <a:buChar char="ü"/>
            </a:pPr>
            <a:r>
              <a:rPr lang="en-US" i="1" dirty="0"/>
              <a:t>Determination of appropriate training and learning pathways</a:t>
            </a:r>
          </a:p>
          <a:p>
            <a:pPr marL="285750" indent="-285750" algn="ctr">
              <a:buFont typeface="Wingdings" charset="2"/>
              <a:buChar char="ü"/>
            </a:pPr>
            <a:r>
              <a:rPr lang="en-US" i="1" dirty="0" smtClean="0"/>
              <a:t>Certification with professional bodies</a:t>
            </a:r>
          </a:p>
          <a:p>
            <a:pPr marL="285750" indent="-285750" algn="ctr">
              <a:buFont typeface="Arial" charset="0"/>
              <a:buChar char="•"/>
            </a:pPr>
            <a:endParaRPr lang="en-US" i="1" dirty="0" smtClean="0"/>
          </a:p>
          <a:p>
            <a:pPr algn="ctr"/>
            <a:endParaRPr lang="en-US" i="1" dirty="0"/>
          </a:p>
          <a:p>
            <a:pPr algn="ctr"/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63347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i="1" dirty="0" smtClean="0"/>
          </a:p>
          <a:p>
            <a:pPr marL="0" indent="0" algn="ctr">
              <a:buNone/>
            </a:pPr>
            <a:endParaRPr lang="en-US" sz="3600" i="1" dirty="0"/>
          </a:p>
          <a:p>
            <a:pPr marL="0" indent="0" algn="ctr">
              <a:buNone/>
            </a:pPr>
            <a:r>
              <a:rPr lang="en-US" sz="3600" i="1" dirty="0" smtClean="0"/>
              <a:t>Thank you</a:t>
            </a:r>
          </a:p>
          <a:p>
            <a:pPr marL="0" indent="0" algn="ctr">
              <a:buNone/>
            </a:pPr>
            <a:r>
              <a:rPr lang="en-US" sz="3600" i="1" dirty="0" err="1"/>
              <a:t>v</a:t>
            </a:r>
            <a:r>
              <a:rPr lang="en-US" sz="3600" i="1" dirty="0" err="1" smtClean="0"/>
              <a:t>inothan.naidoo@uct.ac.za</a:t>
            </a:r>
            <a:endParaRPr lang="en-US" sz="3600" i="1" dirty="0" smtClean="0"/>
          </a:p>
          <a:p>
            <a:endParaRPr lang="en-US" sz="3600" i="1" dirty="0"/>
          </a:p>
          <a:p>
            <a:endParaRPr lang="en-US" sz="3600" i="1" dirty="0"/>
          </a:p>
        </p:txBody>
      </p:sp>
    </p:spTree>
    <p:extLst>
      <p:ext uri="{BB962C8B-B14F-4D97-AF65-F5344CB8AC3E}">
        <p14:creationId xmlns:p14="http://schemas.microsoft.com/office/powerpoint/2010/main" val="152056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4D71B8-B252-4E6B-B677-760CAB696738}"/>
              </a:ext>
            </a:extLst>
          </p:cNvPr>
          <p:cNvSpPr/>
          <p:nvPr/>
        </p:nvSpPr>
        <p:spPr>
          <a:xfrm>
            <a:off x="899592" y="899003"/>
            <a:ext cx="2020186" cy="1089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prstClr val="white"/>
                </a:solidFill>
                <a:latin typeface="Calibri" panose="020F0502020204030204"/>
              </a:rPr>
              <a:t>1. Continuous Employee Development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EEA53FE-6CCA-4ED9-BB90-987A83E27D8A}"/>
              </a:ext>
            </a:extLst>
          </p:cNvPr>
          <p:cNvSpPr/>
          <p:nvPr/>
        </p:nvSpPr>
        <p:spPr>
          <a:xfrm>
            <a:off x="3413051" y="5280865"/>
            <a:ext cx="2482924" cy="12239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prstClr val="white"/>
                </a:solidFill>
                <a:latin typeface="Calibri" panose="020F0502020204030204"/>
              </a:rPr>
              <a:t>3. Service Delivery Outcomes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64D71B8-B252-4E6B-B677-760CAB696738}"/>
              </a:ext>
            </a:extLst>
          </p:cNvPr>
          <p:cNvSpPr/>
          <p:nvPr/>
        </p:nvSpPr>
        <p:spPr>
          <a:xfrm>
            <a:off x="6224222" y="836712"/>
            <a:ext cx="2020186" cy="10898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Capacity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4D71B8-B252-4E6B-B677-760CAB696738}"/>
              </a:ext>
            </a:extLst>
          </p:cNvPr>
          <p:cNvSpPr/>
          <p:nvPr/>
        </p:nvSpPr>
        <p:spPr>
          <a:xfrm>
            <a:off x="3644420" y="2810171"/>
            <a:ext cx="2020186" cy="108983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prstClr val="white"/>
                </a:solidFill>
                <a:latin typeface="Calibri" panose="020F0502020204030204"/>
              </a:rPr>
              <a:t>HRD &amp; </a:t>
            </a:r>
            <a:r>
              <a:rPr lang="en-US" smtClean="0">
                <a:solidFill>
                  <a:prstClr val="white"/>
                </a:solidFill>
                <a:latin typeface="Calibri" panose="020F0502020204030204"/>
              </a:rPr>
              <a:t>HRM practices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2833412" y="2171801"/>
            <a:ext cx="724547" cy="579750"/>
          </a:xfrm>
          <a:prstGeom prst="straightConnector1">
            <a:avLst/>
          </a:prstGeom>
          <a:ln w="666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5679414" y="2129170"/>
            <a:ext cx="625068" cy="600201"/>
          </a:xfrm>
          <a:prstGeom prst="straightConnector1">
            <a:avLst/>
          </a:prstGeom>
          <a:ln w="666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477197" y="1378897"/>
            <a:ext cx="2418778" cy="2733"/>
          </a:xfrm>
          <a:prstGeom prst="straightConnector1">
            <a:avLst/>
          </a:prstGeom>
          <a:ln w="7620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1739032" y="2040505"/>
            <a:ext cx="1674020" cy="3137031"/>
          </a:xfrm>
          <a:prstGeom prst="straightConnector1">
            <a:avLst/>
          </a:prstGeom>
          <a:ln w="7620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5865393" y="2029878"/>
            <a:ext cx="1368922" cy="3182214"/>
          </a:xfrm>
          <a:prstGeom prst="straightConnector1">
            <a:avLst/>
          </a:prstGeom>
          <a:ln w="7620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ight Brace 49"/>
          <p:cNvSpPr/>
          <p:nvPr/>
        </p:nvSpPr>
        <p:spPr>
          <a:xfrm>
            <a:off x="7482730" y="2060847"/>
            <a:ext cx="648072" cy="3220017"/>
          </a:xfrm>
          <a:prstGeom prst="rightBrac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 rot="5400000">
            <a:off x="7609173" y="3785636"/>
            <a:ext cx="1586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4IR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03001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904656"/>
          </a:xfrm>
        </p:spPr>
        <p:txBody>
          <a:bodyPr>
            <a:normAutofit fontScale="47500" lnSpcReduction="20000"/>
          </a:bodyPr>
          <a:lstStyle/>
          <a:p>
            <a:pPr algn="ctr"/>
            <a:endParaRPr lang="en-US" sz="5500" i="1" dirty="0" smtClean="0"/>
          </a:p>
          <a:p>
            <a:pPr algn="ctr"/>
            <a:r>
              <a:rPr lang="en-US" sz="7000" i="1" dirty="0" smtClean="0"/>
              <a:t>What </a:t>
            </a:r>
            <a:r>
              <a:rPr lang="en-US" sz="7000" i="1" dirty="0"/>
              <a:t>are the implications of </a:t>
            </a:r>
            <a:r>
              <a:rPr lang="en-US" sz="7000" i="1" dirty="0" smtClean="0"/>
              <a:t>CONTINUOUS employee DEVELOPMENT?</a:t>
            </a:r>
            <a:r>
              <a:rPr lang="en-US" sz="7000" dirty="0" smtClean="0"/>
              <a:t> </a:t>
            </a:r>
          </a:p>
          <a:p>
            <a:pPr algn="ctr"/>
            <a:endParaRPr lang="en-US" sz="4000" dirty="0"/>
          </a:p>
          <a:p>
            <a:pPr algn="ctr"/>
            <a:endParaRPr lang="en-US" sz="4000" dirty="0" smtClean="0"/>
          </a:p>
          <a:p>
            <a:pPr algn="ctr"/>
            <a:endParaRPr lang="en-US" sz="4000" dirty="0"/>
          </a:p>
          <a:p>
            <a:pPr algn="ctr"/>
            <a:endParaRPr lang="en-US" sz="4000" dirty="0"/>
          </a:p>
          <a:p>
            <a:pPr algn="ctr"/>
            <a:r>
              <a:rPr lang="en-US" sz="5500" dirty="0" smtClean="0"/>
              <a:t>The </a:t>
            </a:r>
            <a:r>
              <a:rPr lang="en-US" sz="5500" dirty="0"/>
              <a:t>concept implies </a:t>
            </a:r>
            <a:r>
              <a:rPr lang="en-US" sz="5500" dirty="0" smtClean="0"/>
              <a:t>an </a:t>
            </a:r>
            <a:r>
              <a:rPr lang="en-US" sz="5500" u="sng" dirty="0" smtClean="0"/>
              <a:t>ongoing </a:t>
            </a:r>
            <a:r>
              <a:rPr lang="en-US" sz="5500" u="sng" dirty="0"/>
              <a:t>and </a:t>
            </a:r>
            <a:r>
              <a:rPr lang="en-US" sz="5500" u="sng" dirty="0" smtClean="0"/>
              <a:t>sustained </a:t>
            </a:r>
            <a:r>
              <a:rPr lang="en-US" sz="5500" u="sng" dirty="0"/>
              <a:t>process of </a:t>
            </a:r>
            <a:r>
              <a:rPr lang="en-US" sz="5500" u="sng" dirty="0" smtClean="0"/>
              <a:t>providing public servants with </a:t>
            </a:r>
            <a:r>
              <a:rPr lang="en-US" sz="5500" u="sng" dirty="0"/>
              <a:t>opportunities to up-skill</a:t>
            </a:r>
            <a:r>
              <a:rPr lang="en-US" sz="5500" dirty="0"/>
              <a:t>, </a:t>
            </a:r>
            <a:r>
              <a:rPr lang="en-US" sz="5500" dirty="0" smtClean="0"/>
              <a:t>AND the expectation </a:t>
            </a:r>
            <a:r>
              <a:rPr lang="en-US" sz="5500" dirty="0"/>
              <a:t>that </a:t>
            </a:r>
            <a:r>
              <a:rPr lang="en-US" sz="5500" u="sng" dirty="0"/>
              <a:t>up-skilling will result in upward </a:t>
            </a:r>
            <a:r>
              <a:rPr lang="en-US" sz="5500" u="sng" dirty="0" smtClean="0"/>
              <a:t>mobility/career-pathing </a:t>
            </a:r>
            <a:r>
              <a:rPr lang="en-US" sz="5500" u="sng" dirty="0"/>
              <a:t>within the public </a:t>
            </a:r>
            <a:r>
              <a:rPr lang="en-US" sz="5500" u="sng" dirty="0" smtClean="0"/>
              <a:t>service</a:t>
            </a:r>
            <a:r>
              <a:rPr lang="en-US" sz="5500" dirty="0" smtClean="0"/>
              <a:t> </a:t>
            </a:r>
          </a:p>
          <a:p>
            <a:pPr algn="ctr"/>
            <a:endParaRPr lang="en-US" sz="5500" dirty="0" smtClean="0"/>
          </a:p>
          <a:p>
            <a:pPr algn="ctr"/>
            <a:endParaRPr lang="en-US" sz="5500" dirty="0"/>
          </a:p>
          <a:p>
            <a:pPr algn="ctr"/>
            <a:endParaRPr lang="en-US" sz="5500" dirty="0"/>
          </a:p>
          <a:p>
            <a:pPr algn="ctr"/>
            <a:r>
              <a:rPr lang="en-US" sz="5500" dirty="0" smtClean="0"/>
              <a:t>Does </a:t>
            </a:r>
            <a:r>
              <a:rPr lang="en-US" sz="5500" dirty="0"/>
              <a:t>the state of HRD and HRM facilitate this process?</a:t>
            </a:r>
          </a:p>
          <a:p>
            <a:pPr algn="ctr"/>
            <a:endParaRPr lang="en-US" sz="6000" i="1" dirty="0"/>
          </a:p>
        </p:txBody>
      </p:sp>
      <p:sp>
        <p:nvSpPr>
          <p:cNvPr id="6" name="Down Arrow 5"/>
          <p:cNvSpPr/>
          <p:nvPr/>
        </p:nvSpPr>
        <p:spPr>
          <a:xfrm>
            <a:off x="4222304" y="2132856"/>
            <a:ext cx="580904" cy="72008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4213803" y="4725144"/>
            <a:ext cx="580904" cy="72008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5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21415" y="134076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Human Resource Development (HRD) represents the cycle through which up-skilling is supposed to happen:</a:t>
            </a:r>
            <a:endParaRPr lang="en-US" sz="2400" i="1" dirty="0"/>
          </a:p>
          <a:p>
            <a:pPr marL="0" indent="0">
              <a:buNone/>
            </a:pPr>
            <a:endParaRPr lang="en-US" sz="2400" i="1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21415" y="171776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Thoughts on HRD (1)</a:t>
            </a:r>
            <a:endParaRPr lang="en-US" sz="3600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367682129"/>
              </p:ext>
            </p:extLst>
          </p:nvPr>
        </p:nvGraphicFramePr>
        <p:xfrm>
          <a:off x="1115616" y="22768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402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200" dirty="0"/>
              <a:t>The study </a:t>
            </a:r>
            <a:r>
              <a:rPr lang="en-US" sz="2200" dirty="0" smtClean="0"/>
              <a:t>found </a:t>
            </a:r>
            <a:r>
              <a:rPr lang="en-US" sz="2200" dirty="0"/>
              <a:t>evidence that training interventions have had </a:t>
            </a:r>
            <a:r>
              <a:rPr lang="en-US" sz="2200" dirty="0" smtClean="0"/>
              <a:t>some positive </a:t>
            </a:r>
            <a:r>
              <a:rPr lang="en-US" sz="2200" dirty="0"/>
              <a:t>downstream </a:t>
            </a:r>
            <a:r>
              <a:rPr lang="en-US" sz="2200" dirty="0" smtClean="0"/>
              <a:t>effects </a:t>
            </a:r>
            <a:r>
              <a:rPr lang="en-US" sz="2200" dirty="0"/>
              <a:t>on the acquisition and application of scarce skills, staff morale, even audit </a:t>
            </a:r>
            <a:r>
              <a:rPr lang="en-US" sz="2200" dirty="0" smtClean="0"/>
              <a:t>findings</a:t>
            </a:r>
            <a:r>
              <a:rPr lang="mr-IN" sz="2200" dirty="0" smtClean="0"/>
              <a:t>…</a:t>
            </a:r>
            <a:r>
              <a:rPr lang="en-US" sz="2200" i="1" dirty="0" smtClean="0"/>
              <a:t>HOWEVER</a:t>
            </a:r>
          </a:p>
          <a:p>
            <a:endParaRPr lang="en-US" sz="2200" i="1" dirty="0"/>
          </a:p>
          <a:p>
            <a:r>
              <a:rPr lang="en-US" sz="2400" dirty="0"/>
              <a:t>‘Implementing HRD’ </a:t>
            </a:r>
            <a:r>
              <a:rPr lang="en-US" sz="2400" dirty="0" smtClean="0"/>
              <a:t>is </a:t>
            </a:r>
            <a:r>
              <a:rPr lang="en-US" sz="2400" dirty="0"/>
              <a:t>a complex and dynamic activity that presents many hurdles for departments to </a:t>
            </a:r>
            <a:r>
              <a:rPr lang="en-US" sz="2400" dirty="0" smtClean="0"/>
              <a:t>acquire </a:t>
            </a:r>
            <a:r>
              <a:rPr lang="en-US" sz="2400" dirty="0"/>
              <a:t>maximum </a:t>
            </a:r>
            <a:r>
              <a:rPr lang="en-US" sz="2400" dirty="0" smtClean="0"/>
              <a:t>benefit, because of:</a:t>
            </a:r>
          </a:p>
          <a:p>
            <a:endParaRPr lang="en-US" sz="2400" dirty="0" smtClean="0"/>
          </a:p>
          <a:p>
            <a:pPr lvl="1"/>
            <a:r>
              <a:rPr lang="en-US" sz="2000" dirty="0" smtClean="0"/>
              <a:t>SCM </a:t>
            </a:r>
            <a:r>
              <a:rPr lang="en-US" sz="2000" dirty="0"/>
              <a:t>processes &amp; s</a:t>
            </a:r>
            <a:r>
              <a:rPr lang="en-US" sz="2000" dirty="0" smtClean="0"/>
              <a:t>ervice provider </a:t>
            </a:r>
            <a:r>
              <a:rPr lang="en-US" sz="2000" dirty="0"/>
              <a:t>availability; </a:t>
            </a:r>
            <a:endParaRPr lang="en-US" sz="2000" dirty="0" smtClean="0"/>
          </a:p>
          <a:p>
            <a:pPr lvl="1"/>
            <a:r>
              <a:rPr lang="en-US" sz="2000" dirty="0"/>
              <a:t>B</a:t>
            </a:r>
            <a:r>
              <a:rPr lang="en-US" sz="2000" dirty="0" smtClean="0"/>
              <a:t>udgetary constraints </a:t>
            </a:r>
            <a:r>
              <a:rPr lang="en-US" sz="2000" dirty="0"/>
              <a:t>viz. allocations, number and sequencing of when and how employees attend training/PD &amp; </a:t>
            </a:r>
            <a:r>
              <a:rPr lang="en-US" sz="2000" dirty="0" smtClean="0"/>
              <a:t>are operationally allowed to do so;</a:t>
            </a:r>
          </a:p>
          <a:p>
            <a:pPr lvl="1"/>
            <a:r>
              <a:rPr lang="en-US" sz="2000" dirty="0"/>
              <a:t>C</a:t>
            </a:r>
            <a:r>
              <a:rPr lang="en-US" sz="2000" dirty="0" smtClean="0"/>
              <a:t>ompliance-oriented </a:t>
            </a:r>
            <a:r>
              <a:rPr lang="en-US" sz="2000" dirty="0"/>
              <a:t>approach: spend the money</a:t>
            </a:r>
            <a:r>
              <a:rPr lang="en-US" sz="2000" dirty="0" smtClean="0"/>
              <a:t>, </a:t>
            </a:r>
            <a:r>
              <a:rPr lang="en-US" sz="2000" dirty="0"/>
              <a:t>redeem the benefit, but what value does it generate for both the employee, if they are being ‘nominated’ for training, and </a:t>
            </a:r>
            <a:r>
              <a:rPr lang="en-US" sz="2000" dirty="0" smtClean="0"/>
              <a:t>for the institution’s </a:t>
            </a:r>
            <a:r>
              <a:rPr lang="en-US" sz="2000" dirty="0"/>
              <a:t>strategic </a:t>
            </a:r>
            <a:r>
              <a:rPr lang="en-US" sz="2000" dirty="0" smtClean="0"/>
              <a:t>priorities?</a:t>
            </a:r>
          </a:p>
          <a:p>
            <a:pPr lvl="1"/>
            <a:r>
              <a:rPr lang="en-US" sz="2000" dirty="0" smtClean="0"/>
              <a:t>Esau (2006) highlights the importance of achieving congruency between an individual and organization’s values, &amp; aligning private &amp; social motives, in the context of reforming South Africa’s public service</a:t>
            </a:r>
            <a:endParaRPr lang="en-US" sz="2200" dirty="0"/>
          </a:p>
        </p:txBody>
      </p:sp>
      <p:sp>
        <p:nvSpPr>
          <p:cNvPr id="4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Thoughts on HRD (2)</a:t>
            </a:r>
            <a:endParaRPr lang="en-US" sz="3600" dirty="0"/>
          </a:p>
        </p:txBody>
      </p:sp>
      <p:sp>
        <p:nvSpPr>
          <p:cNvPr id="2" name="Circular Arrow 1"/>
          <p:cNvSpPr/>
          <p:nvPr/>
        </p:nvSpPr>
        <p:spPr>
          <a:xfrm rot="5742515">
            <a:off x="4666926" y="2232443"/>
            <a:ext cx="432048" cy="576064"/>
          </a:xfrm>
          <a:prstGeom prst="circular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4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5909975"/>
              </p:ext>
            </p:extLst>
          </p:nvPr>
        </p:nvGraphicFramePr>
        <p:xfrm>
          <a:off x="372140" y="1504507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Thoughts on HRD (3)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1504507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Attain a better </a:t>
            </a:r>
            <a:r>
              <a:rPr lang="en-US" dirty="0"/>
              <a:t>fit </a:t>
            </a:r>
            <a:r>
              <a:rPr lang="en-US" dirty="0" smtClean="0"/>
              <a:t>between org </a:t>
            </a:r>
            <a:r>
              <a:rPr lang="en-US" dirty="0"/>
              <a:t>complexities and the HRD planning cycle: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 flipV="1">
            <a:off x="5364088" y="1844824"/>
            <a:ext cx="3168352" cy="360040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hevron 10"/>
          <p:cNvSpPr/>
          <p:nvPr/>
        </p:nvSpPr>
        <p:spPr>
          <a:xfrm>
            <a:off x="2339752" y="1628800"/>
            <a:ext cx="288032" cy="1004028"/>
          </a:xfrm>
          <a:prstGeom prst="chevr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2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 </a:t>
            </a:r>
          </a:p>
          <a:p>
            <a:pPr marL="0" lvl="0" indent="0" algn="ctr">
              <a:buNone/>
            </a:pPr>
            <a:r>
              <a:rPr lang="en-US" sz="2400" dirty="0" smtClean="0"/>
              <a:t>The study cites </a:t>
            </a:r>
            <a:r>
              <a:rPr lang="en-US" sz="2400" dirty="0"/>
              <a:t>a number of </a:t>
            </a:r>
            <a:r>
              <a:rPr lang="en-US" sz="2400" dirty="0" smtClean="0"/>
              <a:t>departments claiming </a:t>
            </a:r>
            <a:r>
              <a:rPr lang="en-US" sz="2400" dirty="0"/>
              <a:t>inadequate HR capacity in </a:t>
            </a:r>
            <a:r>
              <a:rPr lang="en-US" sz="2400" u="sng" dirty="0"/>
              <a:t>HRD units </a:t>
            </a:r>
            <a:r>
              <a:rPr lang="en-US" sz="2400" dirty="0"/>
              <a:t>to coordinate and champion </a:t>
            </a:r>
            <a:r>
              <a:rPr lang="en-US" sz="2400" dirty="0" smtClean="0"/>
              <a:t>HRD: </a:t>
            </a:r>
          </a:p>
          <a:p>
            <a:pPr marL="0" lvl="0" indent="0" algn="ctr">
              <a:buNone/>
            </a:pPr>
            <a:endParaRPr lang="en-US" sz="2400" dirty="0"/>
          </a:p>
          <a:p>
            <a:pPr marL="0" lvl="0" indent="0" algn="ctr">
              <a:buNone/>
            </a:pPr>
            <a:r>
              <a:rPr lang="en-US" sz="2400" dirty="0" smtClean="0"/>
              <a:t>– </a:t>
            </a:r>
            <a:r>
              <a:rPr lang="en-US" sz="2400" i="1" dirty="0" smtClean="0"/>
              <a:t>This raises </a:t>
            </a:r>
            <a:r>
              <a:rPr lang="en-US" sz="2400" i="1" dirty="0"/>
              <a:t>questions about where HRD units are situated, how exactly they </a:t>
            </a:r>
            <a:r>
              <a:rPr lang="en-US" sz="2400" i="1" dirty="0" smtClean="0"/>
              <a:t>‘coordinate’ </a:t>
            </a:r>
            <a:r>
              <a:rPr lang="en-US" sz="2400" i="1" dirty="0"/>
              <a:t>and </a:t>
            </a:r>
            <a:r>
              <a:rPr lang="en-US" sz="2400" i="1" dirty="0" smtClean="0"/>
              <a:t>‘champion’, </a:t>
            </a:r>
            <a:r>
              <a:rPr lang="en-US" sz="2400" i="1" dirty="0"/>
              <a:t>how much authority these units have, do they share responsibilities for HRD with line managers in branches </a:t>
            </a:r>
            <a:r>
              <a:rPr lang="en-US" sz="2400" i="1" dirty="0" smtClean="0"/>
              <a:t>and directorates, which </a:t>
            </a:r>
            <a:r>
              <a:rPr lang="en-US" sz="2400" i="1" dirty="0"/>
              <a:t>might mitigate these constraints?</a:t>
            </a:r>
          </a:p>
          <a:p>
            <a:pPr algn="ctr"/>
            <a:endParaRPr lang="en-US" sz="2400" dirty="0"/>
          </a:p>
        </p:txBody>
      </p:sp>
      <p:sp>
        <p:nvSpPr>
          <p:cNvPr id="4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Thoughts on HRD (4)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7048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87524" y="1778086"/>
            <a:ext cx="4824536" cy="4525963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dirty="0" smtClean="0"/>
              <a:t>Concerns </a:t>
            </a:r>
            <a:r>
              <a:rPr lang="en-US" dirty="0"/>
              <a:t>raised in the </a:t>
            </a:r>
            <a:r>
              <a:rPr lang="en-US" dirty="0" smtClean="0"/>
              <a:t>study about </a:t>
            </a:r>
            <a:r>
              <a:rPr lang="en-US" dirty="0"/>
              <a:t>the Performance and Management Development System </a:t>
            </a:r>
            <a:r>
              <a:rPr lang="en-US" dirty="0">
                <a:solidFill>
                  <a:schemeClr val="bg1"/>
                </a:solidFill>
              </a:rPr>
              <a:t>(PMDS)</a:t>
            </a:r>
            <a:r>
              <a:rPr lang="en-US" dirty="0"/>
              <a:t>, as the vehicle through which employee training and development is </a:t>
            </a:r>
            <a:r>
              <a:rPr lang="en-US" dirty="0" smtClean="0">
                <a:solidFill>
                  <a:schemeClr val="bg1"/>
                </a:solidFill>
              </a:rPr>
              <a:t>managed (HRM)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/>
              <a:t> 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Should the performance monitoring &amp; review component of the system be </a:t>
            </a:r>
            <a:r>
              <a:rPr lang="en-US" u="sng" dirty="0">
                <a:solidFill>
                  <a:schemeClr val="bg1"/>
                </a:solidFill>
              </a:rPr>
              <a:t>de-linked</a:t>
            </a:r>
            <a:r>
              <a:rPr lang="en-US" dirty="0"/>
              <a:t> from the training and development component – </a:t>
            </a:r>
            <a:r>
              <a:rPr lang="en-US" dirty="0" smtClean="0"/>
              <a:t>esp. </a:t>
            </a:r>
            <a:r>
              <a:rPr lang="en-US" dirty="0"/>
              <a:t>given the finding that training needs are not always aligned to departmental/chief directorate/directorate strategic priorities?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Thoughts on HRM (1)</a:t>
            </a:r>
            <a:endParaRPr lang="en-US" sz="3600" dirty="0"/>
          </a:p>
        </p:txBody>
      </p:sp>
      <p:sp>
        <p:nvSpPr>
          <p:cNvPr id="2" name="Down Arrow 1"/>
          <p:cNvSpPr/>
          <p:nvPr/>
        </p:nvSpPr>
        <p:spPr>
          <a:xfrm>
            <a:off x="2483768" y="3068960"/>
            <a:ext cx="360040" cy="64807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5004048" y="3501008"/>
            <a:ext cx="1146956" cy="108012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151004" y="1419116"/>
            <a:ext cx="274664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‘Analyses of staffing trends in relation to policy shifts concluded that human resource</a:t>
            </a:r>
            <a:endParaRPr lang="en-US" dirty="0"/>
          </a:p>
          <a:p>
            <a:r>
              <a:rPr lang="en-US" i="1" dirty="0"/>
              <a:t>management components were not yet operating at strategic level. They needed to</a:t>
            </a:r>
            <a:endParaRPr lang="en-US" dirty="0"/>
          </a:p>
          <a:p>
            <a:r>
              <a:rPr lang="en-US" i="1" dirty="0"/>
              <a:t>anticipate changes in staff requirements, both in terms of numbers and in terms of the</a:t>
            </a:r>
            <a:endParaRPr lang="en-US" dirty="0"/>
          </a:p>
          <a:p>
            <a:r>
              <a:rPr lang="en-US" i="1" dirty="0"/>
              <a:t>types of skills needed’ – </a:t>
            </a:r>
            <a:r>
              <a:rPr lang="en-US" i="1" dirty="0" smtClean="0"/>
              <a:t>Levin (2009</a:t>
            </a:r>
            <a:r>
              <a:rPr lang="en-US" i="1" dirty="0"/>
              <a:t>)</a:t>
            </a:r>
            <a:r>
              <a:rPr lang="en-US" i="1" dirty="0" smtClean="0"/>
              <a:t> </a:t>
            </a:r>
            <a:r>
              <a:rPr lang="en-US" i="1" dirty="0"/>
              <a:t>reference to capacity assessments in the mid 2000s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50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738" y="170080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600" dirty="0"/>
              <a:t>Can this also reduce concerns raised </a:t>
            </a:r>
            <a:r>
              <a:rPr lang="en-US" sz="2600" dirty="0" smtClean="0"/>
              <a:t>in the study about </a:t>
            </a:r>
            <a:r>
              <a:rPr lang="en-US" sz="2600" dirty="0"/>
              <a:t>how performance outcomes are arrived at, whether they are fair and reasonable, creating tension between employees and supervisors, and which can also undermine the ethos of CED: </a:t>
            </a:r>
            <a:r>
              <a:rPr lang="en-US" sz="2600" u="sng" dirty="0"/>
              <a:t>investing in people, improved morale and engagement – all helpful for ‘soft skills’ linked to 4IR</a:t>
            </a:r>
            <a:r>
              <a:rPr lang="en-US" sz="2600" dirty="0"/>
              <a:t> </a:t>
            </a:r>
          </a:p>
          <a:p>
            <a:pPr algn="ctr"/>
            <a:endParaRPr lang="en-US" sz="2600" dirty="0"/>
          </a:p>
        </p:txBody>
      </p:sp>
      <p:sp>
        <p:nvSpPr>
          <p:cNvPr id="4" name="Title 5"/>
          <p:cNvSpPr>
            <a:spLocks noGrp="1"/>
          </p:cNvSpPr>
          <p:nvPr>
            <p:ph type="title"/>
          </p:nvPr>
        </p:nvSpPr>
        <p:spPr>
          <a:xfrm>
            <a:off x="439738" y="333375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smtClean="0"/>
              <a:t>Thoughts </a:t>
            </a:r>
            <a:r>
              <a:rPr lang="en-US" sz="3600" dirty="0" smtClean="0"/>
              <a:t>on HRM (2)</a:t>
            </a:r>
            <a:endParaRPr lang="en-US" sz="3600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3923928" y="4221088"/>
            <a:ext cx="2448272" cy="936104"/>
          </a:xfrm>
          <a:prstGeom prst="straightConnector1">
            <a:avLst/>
          </a:prstGeom>
          <a:ln w="57150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Callout 10"/>
          <p:cNvSpPr/>
          <p:nvPr/>
        </p:nvSpPr>
        <p:spPr>
          <a:xfrm>
            <a:off x="287524" y="4653136"/>
            <a:ext cx="3708412" cy="1782198"/>
          </a:xfrm>
          <a:prstGeom prst="wedgeEllipseCallou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35596" y="4805571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500" dirty="0" smtClean="0"/>
              <a:t>Critical thinking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500" dirty="0" smtClean="0"/>
              <a:t>Creativity &amp; Judgement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500" dirty="0" smtClean="0"/>
              <a:t>Complex problem solving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500" dirty="0" smtClean="0"/>
              <a:t>People management &amp; active listening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500" dirty="0" smtClean="0"/>
              <a:t>Emotional Intelligence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42918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43701</TotalTime>
  <Words>985</Words>
  <Application>Microsoft Office PowerPoint</Application>
  <PresentationFormat>On-screen Show (4:3)</PresentationFormat>
  <Paragraphs>94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Mangal</vt:lpstr>
      <vt:lpstr>Wingdings</vt:lpstr>
      <vt:lpstr>Office Theme</vt:lpstr>
      <vt:lpstr> Continuous employee development: challenges, constraints &amp; opportunities for HRM &amp; HRD in the public service  </vt:lpstr>
      <vt:lpstr>PowerPoint Presentation</vt:lpstr>
      <vt:lpstr>PowerPoint Presentation</vt:lpstr>
      <vt:lpstr>Thoughts on HRD (1)</vt:lpstr>
      <vt:lpstr>Thoughts on HRD (2)</vt:lpstr>
      <vt:lpstr>Thoughts on HRD (3)</vt:lpstr>
      <vt:lpstr>Thoughts on HRD (4)</vt:lpstr>
      <vt:lpstr>Thoughts on HRM (1)</vt:lpstr>
      <vt:lpstr>Thoughts on HRM (2)</vt:lpstr>
      <vt:lpstr>4IR &amp; Continuous Employee  Development? (1)</vt:lpstr>
      <vt:lpstr>4IR &amp; Continuous Employee  Development? (2)</vt:lpstr>
      <vt:lpstr>A final thought…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Sensitive Urban Design</dc:title>
  <dc:creator>vino</dc:creator>
  <cp:lastModifiedBy>Pontso Sehahabane</cp:lastModifiedBy>
  <cp:revision>149</cp:revision>
  <dcterms:created xsi:type="dcterms:W3CDTF">2013-03-19T03:02:29Z</dcterms:created>
  <dcterms:modified xsi:type="dcterms:W3CDTF">2021-05-18T07:51:32Z</dcterms:modified>
</cp:coreProperties>
</file>