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71" r:id="rId14"/>
    <p:sldId id="269" r:id="rId15"/>
    <p:sldId id="268" r:id="rId16"/>
    <p:sldId id="267"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varScale="1">
        <p:scale>
          <a:sx n="43" d="100"/>
          <a:sy n="43"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514B2E-A5D9-4388-B6AE-60386A1942EA}" type="datetimeFigureOut">
              <a:rPr lang="en-ZA" smtClean="0"/>
              <a:t>2021/05/18</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23202-3475-4871-9540-611922EBDB05}" type="slidenum">
              <a:rPr lang="en-ZA" smtClean="0"/>
              <a:t>‹#›</a:t>
            </a:fld>
            <a:endParaRPr lang="en-ZA"/>
          </a:p>
        </p:txBody>
      </p:sp>
    </p:spTree>
    <p:extLst>
      <p:ext uri="{BB962C8B-B14F-4D97-AF65-F5344CB8AC3E}">
        <p14:creationId xmlns:p14="http://schemas.microsoft.com/office/powerpoint/2010/main" val="298393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A2023202-3475-4871-9540-611922EBDB05}" type="slidenum">
              <a:rPr lang="en-ZA" smtClean="0"/>
              <a:t>14</a:t>
            </a:fld>
            <a:endParaRPr lang="en-ZA"/>
          </a:p>
        </p:txBody>
      </p:sp>
    </p:spTree>
    <p:extLst>
      <p:ext uri="{BB962C8B-B14F-4D97-AF65-F5344CB8AC3E}">
        <p14:creationId xmlns:p14="http://schemas.microsoft.com/office/powerpoint/2010/main" val="3324765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a:t>
            </a:r>
            <a:endParaRPr lang="en-ZA" dirty="0"/>
          </a:p>
        </p:txBody>
      </p:sp>
      <p:sp>
        <p:nvSpPr>
          <p:cNvPr id="4" name="Slide Number Placeholder 3"/>
          <p:cNvSpPr>
            <a:spLocks noGrp="1"/>
          </p:cNvSpPr>
          <p:nvPr>
            <p:ph type="sldNum" sz="quarter" idx="10"/>
          </p:nvPr>
        </p:nvSpPr>
        <p:spPr/>
        <p:txBody>
          <a:bodyPr/>
          <a:lstStyle/>
          <a:p>
            <a:fld id="{A2023202-3475-4871-9540-611922EBDB05}" type="slidenum">
              <a:rPr lang="en-ZA" smtClean="0"/>
              <a:t>16</a:t>
            </a:fld>
            <a:endParaRPr lang="en-ZA"/>
          </a:p>
        </p:txBody>
      </p:sp>
    </p:spTree>
    <p:extLst>
      <p:ext uri="{BB962C8B-B14F-4D97-AF65-F5344CB8AC3E}">
        <p14:creationId xmlns:p14="http://schemas.microsoft.com/office/powerpoint/2010/main" val="1508787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1705328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3AE0EB1-9042-413A-ACBB-D94DD5E89888}" type="datetimeFigureOut">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1578334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40441913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024525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5052597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4"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11515625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4"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1106323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34408925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251058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914688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378763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3AE0EB1-9042-413A-ACBB-D94DD5E89888}" type="datetimeFigureOut">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4182319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3AE0EB1-9042-413A-ACBB-D94DD5E89888}" type="datetimeFigureOut">
              <a:rPr lang="en-ZA" smtClean="0"/>
              <a:t>2021/05/18</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55861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3"/>
          <p:cNvSpPr>
            <a:spLocks noGrp="1"/>
          </p:cNvSpPr>
          <p:nvPr>
            <p:ph type="ftr" sz="quarter" idx="11"/>
          </p:nvPr>
        </p:nvSpPr>
        <p:spPr/>
        <p:txBody>
          <a:bodyPr/>
          <a:lstStyle/>
          <a:p>
            <a:endParaRPr lang="en-ZA"/>
          </a:p>
        </p:txBody>
      </p:sp>
      <p:sp>
        <p:nvSpPr>
          <p:cNvPr id="6" name="Slide Number Placeholder 4"/>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3094344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2"/>
          <p:cNvSpPr>
            <a:spLocks noGrp="1"/>
          </p:cNvSpPr>
          <p:nvPr>
            <p:ph type="ftr" sz="quarter" idx="11"/>
          </p:nvPr>
        </p:nvSpPr>
        <p:spPr/>
        <p:txBody>
          <a:bodyPr/>
          <a:lstStyle/>
          <a:p>
            <a:endParaRPr lang="en-ZA"/>
          </a:p>
        </p:txBody>
      </p:sp>
      <p:sp>
        <p:nvSpPr>
          <p:cNvPr id="6" name="Slide Number Placeholder 3"/>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1003604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D3AE0EB1-9042-413A-ACBB-D94DD5E89888}" type="datetimeFigureOut">
              <a:rPr lang="en-ZA" smtClean="0"/>
              <a:t>2021/05/18</a:t>
            </a:fld>
            <a:endParaRPr lang="en-ZA"/>
          </a:p>
        </p:txBody>
      </p:sp>
      <p:sp>
        <p:nvSpPr>
          <p:cNvPr id="5" name="Footer Placeholder 5"/>
          <p:cNvSpPr>
            <a:spLocks noGrp="1"/>
          </p:cNvSpPr>
          <p:nvPr>
            <p:ph type="ftr" sz="quarter" idx="11"/>
          </p:nvPr>
        </p:nvSpPr>
        <p:spPr/>
        <p:txBody>
          <a:bodyPr/>
          <a:lstStyle/>
          <a:p>
            <a:endParaRPr lang="en-ZA"/>
          </a:p>
        </p:txBody>
      </p:sp>
      <p:sp>
        <p:nvSpPr>
          <p:cNvPr id="6" name="Slide Number Placeholder 6"/>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2096961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3AE0EB1-9042-413A-ACBB-D94DD5E89888}" type="datetimeFigureOut">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6D84DB0-5E16-41C8-8F4B-0AE3D742C307}" type="slidenum">
              <a:rPr lang="en-ZA" smtClean="0"/>
              <a:t>‹#›</a:t>
            </a:fld>
            <a:endParaRPr lang="en-ZA"/>
          </a:p>
        </p:txBody>
      </p:sp>
    </p:spTree>
    <p:extLst>
      <p:ext uri="{BB962C8B-B14F-4D97-AF65-F5344CB8AC3E}">
        <p14:creationId xmlns:p14="http://schemas.microsoft.com/office/powerpoint/2010/main" val="2832640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3AE0EB1-9042-413A-ACBB-D94DD5E89888}" type="datetimeFigureOut">
              <a:rPr lang="en-ZA" smtClean="0"/>
              <a:t>2021/05/18</a:t>
            </a:fld>
            <a:endParaRPr lang="en-ZA"/>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ZA"/>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6D84DB0-5E16-41C8-8F4B-0AE3D742C307}" type="slidenum">
              <a:rPr lang="en-ZA" smtClean="0"/>
              <a:t>‹#›</a:t>
            </a:fld>
            <a:endParaRPr lang="en-ZA"/>
          </a:p>
        </p:txBody>
      </p:sp>
    </p:spTree>
    <p:extLst>
      <p:ext uri="{BB962C8B-B14F-4D97-AF65-F5344CB8AC3E}">
        <p14:creationId xmlns:p14="http://schemas.microsoft.com/office/powerpoint/2010/main" val="53929382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weforum.org/press/2016/01/five-million-jobs-by-2020-the-real-challenge-of-the-fourth-industrialrevolutio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weforum.org/pages/the-fourthindustrial-revolution-by-klaus-schwab" TargetMode="External"/><Relationship Id="rId2" Type="http://schemas.openxmlformats.org/officeDocument/2006/relationships/hyperlink" Target="https://www.iol.co.za/pretoria-news/shock-sympathy-and-criticism-as-standardbank-closes-104-branches-24988984"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4" y="180110"/>
            <a:ext cx="10330463" cy="3449781"/>
          </a:xfrm>
        </p:spPr>
        <p:txBody>
          <a:bodyPr/>
          <a:lstStyle/>
          <a:p>
            <a:r>
              <a:rPr lang="en-ZA" sz="5400" b="1" i="1" dirty="0">
                <a:latin typeface="Arial Black" panose="020B0A04020102020204" pitchFamily="34" charset="0"/>
              </a:rPr>
              <a:t>The impact of the Fourth Industrial Revolution on Service Delivery in the Public Service</a:t>
            </a:r>
            <a:endParaRPr lang="en-ZA" sz="5400" dirty="0">
              <a:latin typeface="Arial Black" panose="020B0A04020102020204" pitchFamily="34" charset="0"/>
            </a:endParaRPr>
          </a:p>
        </p:txBody>
      </p:sp>
      <p:sp>
        <p:nvSpPr>
          <p:cNvPr id="3" name="Subtitle 2"/>
          <p:cNvSpPr>
            <a:spLocks noGrp="1"/>
          </p:cNvSpPr>
          <p:nvPr>
            <p:ph type="subTitle" idx="1"/>
          </p:nvPr>
        </p:nvSpPr>
        <p:spPr/>
        <p:txBody>
          <a:bodyPr>
            <a:noAutofit/>
          </a:bodyPr>
          <a:lstStyle/>
          <a:p>
            <a:r>
              <a:rPr lang="en-ZA" b="1" i="1" dirty="0" smtClean="0">
                <a:latin typeface="Times New Roman" panose="02020603050405020304" pitchFamily="18" charset="0"/>
                <a:cs typeface="Times New Roman" panose="02020603050405020304" pitchFamily="18" charset="0"/>
              </a:rPr>
              <a:t>Dr ANUOLUWAPO A. DUROKIFA </a:t>
            </a:r>
          </a:p>
          <a:p>
            <a:r>
              <a:rPr lang="en-ZA" b="1" i="1" dirty="0" smtClean="0">
                <a:latin typeface="Times New Roman" panose="02020603050405020304" pitchFamily="18" charset="0"/>
                <a:cs typeface="Times New Roman" panose="02020603050405020304" pitchFamily="18" charset="0"/>
              </a:rPr>
              <a:t>Post doctoral research fellow</a:t>
            </a:r>
            <a:endParaRPr lang="en-ZA" b="1" i="1" dirty="0">
              <a:latin typeface="Times New Roman" panose="02020603050405020304" pitchFamily="18" charset="0"/>
              <a:cs typeface="Times New Roman" panose="02020603050405020304" pitchFamily="18" charset="0"/>
            </a:endParaRPr>
          </a:p>
          <a:p>
            <a:r>
              <a:rPr lang="en-ZA" b="1" i="1" dirty="0" smtClean="0">
                <a:latin typeface="Times New Roman" panose="02020603050405020304" pitchFamily="18" charset="0"/>
                <a:cs typeface="Times New Roman" panose="02020603050405020304" pitchFamily="18" charset="0"/>
              </a:rPr>
              <a:t>University of Johannesburg, SOUTH </a:t>
            </a:r>
            <a:r>
              <a:rPr lang="en-ZA" b="1" i="1" dirty="0" err="1" smtClean="0">
                <a:latin typeface="Times New Roman" panose="02020603050405020304" pitchFamily="18" charset="0"/>
                <a:cs typeface="Times New Roman" panose="02020603050405020304" pitchFamily="18" charset="0"/>
              </a:rPr>
              <a:t>AFrICA</a:t>
            </a:r>
            <a:endParaRPr lang="en-ZA"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3300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Covid </a:t>
            </a:r>
            <a:r>
              <a:rPr lang="en-ZA" dirty="0" smtClean="0"/>
              <a:t>19: A </a:t>
            </a:r>
            <a:r>
              <a:rPr lang="en-ZA" dirty="0"/>
              <a:t>catalyst to 4</a:t>
            </a:r>
            <a:r>
              <a:rPr lang="en-ZA" baseline="30000" dirty="0"/>
              <a:t>th</a:t>
            </a:r>
            <a:r>
              <a:rPr lang="en-ZA" dirty="0"/>
              <a:t> </a:t>
            </a:r>
            <a:r>
              <a:rPr lang="en-ZA" dirty="0" smtClean="0"/>
              <a:t>IR Contd’</a:t>
            </a:r>
            <a:endParaRPr lang="en-ZA" dirty="0"/>
          </a:p>
        </p:txBody>
      </p:sp>
      <p:sp>
        <p:nvSpPr>
          <p:cNvPr id="3" name="Content Placeholder 2"/>
          <p:cNvSpPr>
            <a:spLocks noGrp="1"/>
          </p:cNvSpPr>
          <p:nvPr>
            <p:ph idx="1"/>
          </p:nvPr>
        </p:nvSpPr>
        <p:spPr/>
        <p:txBody>
          <a:bodyPr/>
          <a:lstStyle/>
          <a:p>
            <a:r>
              <a:rPr lang="en-ZA" dirty="0"/>
              <a:t>The pandemic has compelled the world to consider structural shift on how we live, work and relate thereby blurring the boundaries between the physical, digital and biological world. </a:t>
            </a:r>
            <a:endParaRPr lang="en-ZA" dirty="0" smtClean="0"/>
          </a:p>
          <a:p>
            <a:r>
              <a:rPr lang="en-ZA" dirty="0" smtClean="0"/>
              <a:t>The pandemic situation has driven people to be more reliant on digital and biological technologies as well as how these technologies can create value in new ways.</a:t>
            </a:r>
            <a:r>
              <a:rPr lang="en-ZA" dirty="0"/>
              <a:t> In other words, there are more online activities as the intervention of digital technologies aid the continual flow of businesses, activities, and human interaction. </a:t>
            </a:r>
          </a:p>
          <a:p>
            <a:r>
              <a:rPr lang="en-ZA" dirty="0"/>
              <a:t>For instance, </a:t>
            </a:r>
            <a:r>
              <a:rPr lang="en-ZA" dirty="0" smtClean="0"/>
              <a:t>Rwanda </a:t>
            </a:r>
            <a:r>
              <a:rPr lang="en-ZA" dirty="0"/>
              <a:t>deployed robots to hospitals to reduce health workers contacts with COVID-19 patients and minimizing their risk of infections (DPA, 2020). </a:t>
            </a:r>
          </a:p>
        </p:txBody>
      </p:sp>
    </p:spTree>
    <p:extLst>
      <p:ext uri="{BB962C8B-B14F-4D97-AF65-F5344CB8AC3E}">
        <p14:creationId xmlns:p14="http://schemas.microsoft.com/office/powerpoint/2010/main" val="2715894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Covid </a:t>
            </a:r>
            <a:r>
              <a:rPr lang="en-ZA" dirty="0" smtClean="0"/>
              <a:t>19: A </a:t>
            </a:r>
            <a:r>
              <a:rPr lang="en-ZA" dirty="0"/>
              <a:t>catalyst to 4</a:t>
            </a:r>
            <a:r>
              <a:rPr lang="en-ZA" baseline="30000" dirty="0"/>
              <a:t>th</a:t>
            </a:r>
            <a:r>
              <a:rPr lang="en-ZA" dirty="0"/>
              <a:t> IR Contd’</a:t>
            </a:r>
          </a:p>
        </p:txBody>
      </p:sp>
      <p:sp>
        <p:nvSpPr>
          <p:cNvPr id="3" name="Content Placeholder 2"/>
          <p:cNvSpPr>
            <a:spLocks noGrp="1"/>
          </p:cNvSpPr>
          <p:nvPr>
            <p:ph idx="1"/>
          </p:nvPr>
        </p:nvSpPr>
        <p:spPr>
          <a:xfrm>
            <a:off x="1103312" y="2052918"/>
            <a:ext cx="8946541" cy="4805082"/>
          </a:xfrm>
        </p:spPr>
        <p:txBody>
          <a:bodyPr/>
          <a:lstStyle/>
          <a:p>
            <a:r>
              <a:rPr lang="en-ZA" dirty="0"/>
              <a:t>Artificial-intelligence based thermal imaging cameras are used in China to scan public </a:t>
            </a:r>
            <a:r>
              <a:rPr lang="en-ZA" dirty="0" smtClean="0"/>
              <a:t>spaces </a:t>
            </a:r>
            <a:r>
              <a:rPr lang="en-ZA" dirty="0"/>
              <a:t>to identify potential sick people. In Saudi Arabia, Honduras, China, Spain, and the UAE, drones have been used to disinfect public spaces (Ibrahim, 2020).In some parts of China, Australia, and the USA, drones have been used to deliver groceries (Ibrahim, ibid</a:t>
            </a:r>
            <a:r>
              <a:rPr lang="en-ZA" dirty="0" smtClean="0"/>
              <a:t>)</a:t>
            </a:r>
          </a:p>
          <a:p>
            <a:r>
              <a:rPr lang="en-ZA" dirty="0"/>
              <a:t>In Schools, students are shifting towards remote e-learning. According to the World Economic Forum (2020), over 1.2 billion around the world have been out of classrooms due to the pandemic. Thus, leading to a distinctive rise of remote e-learning using digital platforms</a:t>
            </a:r>
            <a:r>
              <a:rPr lang="en-ZA" dirty="0" smtClean="0"/>
              <a:t>.</a:t>
            </a:r>
            <a:endParaRPr lang="en-ZA" dirty="0"/>
          </a:p>
          <a:p>
            <a:r>
              <a:rPr lang="en-ZA" dirty="0"/>
              <a:t>In the health care sector, low-cost gene sequencing technologies are used to track coronavirus as well as a promising vaccine candidate (Finley, 2020)</a:t>
            </a:r>
          </a:p>
        </p:txBody>
      </p:sp>
    </p:spTree>
    <p:extLst>
      <p:ext uri="{BB962C8B-B14F-4D97-AF65-F5344CB8AC3E}">
        <p14:creationId xmlns:p14="http://schemas.microsoft.com/office/powerpoint/2010/main" val="3348992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Covid </a:t>
            </a:r>
            <a:r>
              <a:rPr lang="en-ZA" dirty="0" smtClean="0"/>
              <a:t>19: A </a:t>
            </a:r>
            <a:r>
              <a:rPr lang="en-ZA" dirty="0"/>
              <a:t>catalyst to 4</a:t>
            </a:r>
            <a:r>
              <a:rPr lang="en-ZA" baseline="30000" dirty="0"/>
              <a:t>th</a:t>
            </a:r>
            <a:r>
              <a:rPr lang="en-ZA" dirty="0"/>
              <a:t> IR Contd’</a:t>
            </a:r>
          </a:p>
        </p:txBody>
      </p:sp>
      <p:sp>
        <p:nvSpPr>
          <p:cNvPr id="3" name="Content Placeholder 2"/>
          <p:cNvSpPr>
            <a:spLocks noGrp="1"/>
          </p:cNvSpPr>
          <p:nvPr>
            <p:ph idx="1"/>
          </p:nvPr>
        </p:nvSpPr>
        <p:spPr/>
        <p:txBody>
          <a:bodyPr/>
          <a:lstStyle/>
          <a:p>
            <a:r>
              <a:rPr lang="en-ZA" dirty="0"/>
              <a:t>Digital applications such as Zoom, Microsoft Teams, </a:t>
            </a:r>
            <a:r>
              <a:rPr lang="en-ZA" dirty="0" smtClean="0"/>
              <a:t>WhatsApp, </a:t>
            </a:r>
            <a:r>
              <a:rPr lang="en-ZA" dirty="0"/>
              <a:t>and Skype has become the primary means of </a:t>
            </a:r>
            <a:r>
              <a:rPr lang="en-ZA" dirty="0" smtClean="0"/>
              <a:t>co-working</a:t>
            </a:r>
          </a:p>
          <a:p>
            <a:r>
              <a:rPr lang="en-ZA" dirty="0" smtClean="0"/>
              <a:t>People have been able to retain their jobs and businesses kept afloat because of e-commerce. </a:t>
            </a:r>
            <a:r>
              <a:rPr lang="en-ZA" dirty="0"/>
              <a:t>According to statistics, 16% of South Africans are shopping more online than they do before since the strict lockdown of the 27</a:t>
            </a:r>
            <a:r>
              <a:rPr lang="en-ZA" baseline="30000" dirty="0"/>
              <a:t>th</a:t>
            </a:r>
            <a:r>
              <a:rPr lang="en-ZA" dirty="0"/>
              <a:t> of March, 2020 (</a:t>
            </a:r>
            <a:r>
              <a:rPr lang="en-ZA" dirty="0" err="1"/>
              <a:t>Korsten</a:t>
            </a:r>
            <a:r>
              <a:rPr lang="en-ZA" dirty="0"/>
              <a:t>, 2020).</a:t>
            </a:r>
          </a:p>
        </p:txBody>
      </p:sp>
    </p:spTree>
    <p:extLst>
      <p:ext uri="{BB962C8B-B14F-4D97-AF65-F5344CB8AC3E}">
        <p14:creationId xmlns:p14="http://schemas.microsoft.com/office/powerpoint/2010/main" val="2675256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Effects of 4</a:t>
            </a:r>
            <a:r>
              <a:rPr lang="en-ZA" baseline="30000" dirty="0"/>
              <a:t>th</a:t>
            </a:r>
            <a:r>
              <a:rPr lang="en-ZA" dirty="0"/>
              <a:t> IR on Service Delivery</a:t>
            </a:r>
          </a:p>
        </p:txBody>
      </p:sp>
      <p:sp>
        <p:nvSpPr>
          <p:cNvPr id="3" name="Content Placeholder 2"/>
          <p:cNvSpPr>
            <a:spLocks noGrp="1"/>
          </p:cNvSpPr>
          <p:nvPr>
            <p:ph idx="1"/>
          </p:nvPr>
        </p:nvSpPr>
        <p:spPr/>
        <p:txBody>
          <a:bodyPr/>
          <a:lstStyle/>
          <a:p>
            <a:r>
              <a:rPr lang="en-ZA" dirty="0" smtClean="0"/>
              <a:t>The 4</a:t>
            </a:r>
            <a:r>
              <a:rPr lang="en-ZA" baseline="30000" dirty="0" smtClean="0"/>
              <a:t>th</a:t>
            </a:r>
            <a:r>
              <a:rPr lang="en-ZA" dirty="0" smtClean="0"/>
              <a:t> IR offers huge potential to transform the public service delivery processes globally. Countries like China, US, UK, South Korea are maximizing offshoot of the 4</a:t>
            </a:r>
            <a:r>
              <a:rPr lang="en-ZA" baseline="30000" dirty="0" smtClean="0"/>
              <a:t>th</a:t>
            </a:r>
            <a:r>
              <a:rPr lang="en-ZA" dirty="0" smtClean="0"/>
              <a:t> IR to effectively provide services for their citizens.</a:t>
            </a:r>
          </a:p>
          <a:p>
            <a:r>
              <a:rPr lang="en-ZA" dirty="0" smtClean="0"/>
              <a:t>In Africa, countries like Uganda and Rwanda  has stemmed on the 4</a:t>
            </a:r>
            <a:r>
              <a:rPr lang="en-ZA" baseline="30000" dirty="0" smtClean="0"/>
              <a:t>th</a:t>
            </a:r>
            <a:r>
              <a:rPr lang="en-ZA" dirty="0" smtClean="0"/>
              <a:t> IR. For instance, Rwanda was the first country to incorporate drones into its health care system, using autonomous air vehicles to deliver blood to remote regions.</a:t>
            </a:r>
          </a:p>
          <a:p>
            <a:r>
              <a:rPr lang="en-ZA" dirty="0" smtClean="0"/>
              <a:t>In South Africa, the public service is standing at an important moment of technology with service delivery been realigned to fit its service delivery processes.</a:t>
            </a:r>
            <a:endParaRPr lang="en-ZA" dirty="0"/>
          </a:p>
        </p:txBody>
      </p:sp>
    </p:spTree>
    <p:extLst>
      <p:ext uri="{BB962C8B-B14F-4D97-AF65-F5344CB8AC3E}">
        <p14:creationId xmlns:p14="http://schemas.microsoft.com/office/powerpoint/2010/main" val="1559835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Effects of 4</a:t>
            </a:r>
            <a:r>
              <a:rPr lang="en-ZA" baseline="30000" dirty="0" smtClean="0"/>
              <a:t>th</a:t>
            </a:r>
            <a:r>
              <a:rPr lang="en-ZA" dirty="0" smtClean="0"/>
              <a:t> IR on Service Delivery</a:t>
            </a:r>
            <a:endParaRPr lang="en-ZA" dirty="0"/>
          </a:p>
        </p:txBody>
      </p:sp>
      <p:sp>
        <p:nvSpPr>
          <p:cNvPr id="3" name="Content Placeholder 2"/>
          <p:cNvSpPr>
            <a:spLocks noGrp="1"/>
          </p:cNvSpPr>
          <p:nvPr>
            <p:ph idx="1"/>
          </p:nvPr>
        </p:nvSpPr>
        <p:spPr/>
        <p:txBody>
          <a:bodyPr/>
          <a:lstStyle/>
          <a:p>
            <a:r>
              <a:rPr lang="en-ZA" dirty="0" smtClean="0"/>
              <a:t>Like a coin, there are two sides. The pros and the cons which can be worked on.</a:t>
            </a:r>
          </a:p>
          <a:p>
            <a:r>
              <a:rPr lang="en-ZA" dirty="0" smtClean="0"/>
              <a:t>The Pros:</a:t>
            </a:r>
          </a:p>
          <a:p>
            <a:pPr marL="857250" lvl="1" indent="-457200">
              <a:buFont typeface="+mj-lt"/>
              <a:buAutoNum type="arabicPeriod"/>
            </a:pPr>
            <a:r>
              <a:rPr lang="en-ZA" dirty="0"/>
              <a:t> </a:t>
            </a:r>
            <a:r>
              <a:rPr lang="en-ZA" dirty="0" smtClean="0"/>
              <a:t> Swift delivery of services:    For instance, </a:t>
            </a:r>
            <a:r>
              <a:rPr lang="en-ZA" dirty="0"/>
              <a:t>hospitals in South Africa have become more equipped with e filing for there to be a swift process for in and outpatients. Also, to enable doctors, lab-technicians and other necessary personnel be able to access </a:t>
            </a:r>
            <a:r>
              <a:rPr lang="en-ZA" dirty="0" smtClean="0"/>
              <a:t>results.</a:t>
            </a:r>
          </a:p>
          <a:p>
            <a:pPr marL="857250" lvl="1" indent="-457200">
              <a:buFont typeface="+mj-lt"/>
              <a:buAutoNum type="arabicPeriod"/>
            </a:pPr>
            <a:r>
              <a:rPr lang="en-ZA" dirty="0" smtClean="0"/>
              <a:t>Transparency and Accountability: An open book putting municipalities to check especially in terms of public finance and disbursement of services rightly and timely to citizens.</a:t>
            </a:r>
          </a:p>
          <a:p>
            <a:pPr marL="857250" lvl="1" indent="-457200">
              <a:buFont typeface="+mj-lt"/>
              <a:buAutoNum type="arabicPeriod"/>
            </a:pPr>
            <a:r>
              <a:rPr lang="en-ZA" dirty="0" smtClean="0"/>
              <a:t>Reducing the cost of accessing services</a:t>
            </a:r>
          </a:p>
        </p:txBody>
      </p:sp>
    </p:spTree>
    <p:extLst>
      <p:ext uri="{BB962C8B-B14F-4D97-AF65-F5344CB8AC3E}">
        <p14:creationId xmlns:p14="http://schemas.microsoft.com/office/powerpoint/2010/main" val="1942125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sp>
        <p:nvSpPr>
          <p:cNvPr id="3" name="Content Placeholder 2"/>
          <p:cNvSpPr>
            <a:spLocks noGrp="1"/>
          </p:cNvSpPr>
          <p:nvPr>
            <p:ph idx="1"/>
          </p:nvPr>
        </p:nvSpPr>
        <p:spPr/>
        <p:txBody>
          <a:bodyPr/>
          <a:lstStyle/>
          <a:p>
            <a:pPr marL="0" indent="0">
              <a:buNone/>
            </a:pPr>
            <a:r>
              <a:rPr lang="en-ZA" dirty="0" smtClean="0"/>
              <a:t>4. Making services accessible and available</a:t>
            </a:r>
          </a:p>
          <a:p>
            <a:pPr marL="0" indent="0">
              <a:buNone/>
            </a:pPr>
            <a:endParaRPr lang="en-ZA" dirty="0"/>
          </a:p>
          <a:p>
            <a:r>
              <a:rPr lang="en-ZA" dirty="0" smtClean="0"/>
              <a:t>Cons:</a:t>
            </a:r>
          </a:p>
          <a:p>
            <a:pPr marL="457200" indent="-457200">
              <a:buFont typeface="+mj-lt"/>
              <a:buAutoNum type="arabicPeriod"/>
            </a:pPr>
            <a:r>
              <a:rPr lang="en-ZA" dirty="0" smtClean="0"/>
              <a:t>Reduce job opportunities</a:t>
            </a:r>
          </a:p>
          <a:p>
            <a:pPr marL="457200" indent="-457200">
              <a:buFont typeface="+mj-lt"/>
              <a:buAutoNum type="arabicPeriod"/>
            </a:pPr>
            <a:r>
              <a:rPr lang="en-ZA" dirty="0" smtClean="0"/>
              <a:t>Privacy breach</a:t>
            </a:r>
          </a:p>
          <a:p>
            <a:pPr marL="457200" indent="-457200">
              <a:buFont typeface="+mj-lt"/>
              <a:buAutoNum type="arabicPeriod"/>
            </a:pPr>
            <a:r>
              <a:rPr lang="en-ZA" dirty="0" smtClean="0"/>
              <a:t>Security breach</a:t>
            </a:r>
          </a:p>
        </p:txBody>
      </p:sp>
    </p:spTree>
    <p:extLst>
      <p:ext uri="{BB962C8B-B14F-4D97-AF65-F5344CB8AC3E}">
        <p14:creationId xmlns:p14="http://schemas.microsoft.com/office/powerpoint/2010/main" val="1933952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Concluding Remarks</a:t>
            </a:r>
            <a:endParaRPr lang="en-ZA" dirty="0"/>
          </a:p>
        </p:txBody>
      </p:sp>
      <p:sp>
        <p:nvSpPr>
          <p:cNvPr id="3" name="Content Placeholder 2"/>
          <p:cNvSpPr>
            <a:spLocks noGrp="1"/>
          </p:cNvSpPr>
          <p:nvPr>
            <p:ph idx="1"/>
          </p:nvPr>
        </p:nvSpPr>
        <p:spPr>
          <a:xfrm>
            <a:off x="1103312" y="2052918"/>
            <a:ext cx="8946541" cy="4514137"/>
          </a:xfrm>
        </p:spPr>
        <p:txBody>
          <a:bodyPr>
            <a:normAutofit/>
          </a:bodyPr>
          <a:lstStyle/>
          <a:p>
            <a:r>
              <a:rPr lang="en-ZA" dirty="0" smtClean="0"/>
              <a:t>The pandemic has led to an unavoidable embrace of the 4</a:t>
            </a:r>
            <a:r>
              <a:rPr lang="en-ZA" baseline="30000" dirty="0" smtClean="0"/>
              <a:t>th</a:t>
            </a:r>
            <a:r>
              <a:rPr lang="en-ZA" dirty="0" smtClean="0"/>
              <a:t> IR as digital solutions are rising to save the day.  What was regarded to as a wait in the wing in South Africa has become solution provider to </a:t>
            </a:r>
            <a:r>
              <a:rPr lang="en-ZA" dirty="0"/>
              <a:t>restore many parts of our daily lives and in helping us to navigate </a:t>
            </a:r>
            <a:r>
              <a:rPr lang="en-ZA" dirty="0" smtClean="0"/>
              <a:t>through service delivery. </a:t>
            </a:r>
            <a:endParaRPr lang="en-ZA" dirty="0"/>
          </a:p>
          <a:p>
            <a:r>
              <a:rPr lang="en-ZA" dirty="0" smtClean="0"/>
              <a:t>However,</a:t>
            </a:r>
            <a:r>
              <a:rPr lang="en-ZA" dirty="0"/>
              <a:t> </a:t>
            </a:r>
            <a:r>
              <a:rPr lang="en-ZA" dirty="0" smtClean="0"/>
              <a:t>despite </a:t>
            </a:r>
            <a:r>
              <a:rPr lang="en-ZA" dirty="0"/>
              <a:t>the embracement of digital transformation, many people are still left behind due to the digital divide that exists especially for people with low income and those that lives in remote </a:t>
            </a:r>
            <a:r>
              <a:rPr lang="en-ZA" dirty="0" smtClean="0"/>
              <a:t>areas.</a:t>
            </a:r>
          </a:p>
          <a:p>
            <a:r>
              <a:rPr lang="en-ZA" dirty="0" smtClean="0"/>
              <a:t>In all, </a:t>
            </a:r>
            <a:r>
              <a:rPr lang="en-ZA" dirty="0"/>
              <a:t>the embrace of technology is </a:t>
            </a:r>
            <a:r>
              <a:rPr lang="en-ZA" dirty="0" smtClean="0"/>
              <a:t>inevitable. Thus, solutions be found to concerns such as privacy and data breach, as well as digital divide. While fostering an equitable service delivery.</a:t>
            </a:r>
            <a:endParaRPr lang="en-ZA" dirty="0"/>
          </a:p>
        </p:txBody>
      </p:sp>
    </p:spTree>
    <p:extLst>
      <p:ext uri="{BB962C8B-B14F-4D97-AF65-F5344CB8AC3E}">
        <p14:creationId xmlns:p14="http://schemas.microsoft.com/office/powerpoint/2010/main" val="2668367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References</a:t>
            </a:r>
            <a:endParaRPr lang="en-ZA" dirty="0"/>
          </a:p>
        </p:txBody>
      </p:sp>
      <p:sp>
        <p:nvSpPr>
          <p:cNvPr id="3" name="Content Placeholder 2"/>
          <p:cNvSpPr>
            <a:spLocks noGrp="1"/>
          </p:cNvSpPr>
          <p:nvPr>
            <p:ph idx="1"/>
          </p:nvPr>
        </p:nvSpPr>
        <p:spPr/>
        <p:txBody>
          <a:bodyPr>
            <a:normAutofit lnSpcReduction="10000"/>
          </a:bodyPr>
          <a:lstStyle/>
          <a:p>
            <a:r>
              <a:rPr lang="en-ZA" dirty="0" err="1"/>
              <a:t>Badimo</a:t>
            </a:r>
            <a:r>
              <a:rPr lang="en-ZA" dirty="0"/>
              <a:t>, H. (2018), The Impact of the Fourth Industrial Revolution on</a:t>
            </a:r>
          </a:p>
          <a:p>
            <a:pPr marL="0" indent="0">
              <a:buNone/>
            </a:pPr>
            <a:r>
              <a:rPr lang="en-ZA" dirty="0"/>
              <a:t> </a:t>
            </a:r>
            <a:r>
              <a:rPr lang="en-ZA" dirty="0" smtClean="0"/>
              <a:t> Public </a:t>
            </a:r>
            <a:r>
              <a:rPr lang="en-ZA" dirty="0"/>
              <a:t>Service Delivery. https://</a:t>
            </a:r>
            <a:r>
              <a:rPr lang="en-ZA" dirty="0" smtClean="0"/>
              <a:t>www.linkedin.com/pulse/impact-fourthindustrial-revolution-public-service-delivery-badimo</a:t>
            </a:r>
            <a:r>
              <a:rPr lang="en-ZA" dirty="0"/>
              <a:t>/ June 14 {</a:t>
            </a:r>
            <a:r>
              <a:rPr lang="en-ZA" dirty="0" smtClean="0"/>
              <a:t>Accessed 3rd </a:t>
            </a:r>
            <a:r>
              <a:rPr lang="en-ZA" dirty="0"/>
              <a:t>July 2019</a:t>
            </a:r>
            <a:r>
              <a:rPr lang="en-ZA" dirty="0" smtClean="0"/>
              <a:t>}</a:t>
            </a:r>
          </a:p>
          <a:p>
            <a:r>
              <a:rPr lang="en-ZA" dirty="0" err="1"/>
              <a:t>Cann</a:t>
            </a:r>
            <a:r>
              <a:rPr lang="en-ZA" dirty="0"/>
              <a:t>, O., 2016, ‘Five Million Jobs by 2020: the Real Challenge of the Fourth Industrial Revolution’ </a:t>
            </a:r>
            <a:r>
              <a:rPr lang="en-ZA" b="1" u="sng" dirty="0">
                <a:hlinkClick r:id="rId2"/>
              </a:rPr>
              <a:t>https://www.weforum.org/press/2016/01/five-million-jobs-by-2020-the-real-challenge-of-the-fourth-industrialrevolution</a:t>
            </a:r>
            <a:endParaRPr lang="en-ZA" dirty="0"/>
          </a:p>
          <a:p>
            <a:r>
              <a:rPr lang="en-ZA" dirty="0" err="1" smtClean="0"/>
              <a:t>Cronjé</a:t>
            </a:r>
            <a:r>
              <a:rPr lang="en-ZA" dirty="0"/>
              <a:t>, J., 2016. The digital economy and policy implications for trade, </a:t>
            </a:r>
            <a:r>
              <a:rPr lang="en-ZA" dirty="0" smtClean="0"/>
              <a:t>Stellenbosch, Western </a:t>
            </a:r>
            <a:r>
              <a:rPr lang="en-ZA" dirty="0"/>
              <a:t>Cape: </a:t>
            </a:r>
            <a:r>
              <a:rPr lang="en-ZA" dirty="0" smtClean="0"/>
              <a:t>TRALAC</a:t>
            </a:r>
          </a:p>
          <a:p>
            <a:r>
              <a:rPr lang="en-ZA" dirty="0" err="1"/>
              <a:t>Dlamini</a:t>
            </a:r>
            <a:r>
              <a:rPr lang="en-ZA" dirty="0"/>
              <a:t>, K., 2016. </a:t>
            </a:r>
            <a:r>
              <a:rPr lang="en-ZA" i="1" dirty="0"/>
              <a:t>SA must plan for new industrial revolution, </a:t>
            </a:r>
            <a:r>
              <a:rPr lang="en-ZA" dirty="0"/>
              <a:t>Johannesburg: Sunday </a:t>
            </a:r>
            <a:r>
              <a:rPr lang="en-ZA" dirty="0" smtClean="0"/>
              <a:t>Times [Opinion].</a:t>
            </a:r>
            <a:endParaRPr lang="en-ZA" dirty="0"/>
          </a:p>
        </p:txBody>
      </p:sp>
    </p:spTree>
    <p:extLst>
      <p:ext uri="{BB962C8B-B14F-4D97-AF65-F5344CB8AC3E}">
        <p14:creationId xmlns:p14="http://schemas.microsoft.com/office/powerpoint/2010/main" val="3175459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ZA"/>
          </a:p>
        </p:txBody>
      </p:sp>
      <p:sp>
        <p:nvSpPr>
          <p:cNvPr id="3" name="Content Placeholder 2"/>
          <p:cNvSpPr>
            <a:spLocks noGrp="1"/>
          </p:cNvSpPr>
          <p:nvPr>
            <p:ph idx="1"/>
          </p:nvPr>
        </p:nvSpPr>
        <p:spPr/>
        <p:txBody>
          <a:bodyPr>
            <a:normAutofit fontScale="92500" lnSpcReduction="20000"/>
          </a:bodyPr>
          <a:lstStyle/>
          <a:p>
            <a:r>
              <a:rPr lang="en-ZA" dirty="0" err="1"/>
              <a:t>Mahlokwane</a:t>
            </a:r>
            <a:r>
              <a:rPr lang="en-ZA" dirty="0"/>
              <a:t>, J., 2019, ‘Shock, sympathy and criticism as Standard bank closes 104 branches’, viewed 02 January 2020, from </a:t>
            </a:r>
            <a:r>
              <a:rPr lang="en-ZA" u="sng" dirty="0">
                <a:hlinkClick r:id="rId2"/>
              </a:rPr>
              <a:t>https://www.iol.co.za/pretoria-news/shock-sympathy-and-criticism-as-standardbank-closes-104-branches-24988984</a:t>
            </a:r>
            <a:endParaRPr lang="en-ZA" dirty="0" smtClean="0"/>
          </a:p>
          <a:p>
            <a:r>
              <a:rPr lang="en-ZA" dirty="0" err="1" smtClean="0"/>
              <a:t>Prisecau</a:t>
            </a:r>
            <a:r>
              <a:rPr lang="en-ZA" dirty="0"/>
              <a:t>, P, 2016, ‘Challenges of the Fourth Industrial Revolution‘, </a:t>
            </a:r>
            <a:r>
              <a:rPr lang="en-ZA" i="1" dirty="0"/>
              <a:t>Knowledge</a:t>
            </a:r>
            <a:r>
              <a:rPr lang="en-ZA" dirty="0"/>
              <a:t> </a:t>
            </a:r>
            <a:r>
              <a:rPr lang="en-ZA" i="1" dirty="0"/>
              <a:t>Horizons – Economics</a:t>
            </a:r>
            <a:r>
              <a:rPr lang="en-ZA" dirty="0"/>
              <a:t>, 8(1): 57–62</a:t>
            </a:r>
            <a:r>
              <a:rPr lang="en-ZA" dirty="0" smtClean="0"/>
              <a:t>.</a:t>
            </a:r>
          </a:p>
          <a:p>
            <a:r>
              <a:rPr lang="en-ZA" dirty="0" smtClean="0"/>
              <a:t>Satyam</a:t>
            </a:r>
            <a:r>
              <a:rPr lang="en-ZA" dirty="0"/>
              <a:t>, A and </a:t>
            </a:r>
            <a:r>
              <a:rPr lang="en-ZA" dirty="0" err="1"/>
              <a:t>Keleher</a:t>
            </a:r>
            <a:r>
              <a:rPr lang="en-ZA" dirty="0"/>
              <a:t>, H. (2018), How will the Fourth Industrial Revolution Transform how we Govern? https://blogs.cisco.com/government/how-will-the-fourth-industrialrevolution-transform-ho w-we-govern December 18 {Accessed 3rd July 2019</a:t>
            </a:r>
            <a:r>
              <a:rPr lang="en-ZA" dirty="0" smtClean="0"/>
              <a:t>}.</a:t>
            </a:r>
          </a:p>
          <a:p>
            <a:r>
              <a:rPr lang="en-ZA" dirty="0"/>
              <a:t>Schwab, K., 2016, </a:t>
            </a:r>
            <a:r>
              <a:rPr lang="en-ZA" i="1" dirty="0"/>
              <a:t>The Fourth Industrial Revolution</a:t>
            </a:r>
            <a:r>
              <a:rPr lang="en-ZA" dirty="0"/>
              <a:t>, The World </a:t>
            </a:r>
            <a:r>
              <a:rPr lang="en-ZA" dirty="0" err="1"/>
              <a:t>EconomicForum</a:t>
            </a:r>
            <a:r>
              <a:rPr lang="en-ZA" dirty="0"/>
              <a:t>, viewed 14 July 2019 from </a:t>
            </a:r>
            <a:r>
              <a:rPr lang="en-ZA" dirty="0">
                <a:hlinkClick r:id="rId3"/>
              </a:rPr>
              <a:t>http://www.weforum.org/pages/the-fourthindustrial-revolution-by-klaus-schwab</a:t>
            </a:r>
            <a:r>
              <a:rPr lang="en-ZA" dirty="0" smtClean="0"/>
              <a:t>. </a:t>
            </a:r>
            <a:endParaRPr lang="en-ZA" dirty="0"/>
          </a:p>
          <a:p>
            <a:endParaRPr lang="en-ZA" dirty="0"/>
          </a:p>
        </p:txBody>
      </p:sp>
    </p:spTree>
    <p:extLst>
      <p:ext uri="{BB962C8B-B14F-4D97-AF65-F5344CB8AC3E}">
        <p14:creationId xmlns:p14="http://schemas.microsoft.com/office/powerpoint/2010/main" val="1201629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HFJHFJGCGMVBN</a:t>
            </a:r>
            <a:endParaRPr lang="en-ZA"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6474" y="318655"/>
            <a:ext cx="9725890" cy="5929745"/>
          </a:xfrm>
        </p:spPr>
      </p:pic>
    </p:spTree>
    <p:extLst>
      <p:ext uri="{BB962C8B-B14F-4D97-AF65-F5344CB8AC3E}">
        <p14:creationId xmlns:p14="http://schemas.microsoft.com/office/powerpoint/2010/main" val="3486900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ZA" dirty="0" smtClean="0">
                <a:latin typeface="Times New Roman" panose="02020603050405020304" pitchFamily="18" charset="0"/>
                <a:cs typeface="Times New Roman" panose="02020603050405020304" pitchFamily="18" charset="0"/>
              </a:rPr>
              <a:t>Presentation Outline</a:t>
            </a:r>
            <a:endParaRPr lang="en-ZA"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03312" y="1510146"/>
            <a:ext cx="8946541" cy="2687781"/>
          </a:xfrm>
        </p:spPr>
        <p:txBody>
          <a:bodyPr>
            <a:noAutofit/>
          </a:bodyPr>
          <a:lstStyle/>
          <a:p>
            <a:r>
              <a:rPr lang="en-ZA" sz="3200" dirty="0" smtClean="0">
                <a:latin typeface="Arial Black" panose="020B0A04020102020204" pitchFamily="34" charset="0"/>
              </a:rPr>
              <a:t>Introduction </a:t>
            </a:r>
          </a:p>
          <a:p>
            <a:r>
              <a:rPr lang="en-ZA" sz="3200" dirty="0" smtClean="0">
                <a:latin typeface="Arial Black" panose="020B0A04020102020204" pitchFamily="34" charset="0"/>
              </a:rPr>
              <a:t>The fourth industrial Revolution (4</a:t>
            </a:r>
            <a:r>
              <a:rPr lang="en-ZA" sz="3200" baseline="30000" dirty="0" smtClean="0">
                <a:latin typeface="Arial Black" panose="020B0A04020102020204" pitchFamily="34" charset="0"/>
              </a:rPr>
              <a:t>th</a:t>
            </a:r>
            <a:r>
              <a:rPr lang="en-ZA" sz="3200" dirty="0" smtClean="0">
                <a:latin typeface="Arial Black" panose="020B0A04020102020204" pitchFamily="34" charset="0"/>
              </a:rPr>
              <a:t> IR)</a:t>
            </a:r>
          </a:p>
          <a:p>
            <a:r>
              <a:rPr lang="en-ZA" sz="3200" dirty="0" smtClean="0">
                <a:latin typeface="Arial Black" panose="020B0A04020102020204" pitchFamily="34" charset="0"/>
              </a:rPr>
              <a:t>Service delivery in South Africa </a:t>
            </a:r>
          </a:p>
          <a:p>
            <a:r>
              <a:rPr lang="en-ZA" sz="3200" dirty="0" smtClean="0">
                <a:latin typeface="Arial Black" panose="020B0A04020102020204" pitchFamily="34" charset="0"/>
              </a:rPr>
              <a:t>Covid 19: A catalyst to 4</a:t>
            </a:r>
            <a:r>
              <a:rPr lang="en-ZA" sz="3200" baseline="30000" dirty="0" smtClean="0">
                <a:latin typeface="Arial Black" panose="020B0A04020102020204" pitchFamily="34" charset="0"/>
              </a:rPr>
              <a:t>th</a:t>
            </a:r>
            <a:r>
              <a:rPr lang="en-ZA" sz="3200" dirty="0" smtClean="0">
                <a:latin typeface="Arial Black" panose="020B0A04020102020204" pitchFamily="34" charset="0"/>
              </a:rPr>
              <a:t> IR </a:t>
            </a:r>
            <a:endParaRPr lang="en-ZA" sz="3200" dirty="0">
              <a:latin typeface="Arial Black" panose="020B0A04020102020204" pitchFamily="34" charset="0"/>
            </a:endParaRPr>
          </a:p>
          <a:p>
            <a:r>
              <a:rPr lang="en-ZA" sz="3200" dirty="0" smtClean="0">
                <a:latin typeface="Arial Black" panose="020B0A04020102020204" pitchFamily="34" charset="0"/>
              </a:rPr>
              <a:t>Effects of 4</a:t>
            </a:r>
            <a:r>
              <a:rPr lang="en-ZA" sz="3200" baseline="30000" dirty="0" smtClean="0">
                <a:latin typeface="Arial Black" panose="020B0A04020102020204" pitchFamily="34" charset="0"/>
              </a:rPr>
              <a:t>th</a:t>
            </a:r>
            <a:r>
              <a:rPr lang="en-ZA" sz="3200" dirty="0" smtClean="0">
                <a:latin typeface="Arial Black" panose="020B0A04020102020204" pitchFamily="34" charset="0"/>
              </a:rPr>
              <a:t> IR on Service Delivery</a:t>
            </a:r>
          </a:p>
          <a:p>
            <a:r>
              <a:rPr lang="en-ZA" sz="3200" dirty="0" smtClean="0">
                <a:latin typeface="Arial Black" panose="020B0A04020102020204" pitchFamily="34" charset="0"/>
              </a:rPr>
              <a:t>Concluding Remarks </a:t>
            </a:r>
            <a:endParaRPr lang="en-ZA" sz="3200" dirty="0">
              <a:latin typeface="Arial Black" panose="020B0A04020102020204" pitchFamily="34" charset="0"/>
            </a:endParaRPr>
          </a:p>
        </p:txBody>
      </p:sp>
    </p:spTree>
    <p:extLst>
      <p:ext uri="{BB962C8B-B14F-4D97-AF65-F5344CB8AC3E}">
        <p14:creationId xmlns:p14="http://schemas.microsoft.com/office/powerpoint/2010/main" val="3741934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a:t>
            </a:r>
            <a:endParaRPr lang="en-ZA" dirty="0"/>
          </a:p>
        </p:txBody>
      </p:sp>
      <p:sp>
        <p:nvSpPr>
          <p:cNvPr id="3" name="Content Placeholder 2"/>
          <p:cNvSpPr>
            <a:spLocks noGrp="1"/>
          </p:cNvSpPr>
          <p:nvPr>
            <p:ph idx="1"/>
          </p:nvPr>
        </p:nvSpPr>
        <p:spPr>
          <a:xfrm>
            <a:off x="235528" y="1316182"/>
            <a:ext cx="9814326" cy="4932217"/>
          </a:xfrm>
        </p:spPr>
        <p:txBody>
          <a:bodyPr/>
          <a:lstStyle/>
          <a:p>
            <a:r>
              <a:rPr lang="en-ZA" dirty="0" smtClean="0"/>
              <a:t>Public service carries out an important mandate in the society. They are the fulcrum to which government’s work are seen and made accessible to the citizens.</a:t>
            </a:r>
          </a:p>
          <a:p>
            <a:r>
              <a:rPr lang="en-ZA" dirty="0" smtClean="0"/>
              <a:t>In South Africa, the 1996 constitution, sec 195 clearly spelt out the modus operandi of what is expected of the public service.</a:t>
            </a:r>
          </a:p>
          <a:p>
            <a:r>
              <a:rPr lang="en-ZA" dirty="0" smtClean="0"/>
              <a:t>Public service must evolve and not be stagnant. They must be adaptable to changes for the betterment of the society.</a:t>
            </a:r>
          </a:p>
          <a:p>
            <a:r>
              <a:rPr lang="en-ZA" dirty="0" smtClean="0"/>
              <a:t>At present, the world is on the cusp of another industrial revolution where the fusion of technologies is blurring </a:t>
            </a:r>
            <a:r>
              <a:rPr lang="en-ZA" dirty="0"/>
              <a:t>the lines between the physical, </a:t>
            </a:r>
            <a:r>
              <a:rPr lang="en-ZA" dirty="0" smtClean="0"/>
              <a:t>digital, </a:t>
            </a:r>
            <a:r>
              <a:rPr lang="en-ZA" dirty="0"/>
              <a:t>biological and neuro-technological </a:t>
            </a:r>
            <a:r>
              <a:rPr lang="en-ZA" dirty="0" smtClean="0"/>
              <a:t>spheres (Cronje, 2016; </a:t>
            </a:r>
            <a:r>
              <a:rPr lang="en-ZA" dirty="0" err="1" smtClean="0"/>
              <a:t>Dlamini</a:t>
            </a:r>
            <a:r>
              <a:rPr lang="en-ZA" dirty="0" smtClean="0"/>
              <a:t>, 2016)</a:t>
            </a:r>
          </a:p>
          <a:p>
            <a:r>
              <a:rPr lang="en-ZA" dirty="0" smtClean="0"/>
              <a:t>The fast pace of digitization termed as fourth industrial revolution has began to affect governance, government and the society.</a:t>
            </a:r>
            <a:endParaRPr lang="en-ZA" dirty="0"/>
          </a:p>
          <a:p>
            <a:endParaRPr lang="en-ZA" dirty="0"/>
          </a:p>
        </p:txBody>
      </p:sp>
    </p:spTree>
    <p:extLst>
      <p:ext uri="{BB962C8B-B14F-4D97-AF65-F5344CB8AC3E}">
        <p14:creationId xmlns:p14="http://schemas.microsoft.com/office/powerpoint/2010/main" val="2748715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What is Fourth Industrial Revolution?</a:t>
            </a:r>
            <a:endParaRPr lang="en-ZA" dirty="0"/>
          </a:p>
        </p:txBody>
      </p:sp>
      <p:sp>
        <p:nvSpPr>
          <p:cNvPr id="3" name="Content Placeholder 2"/>
          <p:cNvSpPr>
            <a:spLocks noGrp="1"/>
          </p:cNvSpPr>
          <p:nvPr>
            <p:ph idx="1"/>
          </p:nvPr>
        </p:nvSpPr>
        <p:spPr/>
        <p:txBody>
          <a:bodyPr>
            <a:normAutofit lnSpcReduction="10000"/>
          </a:bodyPr>
          <a:lstStyle/>
          <a:p>
            <a:r>
              <a:rPr lang="en-ZA" dirty="0" smtClean="0"/>
              <a:t>Fourth industrial revolution did not just spring up it evolved.</a:t>
            </a:r>
          </a:p>
          <a:p>
            <a:r>
              <a:rPr lang="en-ZA" dirty="0"/>
              <a:t>T</a:t>
            </a:r>
            <a:r>
              <a:rPr lang="en-ZA" dirty="0" smtClean="0"/>
              <a:t>he fourth industrial </a:t>
            </a:r>
            <a:r>
              <a:rPr lang="en-ZA" dirty="0"/>
              <a:t>revolution is a technological beast, progressing at a quicker </a:t>
            </a:r>
            <a:r>
              <a:rPr lang="en-ZA" dirty="0" smtClean="0"/>
              <a:t>and rapid pace </a:t>
            </a:r>
            <a:r>
              <a:rPr lang="en-ZA" dirty="0"/>
              <a:t>than any of the previous three </a:t>
            </a:r>
            <a:r>
              <a:rPr lang="en-ZA" dirty="0" smtClean="0"/>
              <a:t>revolutions (</a:t>
            </a:r>
            <a:r>
              <a:rPr lang="en-ZA" dirty="0" err="1" smtClean="0"/>
              <a:t>Badimo</a:t>
            </a:r>
            <a:r>
              <a:rPr lang="en-ZA" dirty="0" smtClean="0"/>
              <a:t>, 2018; Satyam </a:t>
            </a:r>
            <a:r>
              <a:rPr lang="en-ZA" dirty="0"/>
              <a:t>and Keleher </a:t>
            </a:r>
            <a:r>
              <a:rPr lang="en-ZA" dirty="0" smtClean="0"/>
              <a:t>2018)</a:t>
            </a:r>
            <a:endParaRPr lang="en-ZA" dirty="0"/>
          </a:p>
          <a:p>
            <a:r>
              <a:rPr lang="en-ZA" dirty="0" smtClean="0"/>
              <a:t>The 4IR has </a:t>
            </a:r>
            <a:r>
              <a:rPr lang="en-ZA" dirty="0"/>
              <a:t>built an environment of its own and </a:t>
            </a:r>
            <a:r>
              <a:rPr lang="en-ZA" dirty="0" smtClean="0"/>
              <a:t>trends such </a:t>
            </a:r>
            <a:r>
              <a:rPr lang="en-ZA" dirty="0"/>
              <a:t>as the Internet of Things (IOT), robotics, </a:t>
            </a:r>
            <a:r>
              <a:rPr lang="en-ZA" dirty="0" smtClean="0"/>
              <a:t>mobile, supercomputing, and </a:t>
            </a:r>
            <a:r>
              <a:rPr lang="en-ZA" dirty="0"/>
              <a:t>artificial intelligence</a:t>
            </a:r>
            <a:r>
              <a:rPr lang="en-ZA" dirty="0" smtClean="0"/>
              <a:t>.</a:t>
            </a:r>
          </a:p>
          <a:p>
            <a:r>
              <a:rPr lang="en-ZA" dirty="0" smtClean="0"/>
              <a:t>4IR has changed how </a:t>
            </a:r>
            <a:r>
              <a:rPr lang="en-ZA" dirty="0"/>
              <a:t>we </a:t>
            </a:r>
            <a:r>
              <a:rPr lang="en-ZA" dirty="0" smtClean="0"/>
              <a:t>live</a:t>
            </a:r>
            <a:r>
              <a:rPr lang="en-ZA" dirty="0"/>
              <a:t>, work and communicate, and is re-shaping basic sectors of </a:t>
            </a:r>
            <a:r>
              <a:rPr lang="en-ZA" dirty="0" smtClean="0"/>
              <a:t>the society </a:t>
            </a:r>
            <a:r>
              <a:rPr lang="en-ZA" dirty="0"/>
              <a:t>such as government, education, health, and </a:t>
            </a:r>
            <a:r>
              <a:rPr lang="en-ZA" dirty="0" smtClean="0"/>
              <a:t>labour, and more importantly, delivery of services.</a:t>
            </a:r>
          </a:p>
          <a:p>
            <a:r>
              <a:rPr lang="en-ZA" dirty="0" smtClean="0"/>
              <a:t>Ironically, it has created doubts especially as a mean to take over human prowess</a:t>
            </a:r>
            <a:endParaRPr lang="en-ZA" dirty="0"/>
          </a:p>
        </p:txBody>
      </p:sp>
    </p:spTree>
    <p:extLst>
      <p:ext uri="{BB962C8B-B14F-4D97-AF65-F5344CB8AC3E}">
        <p14:creationId xmlns:p14="http://schemas.microsoft.com/office/powerpoint/2010/main" val="1303236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Fourth Industrial Revolution contd.</a:t>
            </a:r>
            <a:endParaRPr lang="en-ZA" dirty="0"/>
          </a:p>
        </p:txBody>
      </p:sp>
      <p:sp>
        <p:nvSpPr>
          <p:cNvPr id="3" name="Content Placeholder 2"/>
          <p:cNvSpPr>
            <a:spLocks noGrp="1"/>
          </p:cNvSpPr>
          <p:nvPr>
            <p:ph idx="1"/>
          </p:nvPr>
        </p:nvSpPr>
        <p:spPr/>
        <p:txBody>
          <a:bodyPr/>
          <a:lstStyle/>
          <a:p>
            <a:r>
              <a:rPr lang="en-ZA" dirty="0" smtClean="0"/>
              <a:t>Scholars (</a:t>
            </a:r>
            <a:r>
              <a:rPr lang="en-ZA" dirty="0" err="1" smtClean="0"/>
              <a:t>Cann</a:t>
            </a:r>
            <a:r>
              <a:rPr lang="en-ZA" dirty="0" smtClean="0"/>
              <a:t>, 2016</a:t>
            </a:r>
            <a:r>
              <a:rPr lang="en-ZA" dirty="0"/>
              <a:t>; </a:t>
            </a:r>
            <a:r>
              <a:rPr lang="en-ZA" dirty="0" err="1" smtClean="0"/>
              <a:t>Prisecau</a:t>
            </a:r>
            <a:r>
              <a:rPr lang="en-ZA" dirty="0" smtClean="0"/>
              <a:t>, 2016;</a:t>
            </a:r>
            <a:r>
              <a:rPr lang="en-ZA" dirty="0"/>
              <a:t> </a:t>
            </a:r>
            <a:r>
              <a:rPr lang="en-ZA" dirty="0" err="1"/>
              <a:t>Schwaib</a:t>
            </a:r>
            <a:r>
              <a:rPr lang="en-ZA" dirty="0"/>
              <a:t>, </a:t>
            </a:r>
            <a:r>
              <a:rPr lang="en-ZA" dirty="0" smtClean="0"/>
              <a:t>2016) have </a:t>
            </a:r>
            <a:r>
              <a:rPr lang="en-ZA" dirty="0"/>
              <a:t>averred that 4IR will transform the labour market </a:t>
            </a:r>
            <a:r>
              <a:rPr lang="en-ZA" dirty="0" smtClean="0"/>
              <a:t>by </a:t>
            </a:r>
            <a:r>
              <a:rPr lang="en-ZA" dirty="0"/>
              <a:t>paving way for job loss, </a:t>
            </a:r>
            <a:r>
              <a:rPr lang="en-ZA" dirty="0" smtClean="0"/>
              <a:t>thereby increasing </a:t>
            </a:r>
            <a:r>
              <a:rPr lang="en-ZA" dirty="0"/>
              <a:t>the unemployment rate</a:t>
            </a:r>
            <a:r>
              <a:rPr lang="en-ZA" dirty="0" smtClean="0"/>
              <a:t>. </a:t>
            </a:r>
            <a:r>
              <a:rPr lang="en-ZA" dirty="0"/>
              <a:t>For example</a:t>
            </a:r>
            <a:r>
              <a:rPr lang="en-ZA" dirty="0" smtClean="0"/>
              <a:t>,  </a:t>
            </a:r>
            <a:r>
              <a:rPr lang="en-ZA" dirty="0"/>
              <a:t>in the first half of 2019, Standard </a:t>
            </a:r>
            <a:r>
              <a:rPr lang="en-ZA" dirty="0" smtClean="0"/>
              <a:t>Bank of </a:t>
            </a:r>
            <a:r>
              <a:rPr lang="en-ZA" dirty="0"/>
              <a:t>South Africa closed 104 of its branches as opposed to the 91 it made mention of early in the year</a:t>
            </a:r>
            <a:r>
              <a:rPr lang="en-ZA" dirty="0" smtClean="0"/>
              <a:t> (Bond</a:t>
            </a:r>
            <a:r>
              <a:rPr lang="en-ZA" dirty="0"/>
              <a:t>, 2019; </a:t>
            </a:r>
            <a:r>
              <a:rPr lang="en-ZA" dirty="0" err="1"/>
              <a:t>Mahlokwane</a:t>
            </a:r>
            <a:r>
              <a:rPr lang="en-ZA" dirty="0"/>
              <a:t>, </a:t>
            </a:r>
            <a:r>
              <a:rPr lang="en-ZA" dirty="0" smtClean="0"/>
              <a:t>2019)</a:t>
            </a:r>
          </a:p>
          <a:p>
            <a:r>
              <a:rPr lang="en-ZA" dirty="0" smtClean="0"/>
              <a:t>Yet, the 4IR has ushered in innovative technologies that can help governments’ serve their citizens better</a:t>
            </a:r>
          </a:p>
          <a:p>
            <a:endParaRPr lang="en-ZA" dirty="0" smtClean="0"/>
          </a:p>
          <a:p>
            <a:endParaRPr lang="en-ZA" dirty="0"/>
          </a:p>
        </p:txBody>
      </p:sp>
    </p:spTree>
    <p:extLst>
      <p:ext uri="{BB962C8B-B14F-4D97-AF65-F5344CB8AC3E}">
        <p14:creationId xmlns:p14="http://schemas.microsoft.com/office/powerpoint/2010/main" val="2607226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220" y="203336"/>
            <a:ext cx="9404723" cy="1400530"/>
          </a:xfrm>
        </p:spPr>
        <p:txBody>
          <a:bodyPr/>
          <a:lstStyle/>
          <a:p>
            <a:r>
              <a:rPr lang="en-ZA" dirty="0"/>
              <a:t>Service delivery in South </a:t>
            </a:r>
            <a:r>
              <a:rPr lang="en-ZA" dirty="0" smtClean="0"/>
              <a:t>Africa</a:t>
            </a:r>
            <a:r>
              <a:rPr lang="en-ZA" dirty="0"/>
              <a:t/>
            </a:r>
            <a:br>
              <a:rPr lang="en-ZA" dirty="0"/>
            </a:br>
            <a:endParaRPr lang="en-ZA" dirty="0"/>
          </a:p>
        </p:txBody>
      </p:sp>
      <p:sp>
        <p:nvSpPr>
          <p:cNvPr id="3" name="Content Placeholder 2"/>
          <p:cNvSpPr>
            <a:spLocks noGrp="1"/>
          </p:cNvSpPr>
          <p:nvPr>
            <p:ph idx="1"/>
          </p:nvPr>
        </p:nvSpPr>
        <p:spPr/>
        <p:txBody>
          <a:bodyPr>
            <a:normAutofit/>
          </a:bodyPr>
          <a:lstStyle/>
          <a:p>
            <a:r>
              <a:rPr lang="en-ZA" dirty="0" smtClean="0"/>
              <a:t>Service delivery in context.</a:t>
            </a:r>
          </a:p>
          <a:p>
            <a:pPr marL="0" indent="0">
              <a:buNone/>
            </a:pPr>
            <a:r>
              <a:rPr lang="en-ZA" dirty="0"/>
              <a:t> </a:t>
            </a:r>
            <a:r>
              <a:rPr lang="en-ZA" dirty="0" smtClean="0"/>
              <a:t>     .The distribution of basic </a:t>
            </a:r>
            <a:r>
              <a:rPr lang="en-ZA" dirty="0"/>
              <a:t>resources </a:t>
            </a:r>
            <a:r>
              <a:rPr lang="en-ZA" dirty="0" smtClean="0"/>
              <a:t>citizens </a:t>
            </a:r>
            <a:r>
              <a:rPr lang="en-ZA" dirty="0"/>
              <a:t>depend on like water, electricity, </a:t>
            </a:r>
            <a:r>
              <a:rPr lang="en-ZA" dirty="0" smtClean="0"/>
              <a:t>sanitation, infrastructure</a:t>
            </a:r>
            <a:r>
              <a:rPr lang="en-ZA" dirty="0"/>
              <a:t>, land, and </a:t>
            </a:r>
            <a:r>
              <a:rPr lang="en-ZA" dirty="0" smtClean="0"/>
              <a:t>housing (Chen</a:t>
            </a:r>
            <a:r>
              <a:rPr lang="en-ZA" dirty="0"/>
              <a:t>, Dean, </a:t>
            </a:r>
            <a:r>
              <a:rPr lang="en-ZA" dirty="0" err="1"/>
              <a:t>Frant</a:t>
            </a:r>
            <a:r>
              <a:rPr lang="en-ZA" dirty="0"/>
              <a:t> and </a:t>
            </a:r>
            <a:r>
              <a:rPr lang="en-ZA" dirty="0" smtClean="0"/>
              <a:t>Kumar, 2014:1)</a:t>
            </a:r>
          </a:p>
          <a:p>
            <a:pPr>
              <a:buFont typeface="Wingdings" panose="05000000000000000000" pitchFamily="2" charset="2"/>
              <a:buChar char="Ø"/>
            </a:pPr>
            <a:r>
              <a:rPr lang="en-ZA" dirty="0" smtClean="0"/>
              <a:t> A bridge in the distribution of equitable service delivery. For </a:t>
            </a:r>
            <a:r>
              <a:rPr lang="en-ZA" dirty="0"/>
              <a:t>example, in 2009, </a:t>
            </a:r>
            <a:r>
              <a:rPr lang="en-ZA" dirty="0" smtClean="0"/>
              <a:t>the municipal </a:t>
            </a:r>
            <a:r>
              <a:rPr lang="en-ZA" dirty="0"/>
              <a:t>service delivery was in a crisis. Nationally 46% (5.7 million) of households did not have universal access to water, sanitation, refuse removal and </a:t>
            </a:r>
            <a:r>
              <a:rPr lang="en-ZA" dirty="0" smtClean="0"/>
              <a:t>electricity(PSA, 2015).</a:t>
            </a:r>
          </a:p>
        </p:txBody>
      </p:sp>
    </p:spTree>
    <p:extLst>
      <p:ext uri="{BB962C8B-B14F-4D97-AF65-F5344CB8AC3E}">
        <p14:creationId xmlns:p14="http://schemas.microsoft.com/office/powerpoint/2010/main" val="3997802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Service delivery in South </a:t>
            </a:r>
            <a:r>
              <a:rPr lang="en-ZA" dirty="0" smtClean="0"/>
              <a:t>Africa’ Contd</a:t>
            </a:r>
            <a:endParaRPr lang="en-ZA" dirty="0"/>
          </a:p>
        </p:txBody>
      </p:sp>
      <p:sp>
        <p:nvSpPr>
          <p:cNvPr id="3" name="Content Placeholder 2"/>
          <p:cNvSpPr>
            <a:spLocks noGrp="1"/>
          </p:cNvSpPr>
          <p:nvPr>
            <p:ph idx="1"/>
          </p:nvPr>
        </p:nvSpPr>
        <p:spPr/>
        <p:txBody>
          <a:bodyPr/>
          <a:lstStyle/>
          <a:p>
            <a:r>
              <a:rPr lang="en-ZA" dirty="0" smtClean="0"/>
              <a:t>In </a:t>
            </a:r>
            <a:r>
              <a:rPr lang="en-ZA" dirty="0"/>
              <a:t>2015, the trajectory has changed to include employment and security. </a:t>
            </a:r>
            <a:r>
              <a:rPr lang="en-ZA" dirty="0" smtClean="0"/>
              <a:t>According to a study conducted in 2015 by the HSRC’s South African </a:t>
            </a:r>
            <a:r>
              <a:rPr lang="en-ZA" dirty="0"/>
              <a:t>Social Attitudes Survey (SASAS), 78% of respondents identified unemployment as a </a:t>
            </a:r>
            <a:r>
              <a:rPr lang="en-ZA" dirty="0" smtClean="0"/>
              <a:t>service delivery hitch, followed by insecurity (46% of the respondents), then the common service delivery expectations like water, electricity and housing (25% of the respondents)</a:t>
            </a:r>
          </a:p>
          <a:p>
            <a:r>
              <a:rPr lang="en-ZA" dirty="0" smtClean="0"/>
              <a:t>The hiccups indicating challenges and producing mean results in form of protests, exhibiting violence, etc.</a:t>
            </a:r>
            <a:endParaRPr lang="en-ZA" dirty="0"/>
          </a:p>
        </p:txBody>
      </p:sp>
    </p:spTree>
    <p:extLst>
      <p:ext uri="{BB962C8B-B14F-4D97-AF65-F5344CB8AC3E}">
        <p14:creationId xmlns:p14="http://schemas.microsoft.com/office/powerpoint/2010/main" val="1748583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074" y="244899"/>
            <a:ext cx="9404723" cy="1400530"/>
          </a:xfrm>
        </p:spPr>
        <p:txBody>
          <a:bodyPr/>
          <a:lstStyle/>
          <a:p>
            <a:endParaRPr lang="en-ZA"/>
          </a:p>
        </p:txBody>
      </p:sp>
      <p:pic>
        <p:nvPicPr>
          <p:cNvPr id="6" name="Content Placeholder 5"/>
          <p:cNvPicPr>
            <a:picLocks noGrp="1" noChangeAspect="1"/>
          </p:cNvPicPr>
          <p:nvPr>
            <p:ph idx="1"/>
          </p:nvPr>
        </p:nvPicPr>
        <p:blipFill>
          <a:blip r:embed="rId2">
            <a:lum bright="-20000" contrast="40000"/>
          </a:blip>
          <a:stretch>
            <a:fillRect/>
          </a:stretch>
        </p:blipFill>
        <p:spPr>
          <a:xfrm>
            <a:off x="942109" y="1914881"/>
            <a:ext cx="9033164" cy="4721446"/>
          </a:xfrm>
          <a:prstGeom prst="rect">
            <a:avLst/>
          </a:prstGeom>
        </p:spPr>
      </p:pic>
    </p:spTree>
    <p:extLst>
      <p:ext uri="{BB962C8B-B14F-4D97-AF65-F5344CB8AC3E}">
        <p14:creationId xmlns:p14="http://schemas.microsoft.com/office/powerpoint/2010/main" val="3616067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Covid 19: </a:t>
            </a:r>
            <a:r>
              <a:rPr lang="en-ZA" dirty="0"/>
              <a:t>A</a:t>
            </a:r>
            <a:r>
              <a:rPr lang="en-ZA" dirty="0" smtClean="0"/>
              <a:t> catalyst to 4</a:t>
            </a:r>
            <a:r>
              <a:rPr lang="en-ZA" baseline="30000" dirty="0" smtClean="0"/>
              <a:t>th</a:t>
            </a:r>
            <a:r>
              <a:rPr lang="en-ZA" dirty="0"/>
              <a:t> </a:t>
            </a:r>
            <a:r>
              <a:rPr lang="en-ZA" dirty="0" smtClean="0"/>
              <a:t>IR</a:t>
            </a:r>
            <a:endParaRPr lang="en-ZA" dirty="0"/>
          </a:p>
        </p:txBody>
      </p:sp>
      <p:sp>
        <p:nvSpPr>
          <p:cNvPr id="3" name="Content Placeholder 2"/>
          <p:cNvSpPr>
            <a:spLocks noGrp="1"/>
          </p:cNvSpPr>
          <p:nvPr>
            <p:ph idx="1"/>
          </p:nvPr>
        </p:nvSpPr>
        <p:spPr/>
        <p:txBody>
          <a:bodyPr/>
          <a:lstStyle/>
          <a:p>
            <a:r>
              <a:rPr lang="en-ZA" dirty="0" smtClean="0"/>
              <a:t>  The end of 2019/2020 marked an indelible global change.</a:t>
            </a:r>
            <a:endParaRPr lang="en-ZA" dirty="0"/>
          </a:p>
          <a:p>
            <a:r>
              <a:rPr lang="en-ZA" dirty="0" smtClean="0"/>
              <a:t>The corona virus was detected with no cure in view and its swift spread across countries.</a:t>
            </a:r>
          </a:p>
          <a:p>
            <a:r>
              <a:rPr lang="en-ZA" dirty="0" smtClean="0"/>
              <a:t>Stringent measures were implemented and fundamental changes made to how we live, work , play and conduct businesses</a:t>
            </a:r>
            <a:r>
              <a:rPr lang="en-ZA" dirty="0"/>
              <a:t>. </a:t>
            </a:r>
            <a:r>
              <a:rPr lang="en-ZA" dirty="0" smtClean="0"/>
              <a:t>As </a:t>
            </a:r>
            <a:r>
              <a:rPr lang="en-ZA" dirty="0"/>
              <a:t>well as change the norms in policymaking, legislation, and sectors such as health and education</a:t>
            </a:r>
            <a:r>
              <a:rPr lang="en-ZA" dirty="0" smtClean="0"/>
              <a:t>.</a:t>
            </a:r>
          </a:p>
          <a:p>
            <a:r>
              <a:rPr lang="en-ZA" dirty="0" smtClean="0"/>
              <a:t>The 4</a:t>
            </a:r>
            <a:r>
              <a:rPr lang="en-ZA" baseline="30000" dirty="0" smtClean="0"/>
              <a:t>th</a:t>
            </a:r>
            <a:r>
              <a:rPr lang="en-ZA" dirty="0" smtClean="0"/>
              <a:t> IR appeared as a saviour negating the oft-quoted detriment of the 4</a:t>
            </a:r>
            <a:r>
              <a:rPr lang="en-ZA" baseline="30000" dirty="0" smtClean="0"/>
              <a:t>th</a:t>
            </a:r>
            <a:r>
              <a:rPr lang="en-ZA" dirty="0"/>
              <a:t> IR </a:t>
            </a:r>
            <a:r>
              <a:rPr lang="en-ZA" dirty="0" smtClean="0"/>
              <a:t>as </a:t>
            </a:r>
            <a:r>
              <a:rPr lang="en-ZA" dirty="0"/>
              <a:t>a force for disruption, </a:t>
            </a:r>
            <a:r>
              <a:rPr lang="en-ZA" dirty="0" smtClean="0"/>
              <a:t>inequality, and </a:t>
            </a:r>
            <a:r>
              <a:rPr lang="en-ZA" dirty="0"/>
              <a:t>a threat to the livelihood of people as humans are being replaced with </a:t>
            </a:r>
            <a:r>
              <a:rPr lang="en-ZA" dirty="0" smtClean="0"/>
              <a:t>machines.</a:t>
            </a:r>
            <a:endParaRPr lang="en-ZA" dirty="0"/>
          </a:p>
        </p:txBody>
      </p:sp>
    </p:spTree>
    <p:extLst>
      <p:ext uri="{BB962C8B-B14F-4D97-AF65-F5344CB8AC3E}">
        <p14:creationId xmlns:p14="http://schemas.microsoft.com/office/powerpoint/2010/main" val="223107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2440</TotalTime>
  <Words>1691</Words>
  <Application>Microsoft Office PowerPoint</Application>
  <PresentationFormat>Widescreen</PresentationFormat>
  <Paragraphs>83</Paragraphs>
  <Slides>19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Black</vt:lpstr>
      <vt:lpstr>Calibri</vt:lpstr>
      <vt:lpstr>Century Gothic</vt:lpstr>
      <vt:lpstr>Times New Roman</vt:lpstr>
      <vt:lpstr>Wingdings</vt:lpstr>
      <vt:lpstr>Wingdings 3</vt:lpstr>
      <vt:lpstr>Ion</vt:lpstr>
      <vt:lpstr>The impact of the Fourth Industrial Revolution on Service Delivery in the Public Service</vt:lpstr>
      <vt:lpstr>Presentation Outline</vt:lpstr>
      <vt:lpstr>Introduction </vt:lpstr>
      <vt:lpstr>What is Fourth Industrial Revolution?</vt:lpstr>
      <vt:lpstr>Fourth Industrial Revolution contd.</vt:lpstr>
      <vt:lpstr>Service delivery in South Africa </vt:lpstr>
      <vt:lpstr>Service delivery in South Africa’ Contd</vt:lpstr>
      <vt:lpstr>PowerPoint Presentation</vt:lpstr>
      <vt:lpstr>Covid 19: A catalyst to 4th IR</vt:lpstr>
      <vt:lpstr>Covid 19: A catalyst to 4th IR Contd’</vt:lpstr>
      <vt:lpstr>Covid 19: A catalyst to 4th IR Contd’</vt:lpstr>
      <vt:lpstr>Covid 19: A catalyst to 4th IR Contd’</vt:lpstr>
      <vt:lpstr>Effects of 4th IR on Service Delivery</vt:lpstr>
      <vt:lpstr>Effects of 4th IR on Service Delivery</vt:lpstr>
      <vt:lpstr>PowerPoint Presentation</vt:lpstr>
      <vt:lpstr>Concluding Remarks</vt:lpstr>
      <vt:lpstr>References</vt:lpstr>
      <vt:lpstr>PowerPoint Presentation</vt:lpstr>
      <vt:lpstr>HFJHFJGCGMVBN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dc:creator>
  <cp:lastModifiedBy>Pontso Sehahabane</cp:lastModifiedBy>
  <cp:revision>82</cp:revision>
  <dcterms:created xsi:type="dcterms:W3CDTF">2021-05-13T13:19:49Z</dcterms:created>
  <dcterms:modified xsi:type="dcterms:W3CDTF">2021-05-18T07:50:27Z</dcterms:modified>
</cp:coreProperties>
</file>